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Nunito"/>
      <p:regular r:id="rId30"/>
      <p:bold r:id="rId31"/>
      <p:italic r:id="rId32"/>
      <p:boldItalic r:id="rId33"/>
    </p:embeddedFont>
    <p:embeddedFont>
      <p:font typeface="Montserrat Medium"/>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fntdata"/><Relationship Id="rId30" Type="http://schemas.openxmlformats.org/officeDocument/2006/relationships/font" Target="fonts/Nunito-regular.fntdata"/><Relationship Id="rId11" Type="http://schemas.openxmlformats.org/officeDocument/2006/relationships/slide" Target="slides/slide6.xml"/><Relationship Id="rId33" Type="http://schemas.openxmlformats.org/officeDocument/2006/relationships/font" Target="fonts/Nunito-boldItalic.fntdata"/><Relationship Id="rId10" Type="http://schemas.openxmlformats.org/officeDocument/2006/relationships/slide" Target="slides/slide5.xml"/><Relationship Id="rId32" Type="http://schemas.openxmlformats.org/officeDocument/2006/relationships/font" Target="fonts/Nunito-italic.fntdata"/><Relationship Id="rId13" Type="http://schemas.openxmlformats.org/officeDocument/2006/relationships/slide" Target="slides/slide8.xml"/><Relationship Id="rId35" Type="http://schemas.openxmlformats.org/officeDocument/2006/relationships/font" Target="fonts/MontserratMedium-bold.fntdata"/><Relationship Id="rId12" Type="http://schemas.openxmlformats.org/officeDocument/2006/relationships/slide" Target="slides/slide7.xml"/><Relationship Id="rId34" Type="http://schemas.openxmlformats.org/officeDocument/2006/relationships/font" Target="fonts/MontserratMedium-regular.fntdata"/><Relationship Id="rId15" Type="http://schemas.openxmlformats.org/officeDocument/2006/relationships/slide" Target="slides/slide10.xml"/><Relationship Id="rId37" Type="http://schemas.openxmlformats.org/officeDocument/2006/relationships/font" Target="fonts/MontserratMedium-boldItalic.fntdata"/><Relationship Id="rId14" Type="http://schemas.openxmlformats.org/officeDocument/2006/relationships/slide" Target="slides/slide9.xml"/><Relationship Id="rId36" Type="http://schemas.openxmlformats.org/officeDocument/2006/relationships/font" Target="fonts/Montserrat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llpapers.com/wallpapers/5k-hd-glacier-5xdfhm460of20hvx.html" TargetMode="External"/><Relationship Id="rId3" Type="http://schemas.openxmlformats.org/officeDocument/2006/relationships/hyperlink" Target="https://unsplash.com/photos/icebergs-on-body-of-water-under-blue-and-white-sky-at-daytime-yuF2B5Zyz88"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sues.folio.org/secure/Dashboard.jsp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br>
              <a:rPr lang="en"/>
            </a:br>
            <a:r>
              <a:rPr lang="en"/>
              <a:t>   Wilhelmina Randtke, Georgia Southern University Libraries</a:t>
            </a:r>
            <a:endParaRPr/>
          </a:p>
          <a:p>
            <a:pPr indent="0" lvl="0" marL="0" rtl="0" algn="l">
              <a:spcBef>
                <a:spcPts val="0"/>
              </a:spcBef>
              <a:spcAft>
                <a:spcPts val="0"/>
              </a:spcAft>
              <a:buNone/>
            </a:pPr>
            <a:r>
              <a:rPr lang="en">
                <a:solidFill>
                  <a:schemeClr val="dk1"/>
                </a:solidFill>
              </a:rPr>
              <a:t>   </a:t>
            </a:r>
            <a:r>
              <a:rPr lang="en"/>
              <a:t>Justin Barnett, Georgia Southern University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We’ll be talking about open source community governance and how it impacts you, focusing on FOLIO as an example since a lot of the audience here will be working with 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1fb4a327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d1fb4a327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Git is a pretty dominant </a:t>
            </a:r>
            <a:r>
              <a:rPr lang="en"/>
              <a:t>language</a:t>
            </a:r>
            <a:r>
              <a:rPr lang="en"/>
              <a:t> for versioning files.  Meanwhile, GitHub is a publishing platform.  Even for a project with a strong GitHub presence, most of the application code is probably not on GitHub.  So that’s what GitHub is not.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from </a:t>
            </a:r>
            <a:r>
              <a:rPr lang="en" u="sng">
                <a:solidFill>
                  <a:schemeClr val="hlink"/>
                </a:solidFill>
                <a:hlinkClick r:id="rId2"/>
              </a:rPr>
              <a:t>https://wallpapers.com/wallpapers/5k-hd-glacier-5xdfhm460of20hvx.html</a:t>
            </a:r>
            <a:r>
              <a:rPr lang="en"/>
              <a:t> (attribution required)</a:t>
            </a:r>
            <a:endParaRPr/>
          </a:p>
          <a:p>
            <a:pPr indent="0" lvl="0" marL="0" rtl="0" algn="l">
              <a:spcBef>
                <a:spcPts val="0"/>
              </a:spcBef>
              <a:spcAft>
                <a:spcPts val="0"/>
              </a:spcAft>
              <a:buNone/>
            </a:pPr>
            <a:r>
              <a:rPr lang="en"/>
              <a:t>    NOTE: Existing image not actually owned by Wallpapers.com and they can’t give permission to use; replaced with:</a:t>
            </a:r>
            <a:br>
              <a:rPr lang="en"/>
            </a:br>
            <a:br>
              <a:rPr lang="en"/>
            </a:br>
            <a:r>
              <a:rPr lang="en" u="sng">
                <a:solidFill>
                  <a:schemeClr val="hlink"/>
                </a:solidFill>
                <a:hlinkClick r:id="rId3"/>
              </a:rPr>
              <a:t>https://unsplash.com/photos/icebergs-on-body-of-water-under-blue-and-white-sky-at-daytime-yuF2B5Zyz88</a:t>
            </a:r>
            <a:r>
              <a:rPr lang="en"/>
              <a:t> (full free license for commercial/noncommercial)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a32e81f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a32e81f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Meanwhile, you can use GitHub to see some social aspects around code.</a:t>
            </a:r>
            <a:endParaRPr/>
          </a:p>
          <a:p>
            <a:pPr indent="-298450" lvl="0" marL="457200" rtl="0" algn="l">
              <a:spcBef>
                <a:spcPts val="0"/>
              </a:spcBef>
              <a:spcAft>
                <a:spcPts val="0"/>
              </a:spcAft>
              <a:buSzPts val="1100"/>
              <a:buChar char="-"/>
            </a:pPr>
            <a:r>
              <a:rPr lang="en"/>
              <a:t>Date of last update.  If it’s recent and you are on the actual main piece of code, then likely the code is maintained regularly.  If it’s last updated 6 years ago, that could be a bad sign.</a:t>
            </a:r>
            <a:endParaRPr/>
          </a:p>
          <a:p>
            <a:pPr indent="-298450" lvl="0" marL="457200" rtl="0" algn="l">
              <a:spcBef>
                <a:spcPts val="0"/>
              </a:spcBef>
              <a:spcAft>
                <a:spcPts val="0"/>
              </a:spcAft>
              <a:buSzPts val="1100"/>
              <a:buChar char="-"/>
            </a:pPr>
            <a:r>
              <a:rPr lang="en"/>
              <a:t>You can pull up profiles for people and organizations.</a:t>
            </a:r>
            <a:endParaRPr/>
          </a:p>
          <a:p>
            <a:pPr indent="-298450" lvl="0" marL="457200" rtl="0" algn="l">
              <a:spcBef>
                <a:spcPts val="0"/>
              </a:spcBef>
              <a:spcAft>
                <a:spcPts val="0"/>
              </a:spcAft>
              <a:buSzPts val="1100"/>
              <a:buChar char="-"/>
            </a:pPr>
            <a:r>
              <a:rPr lang="en"/>
              <a:t>You can browse to who </a:t>
            </a:r>
            <a:r>
              <a:rPr lang="en"/>
              <a:t>forked</a:t>
            </a:r>
            <a:r>
              <a:rPr lang="en"/>
              <a:t> and who starred.</a:t>
            </a:r>
            <a:endParaRPr/>
          </a:p>
          <a:p>
            <a:pPr indent="-298450" lvl="0" marL="457200" rtl="0" algn="l">
              <a:spcBef>
                <a:spcPts val="0"/>
              </a:spcBef>
              <a:spcAft>
                <a:spcPts val="0"/>
              </a:spcAft>
              <a:buSzPts val="1100"/>
              <a:buChar char="-"/>
            </a:pPr>
            <a:r>
              <a:rPr lang="en"/>
              <a:t>(You can see activity, but you can’t tell who is NOT active, because most actual coding, maintenance, and use of software is not done by publishing.)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172edc20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d172edc20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Slack is a semi-asynchronous real-time chat client that centers around dedicated "workspaces" - collections of related discussion rooms and chat threads. While it supports some live voice chat, it primarily is a large-group messaging platform that stands out for its organization/threading of topics and ability to search for information within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209d278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209d278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Slack requires an invite to any given workgroup - in the case of FOLIO, that invite is publicly available - just go to this address here and you’ll be prompted to join their Slack workgroup. If you have the application installed, it’ll even pop it open for you.</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172edc206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d172edc206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Beyond, a website, open source software will generally have some kind of web presence for the wider community (and new comers) to participate in.  Some will have meeting notes in Google Docs, or on GitHub.  FOLIO has the community documents in Confluence which is wiki software.</a:t>
            </a:r>
            <a:endParaRPr/>
          </a:p>
          <a:p>
            <a:pPr indent="0" lvl="0" marL="0" rtl="0" algn="l">
              <a:spcBef>
                <a:spcPts val="0"/>
              </a:spcBef>
              <a:spcAft>
                <a:spcPts val="0"/>
              </a:spcAft>
              <a:buNone/>
            </a:pPr>
            <a:r>
              <a:rPr lang="en"/>
              <a:t>I put a screenshot of </a:t>
            </a:r>
            <a:r>
              <a:rPr lang="en" u="sng">
                <a:solidFill>
                  <a:schemeClr val="hlink"/>
                </a:solidFill>
                <a:hlinkClick r:id="rId2"/>
              </a:rPr>
              <a:t>https://issues.folio.org/secure/Dashboard.jspa</a:t>
            </a:r>
            <a:r>
              <a:rPr lang="en"/>
              <a:t> , which is the sign up page for the FOLIO LSP Confluence.  From there you can click the “sign in” link in the top right corner to register an account.</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da32e81ff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da32e81ff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Here are some of the resources in the FOLIO LSP Confluence wiki.  Basically, it’s the community organizing pages there.  And, after you have registered for Confluence, you can edit any of them.</a:t>
            </a:r>
            <a:endParaRPr/>
          </a:p>
          <a:p>
            <a:pPr indent="0" lvl="0" marL="0" rtl="0" algn="l">
              <a:spcBef>
                <a:spcPts val="0"/>
              </a:spcBef>
              <a:spcAft>
                <a:spcPts val="0"/>
              </a:spcAft>
              <a:buClr>
                <a:schemeClr val="dk1"/>
              </a:buClr>
              <a:buSzPts val="1100"/>
              <a:buFont typeface="Arial"/>
              <a:buNone/>
            </a:pPr>
            <a:r>
              <a:rPr lang="en">
                <a:solidFill>
                  <a:schemeClr val="dk1"/>
                </a:solidFill>
              </a:rPr>
              <a:t>All the SIGs for FOLIO maintain meeting notes here.</a:t>
            </a:r>
            <a:endParaRPr>
              <a:solidFill>
                <a:schemeClr val="dk1"/>
              </a:solidFill>
            </a:endParaRPr>
          </a:p>
          <a:p>
            <a:pPr indent="0" lvl="0" marL="0" rtl="0" algn="l">
              <a:spcBef>
                <a:spcPts val="0"/>
              </a:spcBef>
              <a:spcAft>
                <a:spcPts val="0"/>
              </a:spcAft>
              <a:buNone/>
            </a:pPr>
            <a:r>
              <a:rPr lang="en">
                <a:solidFill>
                  <a:schemeClr val="dk1"/>
                </a:solidFill>
              </a:rPr>
              <a:t>You can see everything on the wiki without a login.  If you want to “watch” a page (ie. get alerts about edits) or if you want to edit a page, then you can make an account.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172edc206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172edc20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Jira is, from a front-end, public user perspective, a bug-tracking/reporting system for software platforms. It enables users to communicate in structured ways with developers and report problems so that they can be replicated, identified, and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working with open source projects, meaningful bug reporting is often the </a:t>
            </a:r>
            <a:r>
              <a:rPr i="1" lang="en"/>
              <a:t>only</a:t>
            </a:r>
            <a:r>
              <a:rPr lang="en"/>
              <a:t> way things get fixed - there’s rarely a staffed Quality Assurance team running tests and trying to break it. When you’re using open source software, you’re getting something other people have contributed to at what’s often a very low cost, but part of the implied social contract there is that you contribute, even if it’s just by writing up a problem when you have one. If we can repurpose a different message, “if you see something, say something”. If you don’t, nobody may ever know… and whatever problem you’re having won’t get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do you do this? Well, let’s talk about getting started with the FOLIO Jira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see the URL listed in the slide above, as well as a QR code - that will bring you to the Jira management system for FOLIO. It uses shared login with Confluence, so you should be able to get in the same way you just did. Here’s what you’re going to see inside: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a28779a1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da28779a1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Projects: Different Jira groups are going to be set up differently with projects; because FOLIO is a massive system with many interconnected parts, it makes heavy use to compartmentalize. Which means that you’re seeing an overwhelming list of almost 300; how to even know where to go? For FOLIO, there is a module-to-project-name-leader table that helps you figure out what part of the system you’re having a problem in and which project it’ll be in Jira.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Filters: This is where you’ll want to go to find out if there’s a known problem, or report it if there isn’t. As a new user, this is the section you’re going to be most concerned with. Let’s take a look {CLICK}.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0e62cf2c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0e62cf2c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The Issues page lets you sort problems in a lot of ways - by time, by which project they’re associated with, by type: are they a bug? A suggestion? A catastrophic meltdown (they call it ‘epic’). You can also see who is working on them, and by default, it’s going to show </a:t>
            </a:r>
            <a:r>
              <a:rPr i="1" lang="en">
                <a:solidFill>
                  <a:schemeClr val="dk1"/>
                </a:solidFill>
              </a:rPr>
              <a:t>recent</a:t>
            </a:r>
            <a:r>
              <a:rPr lang="en">
                <a:solidFill>
                  <a:schemeClr val="dk1"/>
                </a:solidFill>
              </a:rPr>
              <a:t> problems that are still “open”, meaning they haven’t been solved or addressed. That search box? That’s where you’d want to try to see if you can find your problem. We have a lot of librarians here, so I’m not going to spend much time talking about good ways to use words when searching, but make an earnest effort to find out if what isn’t working for you is reported here. Because if not, you get to WRITE ABOUT IT.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209d278c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d209d278c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So, if there </a:t>
            </a:r>
            <a:r>
              <a:rPr i="1" lang="en"/>
              <a:t>isn’t</a:t>
            </a:r>
            <a:r>
              <a:rPr lang="en"/>
              <a:t> an issue you can find that looks like the one you’re having, it’s time to create a post talking about yours. It probably seems of little significance, but writing a good report about the problem you’ve had is one of the most valuable things you can do to contribute to an open source community. It’s not simply “well, this broke,” though - you want your report to contain as many details about what you did as possible, so someone in development can actually try to recreate what happened to you and use that like forensic evidence leading back to the </a:t>
            </a:r>
            <a:r>
              <a:rPr b="1" lang="en"/>
              <a:t>why</a:t>
            </a:r>
            <a:r>
              <a:rPr lang="en"/>
              <a:t> it happened.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FOLIO has a suggested template, and you can see a shortened example to the right here. You want to include a general overview of the problem, and then specific details as to what </a:t>
            </a:r>
            <a:r>
              <a:rPr i="1" lang="en"/>
              <a:t>exactly</a:t>
            </a:r>
            <a:r>
              <a:rPr lang="en"/>
              <a:t> you were doing, step-by-step. Often, this is a good place to check what version of the software you are using and include it; if it’s unclear, it might help to at least say where you’re reporting from. URLs and screenshots are great, as long as the URLs are ones other </a:t>
            </a:r>
            <a:r>
              <a:rPr lang="en"/>
              <a:t>people</a:t>
            </a:r>
            <a:r>
              <a:rPr lang="en"/>
              <a:t> can access (and not behind your login systems). At the end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70e62cf2c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70e62cf2c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By the end of this presentation, we hope you are able to see how working with open source software communities </a:t>
            </a:r>
            <a:r>
              <a:rPr lang="en"/>
              <a:t>differs from privately-developed software from vendors, and have an idea of how you can responsibly and effectively advocate for fixes and/or improvements in FOLIO. We’re not going to spend a lot of time talking about how proprietary software works, but expect you’ll have a baseline understanding based on your previous experiences you can draw on for comparison.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70e62cf2c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70e62cf2c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t/>
            </a:r>
            <a:endParaRPr b="1" sz="1800">
              <a:solidFill>
                <a:srgbClr val="595959"/>
              </a:solidFill>
              <a:latin typeface="Nunito"/>
              <a:ea typeface="Nunito"/>
              <a:cs typeface="Nunito"/>
              <a:sym typeface="Nuni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0e62cf2c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70e62cf2c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ff835a488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ff835a488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Possibly put a slide saying if you only do one thing, sign up for Slack.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Possibly link out to:</a:t>
            </a:r>
            <a:endParaRPr/>
          </a:p>
          <a:p>
            <a:pPr indent="0" lvl="0" marL="0" rtl="0" algn="l">
              <a:spcBef>
                <a:spcPts val="0"/>
              </a:spcBef>
              <a:spcAft>
                <a:spcPts val="0"/>
              </a:spcAft>
              <a:buNone/>
            </a:pPr>
            <a:r>
              <a:rPr lang="en"/>
              <a:t>Recommended Video Playlist for a FOLIO LSP Community Overview</a:t>
            </a:r>
            <a:endParaRPr/>
          </a:p>
          <a:p>
            <a:pPr indent="0" lvl="0" marL="0" rtl="0" algn="l">
              <a:spcBef>
                <a:spcPts val="0"/>
              </a:spcBef>
              <a:spcAft>
                <a:spcPts val="0"/>
              </a:spcAft>
              <a:buClr>
                <a:schemeClr val="dk1"/>
              </a:buClr>
              <a:buSzPts val="1100"/>
              <a:buFont typeface="Arial"/>
              <a:buNone/>
            </a:pPr>
            <a:r>
              <a:rPr lang="en"/>
              <a:t>Fundamentals of the FOLIO Community:  https://www.youtube.com/watch?v=imOEbCbE5EU (30 minutes)</a:t>
            </a:r>
            <a:endParaRPr/>
          </a:p>
          <a:p>
            <a:pPr indent="0" lvl="0" marL="0" rtl="0" algn="l">
              <a:spcBef>
                <a:spcPts val="0"/>
              </a:spcBef>
              <a:spcAft>
                <a:spcPts val="0"/>
              </a:spcAft>
              <a:buClr>
                <a:schemeClr val="dk1"/>
              </a:buClr>
              <a:buSzPts val="1100"/>
              <a:buFont typeface="Arial"/>
              <a:buNone/>
            </a:pPr>
            <a:r>
              <a:rPr lang="en"/>
              <a:t>FOLIO—Introduction to Special Interest Groups:  https://www.youtube.com/watch?v=72RhdlEWH4w (12 minutes)</a:t>
            </a:r>
            <a:endParaRPr/>
          </a:p>
          <a:p>
            <a:pPr indent="0" lvl="0" marL="0" rtl="0" algn="l">
              <a:spcBef>
                <a:spcPts val="0"/>
              </a:spcBef>
              <a:spcAft>
                <a:spcPts val="0"/>
              </a:spcAft>
              <a:buClr>
                <a:schemeClr val="dk1"/>
              </a:buClr>
              <a:buSzPts val="1100"/>
              <a:buFont typeface="Arial"/>
              <a:buNone/>
            </a:pPr>
            <a:r>
              <a:rPr lang="en"/>
              <a:t>FOLIO Communication Tools:  https://www.youtube.com/watch?v=7vfA3qCMFGw (12 minutes)</a:t>
            </a:r>
            <a:endParaRPr/>
          </a:p>
          <a:p>
            <a:pPr indent="0" lvl="0" marL="0" rtl="0" algn="l">
              <a:spcBef>
                <a:spcPts val="0"/>
              </a:spcBef>
              <a:spcAft>
                <a:spcPts val="0"/>
              </a:spcAft>
              <a:buClr>
                <a:schemeClr val="dk1"/>
              </a:buClr>
              <a:buSzPts val="1100"/>
              <a:buFont typeface="Arial"/>
              <a:buNone/>
            </a:pPr>
            <a:r>
              <a:rPr lang="en"/>
              <a:t>FOLIO Development Lifecycle:  https://www.youtube.com/watch?v=9R8kohmP9D8 (10 minutes)</a:t>
            </a:r>
            <a:endParaRPr/>
          </a:p>
          <a:p>
            <a:pPr indent="0" lvl="0" marL="0" rtl="0" algn="l">
              <a:spcBef>
                <a:spcPts val="0"/>
              </a:spcBef>
              <a:spcAft>
                <a:spcPts val="0"/>
              </a:spcAft>
              <a:buClr>
                <a:schemeClr val="dk1"/>
              </a:buClr>
              <a:buSzPts val="1100"/>
              <a:buFont typeface="Arial"/>
              <a:buNone/>
            </a:pPr>
            <a:r>
              <a:rPr lang="en"/>
              <a:t>FOLIO Wiki and Issue Tracker Overview:  https://www.youtube.com/watch?v=evQrip0T3Ek (45 minutes)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bc83987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dbc83987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172edc20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d172edc20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d172edc2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d172edc20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Usually an open source community will have a formal governance structure.  There’s usually some kind of entity that controls the official releases and coordinates things.  That could be a university, a foundation specifically for that piece of software (or for software to support a field).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Ways to participate tend to be oriented around time commitments.  So, showing up to meetings, submitting bug reports, giving feedback on in-development features.</a:t>
            </a:r>
            <a:endParaRPr/>
          </a:p>
          <a:p>
            <a:pPr indent="0" lvl="0" marL="0" rtl="0" algn="l">
              <a:spcBef>
                <a:spcPts val="0"/>
              </a:spcBef>
              <a:spcAft>
                <a:spcPts val="0"/>
              </a:spcAft>
              <a:buNone/>
            </a:pPr>
            <a:r>
              <a:rPr lang="en"/>
              <a:t>Something really important about that is that those time based ways to participate include lots of things that are not contributing code.  Time studies on software developers show that a software developer spends about 70% of their time writing specs and testing, rather than writing code.  It’s a valuable contribution to do something like very clearly define how a menu, button, or workflow should work because that’s a goal someone can work towards and test against.  It’s a valuable contribution to write instructions, because with an instruction manual, </a:t>
            </a:r>
            <a:r>
              <a:rPr lang="en"/>
              <a:t>other</a:t>
            </a:r>
            <a:r>
              <a:rPr lang="en"/>
              <a:t> people can learn how to use the software and there can be users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Ways to participate tend to be less oriented around fee based.  The two commons ways money drives software development in open source platforms are:  (1) There can be a voluntary membership fee for joining the organization that coordinates the piece of software.  Typically, membership in some committees is completely open, while membership in a steering committee or other high level committee is open to employees of members only.  Or (2) someone using the software can hire a consultant to build out a feature and walk that feature through, or multiple customers can pool money and pay to have a feature built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presentation focuses a bit more heavily on time commitment oriented ways to participate, partly, </a:t>
            </a:r>
            <a:r>
              <a:rPr lang="en"/>
              <a:t>because</a:t>
            </a:r>
            <a:r>
              <a:rPr lang="en"/>
              <a:t> that is something any attendee, as an individual, can do.  Also, because organizational membership tends to give access to some closed committees, and really that’s more effective if the money commitment is combined </a:t>
            </a:r>
            <a:r>
              <a:rPr lang="en"/>
              <a:t>with</a:t>
            </a:r>
            <a:r>
              <a:rPr lang="en"/>
              <a:t> the time commitment.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Open source softwares will vary along the spectrum of how centrally controlled they are.  These are the general traits.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d172edc20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d172edc20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For an open source platform, there typically are community and technical aspects to that software.  Technical for it to exist and do what it’s supposed to do, and community for people to be able to use it.</a:t>
            </a:r>
            <a:endParaRPr/>
          </a:p>
          <a:p>
            <a:pPr indent="0" lvl="0" marL="0" rtl="0" algn="l">
              <a:spcBef>
                <a:spcPts val="0"/>
              </a:spcBef>
              <a:spcAft>
                <a:spcPts val="0"/>
              </a:spcAft>
              <a:buNone/>
            </a:pPr>
            <a:r>
              <a:rPr lang="en"/>
              <a:t>Typically, an open source community has two key positions:  community lead and technical lead.  When the platform gets to the point of hiring an employee, the goal is usually to focus on one of those two roles, have a paid employee as either community lead or technical lead, and then to have a committed and involved volunteer do the other role.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Public domain pic from here https://www.publicdomainpictures.net/en/view-image.php?image=92546&amp;picture=water-ripples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172edc20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d172edc20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FOLIO Special Interest Groups</a:t>
            </a:r>
            <a:endParaRPr/>
          </a:p>
          <a:p>
            <a:pPr indent="0" lvl="0" marL="0" rtl="0" algn="l">
              <a:spcBef>
                <a:spcPts val="0"/>
              </a:spcBef>
              <a:spcAft>
                <a:spcPts val="0"/>
              </a:spcAft>
              <a:buClr>
                <a:schemeClr val="dk1"/>
              </a:buClr>
              <a:buSzPts val="1100"/>
              <a:buFont typeface="Arial"/>
              <a:buNone/>
            </a:pPr>
            <a:r>
              <a:rPr lang="en"/>
              <a:t>Special Interest Groups - composed of experts on various aspects of the platform - are one of the best ways to learn and get involved in specific aspects of FOLIO. While joining them as a member may ask you to attend meetings and contribute regularly, many of them welcome questions and concerns, when they are routed appropriately.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Attending special interest groups has you contributing to a group of specialists on the respective topics, which will often give you an idea of where development in the respective sphere is going in the future, as well as allow the expression of concerns around the system and workflows that relate.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meet 1/week on average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d172edc206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d172edc206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21 official SIGS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Accessibility:			Inactive, last updated 2021</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Acquisitions:			Active										Meets 1.5 times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App Interaction:		Active										Meets 1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Consortia:			Active										Meets 1 / 2 weeks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Data Migration:		Dissolved in fall 2023</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ERM:				Active										Meets 1 / 4 weeks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Forum Facilitators:		Inactive, last updated 2017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Implementers:			Active										Meets 1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Internationalization:		Inactive, on hiatus since 2023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Linked Data:			Merged into Metadata Management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Metadata Mgmt: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Access:			Active										Meets 1/ month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Privacy:			Active, timeline private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Public Library:			Inactive since 2020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Reporting:			Active										Meets 4/ month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Access:		Active										Meets 2/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Management:	Deprecated 2021 for Acquisitions, ERM, and Open Access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Support: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Systems Operations: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User Management: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Workflow:			Active										Meets 1/ month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13 (14? private) are active currently.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d172edc20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d172edc20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The next </a:t>
            </a:r>
            <a:r>
              <a:rPr lang="en"/>
              <a:t>part of this presentation goes into four specific communication tools: GitHub (and Git), Slack, Confluence, and Jira. All of these are common methods for communicating in the open source space, and many in active use by the FOLIO development teams. To get us started, here’s Mina, to talk about GitHub and the Git language.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172edc20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d172edc20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This is a bit about GitHub in general, not necessarily in the FOLIO LSP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off, GitHub is a public facing way to showcase code. Git, the language, is something you can run on your own computer, or an internal server.  At Georgia Southern, it’s technologically possible for all of us to install Git Bash, which is regular Windows software, and then all use git to push and pull with a repository on the R drive.  No one in the wider world would ever see any of that.  Most activity with git actually is private within organizations.  Because, when you post things publicly, you have to be really careful about scrubbing the database password from config files, and screening for personal info, etc.  For cloud hosted git, GitHub is oriented around showcasing specific pieces of code.  Up until recently, GitHub limited to only 3 private repositories on a free-of-charge account.  Meanwhile, Atlassian BitBucket is another leading cloud hosted place to store git repositories.  BitBucket is only paid accounts, and the default is for git repositories in BitBucket to be private.  Culturally, most software development is not happening on public GitHub.  In reality, most software development is happening in private repositories.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here has heard about development vs operations?  Development is writing code for other people to use.  Operations is running code to support day-to-day operations.  Most code is actually people doing operations, so running code to support their projects and work.  Meanwhile, GitHub is about development and the publishing aspect of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 going to talk a little about the GitHub release vs a tarball release.  Who here knows what a tarball release is?</a:t>
            </a:r>
            <a:endParaRPr/>
          </a:p>
          <a:p>
            <a:pPr indent="0" lvl="0" marL="0" rtl="0" algn="l">
              <a:spcBef>
                <a:spcPts val="0"/>
              </a:spcBef>
              <a:spcAft>
                <a:spcPts val="0"/>
              </a:spcAft>
              <a:buNone/>
            </a:pPr>
            <a:r>
              <a:rPr lang="en"/>
              <a:t>Basically, any complex piece of server hosted software is going to have supporting libraries.  A supporting library for a piece of software might be something like a commonly reused set of code that lets someone upload a file and then that file goes on the server.  That’s not really specialized, and probably if you were writing code you would pick a popular library and reference it instead of writing your own.  Same thing for email handling, so the software sending out emails - you probably would not write that from scratch and instead would pick a popular library and reference it instead of writing your own.  With running that software on a server, you need all those supporting libraries for the software to run.  With showcasing that software on GitHub, typically only the parts that are unique would be posted, and then there might be an install manual that says if you install from GitHub to grab x, y, and z supporting libraries.  Meanwhile, to let someone grab it and go and get a stable release, typically those would be done as a tarball package where you download that package and you have all the unique code plus the supporting libraries.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d1fb4a32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d1fb4a32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This is the GitHub page for Open Journal Systems.</a:t>
            </a:r>
            <a:endParaRPr/>
          </a:p>
          <a:p>
            <a:pPr indent="0" lvl="0" marL="0" rtl="0" algn="l">
              <a:spcBef>
                <a:spcPts val="0"/>
              </a:spcBef>
              <a:spcAft>
                <a:spcPts val="0"/>
              </a:spcAft>
              <a:buNone/>
            </a:pPr>
            <a:r>
              <a:rPr lang="en"/>
              <a:t>That “Usage” header has a good break down of the GitHub release vs the tarball release.  Under “Usage”, it has two bullet points.  Bullet 1 tells you to configure from the official release package to install on production.  For production, use the tarball release with lots of supporting libraries.  Bullet 2 tells you that if you are looking to do development work on your computer, you can grab from GitHub, then you can follow </a:t>
            </a:r>
            <a:r>
              <a:rPr lang="en"/>
              <a:t>instructions</a:t>
            </a:r>
            <a:r>
              <a:rPr lang="en"/>
              <a:t> to install supporting libraries, and then do development on your computer.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You can take git and overlay and connect a tarball release on your server to a public GitHub repository, but also, if you are just running software, you don’t need to version with git.  Then, you don’t need a GitHub unless you are using it to showcase and share out contributions.  For example, if I were running an open source platform, and I did a theme for Georgia Southern University Libraries with the Georgia Southern branding, I might want to version it, but there’s no reason to share it 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Also, with actual installs and releases being scheduled and done with tarball releases, the way you get code into an open source product is a several months long process where it works through a review process, gets tested as a part of a release, then goes into a release.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10924" l="0" r="0" t="10932"/>
          <a:stretch/>
        </p:blipFill>
        <p:spPr>
          <a:xfrm>
            <a:off x="1354" y="0"/>
            <a:ext cx="9141294" cy="5144664"/>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0" y="3174200"/>
            <a:ext cx="91536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issues.folio.org/secure/Dashboard.jspa" TargetMode="External"/><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hyperlink" Target="https://folio-org.atlassian.net/wiki/login.action?os_destination=/spaces/COMMUNITY/overview" TargetMode="External"/><Relationship Id="rId7"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folio-org.atlassian.net/wiki/spaces/COMMUNITY/overview?mode=global" TargetMode="External"/><Relationship Id="rId4" Type="http://schemas.openxmlformats.org/officeDocument/2006/relationships/image" Target="../media/image18.png"/><Relationship Id="rId5" Type="http://schemas.openxmlformats.org/officeDocument/2006/relationships/hyperlink" Target="https://folio-org.atlassian.net/wiki/spaces/COMMUNITY/pages/4231779/FOLIO+Governance+Model" TargetMode="External"/><Relationship Id="rId6" Type="http://schemas.openxmlformats.org/officeDocument/2006/relationships/image" Target="../media/image16.png"/><Relationship Id="rId7"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issues.folio.org" TargetMode="External"/><Relationship Id="rId4" Type="http://schemas.openxmlformats.org/officeDocument/2006/relationships/image" Target="../media/image9.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s://folio-org.atlassian.net/wiki/spaces/REL/pages/5210256/FOLIO+Module+JIRA+project-Team-PO-Dev+Lead+responsibility+matrix" TargetMode="External"/><Relationship Id="rId4" Type="http://schemas.openxmlformats.org/officeDocument/2006/relationships/hyperlink" Target="https://folio-org.atlassian.net/wiki/spaces/REL/pages/5210256/FOLIO+Module+JIRA+project-Team-PO-Dev+Lead+responsibility+matrix" TargetMode="External"/><Relationship Id="rId5" Type="http://schemas.openxmlformats.org/officeDocument/2006/relationships/hyperlink" Target="https://folio-org.atlassian.net/wiki/spaces/REL/pages/5210256/FOLIO+Module+JIRA+project-Team-PO-Dev+Lead+responsibility+matrix" TargetMode="External"/><Relationship Id="rId6" Type="http://schemas.openxmlformats.org/officeDocument/2006/relationships/image" Target="../media/image19.png"/><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youtube.com/watch?v=imOEbCbE5EU" TargetMode="External"/><Relationship Id="rId4" Type="http://schemas.openxmlformats.org/officeDocument/2006/relationships/hyperlink" Target="https://www.youtube.com/watch?v=72RhdlEWH4w" TargetMode="External"/><Relationship Id="rId5" Type="http://schemas.openxmlformats.org/officeDocument/2006/relationships/hyperlink" Target="https://www.youtube.com/watch?v=7vfA3qCMFGw" TargetMode="External"/><Relationship Id="rId6" Type="http://schemas.openxmlformats.org/officeDocument/2006/relationships/hyperlink" Target="https://www.youtube.com/watch?v=9R8kohmP9D8" TargetMode="External"/><Relationship Id="rId7" Type="http://schemas.openxmlformats.org/officeDocument/2006/relationships/hyperlink" Target="https://www.youtube.com/watch?v=evQrip0T3E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hyperlink" Target="https://folio-org.atlassian.net/wiki/spaces/PRIV" TargetMode="External"/><Relationship Id="rId10" Type="http://schemas.openxmlformats.org/officeDocument/2006/relationships/hyperlink" Target="https://folio-org.atlassian.net/wiki/spaces/RA" TargetMode="External"/><Relationship Id="rId13" Type="http://schemas.openxmlformats.org/officeDocument/2006/relationships/hyperlink" Target="https://folio-org.atlassian.net/wiki/spaces/RPT" TargetMode="External"/><Relationship Id="rId12" Type="http://schemas.openxmlformats.org/officeDocument/2006/relationships/hyperlink" Target="https://folio-org.atlassian.net/wiki/spaces/OA"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folio-org.atlassian.net/wiki/spaces/SYSOPS" TargetMode="External"/><Relationship Id="rId4" Type="http://schemas.openxmlformats.org/officeDocument/2006/relationships/hyperlink" Target="https://folio-org.atlassian.net/wiki/spaces/CONSORT" TargetMode="External"/><Relationship Id="rId9" Type="http://schemas.openxmlformats.org/officeDocument/2006/relationships/hyperlink" Target="https://folio-org.atlassian.net/wiki/spaces/IMPLEMENTERS" TargetMode="External"/><Relationship Id="rId15" Type="http://schemas.openxmlformats.org/officeDocument/2006/relationships/hyperlink" Target="https://folio-org.atlassian.net/wiki/spaces/UM" TargetMode="External"/><Relationship Id="rId14" Type="http://schemas.openxmlformats.org/officeDocument/2006/relationships/hyperlink" Target="https://folio-org.atlassian.net/wiki/spaces/PC/pages/4882475/Special+Interest+Groups" TargetMode="External"/><Relationship Id="rId17" Type="http://schemas.openxmlformats.org/officeDocument/2006/relationships/hyperlink" Target="https://folio-org.atlassian.net/wiki/spaces/WORKFLOW" TargetMode="External"/><Relationship Id="rId16" Type="http://schemas.openxmlformats.org/officeDocument/2006/relationships/hyperlink" Target="https://folio-org.atlassian.net/wiki/spaces/SS" TargetMode="External"/><Relationship Id="rId5" Type="http://schemas.openxmlformats.org/officeDocument/2006/relationships/hyperlink" Target="https://folio-org.atlassian.net/wiki/spaces/AppInt" TargetMode="External"/><Relationship Id="rId6" Type="http://schemas.openxmlformats.org/officeDocument/2006/relationships/hyperlink" Target="https://folio-org.atlassian.net/wiki/spaces/ACQ" TargetMode="External"/><Relationship Id="rId7" Type="http://schemas.openxmlformats.org/officeDocument/2006/relationships/hyperlink" Target="https://folio-org.atlassian.net/wiki/spaces/MM" TargetMode="External"/><Relationship Id="rId8" Type="http://schemas.openxmlformats.org/officeDocument/2006/relationships/hyperlink" Target="https://folio-org.atlassian.net/wiki/spaces/ERMSI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ctrTitle"/>
          </p:nvPr>
        </p:nvSpPr>
        <p:spPr>
          <a:xfrm>
            <a:off x="1934951" y="2026925"/>
            <a:ext cx="5338200" cy="705600"/>
          </a:xfrm>
          <a:prstGeom prst="rect">
            <a:avLst/>
          </a:prstGeom>
          <a:effectLst>
            <a:outerShdw blurRad="42863" rotWithShape="0" algn="bl" dir="6180000" dist="9525">
              <a:srgbClr val="EEEEEE"/>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EBEFF1"/>
                </a:solidFill>
              </a:rPr>
              <a:t>Georgia Southern University</a:t>
            </a:r>
            <a:endParaRPr sz="1940">
              <a:solidFill>
                <a:srgbClr val="EBEFF1"/>
              </a:solidFill>
            </a:endParaRPr>
          </a:p>
        </p:txBody>
      </p:sp>
      <p:sp>
        <p:nvSpPr>
          <p:cNvPr id="62" name="Google Shape;62;p13"/>
          <p:cNvSpPr txBox="1"/>
          <p:nvPr>
            <p:ph type="ctrTitle"/>
          </p:nvPr>
        </p:nvSpPr>
        <p:spPr>
          <a:xfrm>
            <a:off x="1934951" y="2026925"/>
            <a:ext cx="5338200" cy="705600"/>
          </a:xfrm>
          <a:prstGeom prst="rect">
            <a:avLst/>
          </a:prstGeom>
          <a:effectLst>
            <a:outerShdw blurRad="28575" rotWithShape="0" algn="bl" dir="5400000" dist="19050">
              <a:srgbClr val="000000">
                <a:alpha val="80000"/>
              </a:srgb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A99260"/>
                </a:solidFill>
              </a:rPr>
              <a:t>Georgia Southern University</a:t>
            </a:r>
            <a:endParaRPr sz="1940">
              <a:solidFill>
                <a:srgbClr val="A99260"/>
              </a:solidFill>
            </a:endParaRPr>
          </a:p>
        </p:txBody>
      </p:sp>
      <p:sp>
        <p:nvSpPr>
          <p:cNvPr id="63" name="Google Shape;63;p13"/>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rgbClr val="001344"/>
                </a:solidFill>
              </a:rPr>
              <a:t>GIL User Group Meeting</a:t>
            </a:r>
            <a:endParaRPr sz="1220">
              <a:solidFill>
                <a:srgbClr val="001344"/>
              </a:solidFill>
            </a:endParaRPr>
          </a:p>
        </p:txBody>
      </p:sp>
      <p:sp>
        <p:nvSpPr>
          <p:cNvPr id="64" name="Google Shape;64;p13"/>
          <p:cNvSpPr txBox="1"/>
          <p:nvPr>
            <p:ph idx="1" type="subTitle"/>
          </p:nvPr>
        </p:nvSpPr>
        <p:spPr>
          <a:xfrm>
            <a:off x="311700" y="39607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Wilhelmina Randtke &amp; Justin Barnett    /</a:t>
            </a:r>
            <a:r>
              <a:rPr lang="en"/>
              <a:t>    13-14 May, 2024</a:t>
            </a:r>
            <a:endParaRPr/>
          </a:p>
          <a:p>
            <a:pPr indent="0" lvl="0" marL="0" rtl="0" algn="l">
              <a:lnSpc>
                <a:spcPct val="115000"/>
              </a:lnSpc>
              <a:spcBef>
                <a:spcPts val="0"/>
              </a:spcBef>
              <a:spcAft>
                <a:spcPts val="0"/>
              </a:spcAft>
              <a:buNone/>
            </a:pPr>
            <a:r>
              <a:t/>
            </a:r>
            <a:endParaRPr i="1"/>
          </a:p>
        </p:txBody>
      </p:sp>
      <p:sp>
        <p:nvSpPr>
          <p:cNvPr id="65" name="Google Shape;65;p13"/>
          <p:cNvSpPr txBox="1"/>
          <p:nvPr/>
        </p:nvSpPr>
        <p:spPr>
          <a:xfrm>
            <a:off x="590400" y="3374525"/>
            <a:ext cx="7963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Introduction to Open Source Community Governance</a:t>
            </a:r>
            <a:endParaRPr sz="800">
              <a:latin typeface="Nunito"/>
              <a:ea typeface="Nunito"/>
              <a:cs typeface="Nunito"/>
              <a:sym typeface="Nunito"/>
            </a:endParaRPr>
          </a:p>
        </p:txBody>
      </p:sp>
      <p:sp>
        <p:nvSpPr>
          <p:cNvPr id="66" name="Google Shape;66;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2"/>
          <p:cNvPicPr preferRelativeResize="0"/>
          <p:nvPr/>
        </p:nvPicPr>
        <p:blipFill rotWithShape="1">
          <a:blip r:embed="rId3">
            <a:alphaModFix/>
          </a:blip>
          <a:srcRect b="10826" l="0" r="5105" t="8800"/>
          <a:stretch/>
        </p:blipFill>
        <p:spPr>
          <a:xfrm>
            <a:off x="0" y="0"/>
            <a:ext cx="9144002" cy="5143500"/>
          </a:xfrm>
          <a:prstGeom prst="rect">
            <a:avLst/>
          </a:prstGeom>
          <a:noFill/>
          <a:ln>
            <a:noFill/>
          </a:ln>
        </p:spPr>
      </p:pic>
      <p:sp>
        <p:nvSpPr>
          <p:cNvPr id="152" name="Google Shape;152;p22"/>
          <p:cNvSpPr txBox="1"/>
          <p:nvPr>
            <p:ph type="title"/>
          </p:nvPr>
        </p:nvSpPr>
        <p:spPr>
          <a:xfrm>
            <a:off x="200750" y="3333150"/>
            <a:ext cx="2713500" cy="572700"/>
          </a:xfrm>
          <a:prstGeom prst="rect">
            <a:avLst/>
          </a:prstGeom>
          <a:solidFill>
            <a:srgbClr val="FFFFFF">
              <a:alpha val="64560"/>
            </a:srgbClr>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GitHub website</a:t>
            </a:r>
            <a:endParaRPr/>
          </a:p>
        </p:txBody>
      </p:sp>
      <p:sp>
        <p:nvSpPr>
          <p:cNvPr id="153" name="Google Shape;153;p22"/>
          <p:cNvSpPr txBox="1"/>
          <p:nvPr>
            <p:ph type="title"/>
          </p:nvPr>
        </p:nvSpPr>
        <p:spPr>
          <a:xfrm>
            <a:off x="2914261" y="3333150"/>
            <a:ext cx="3151200" cy="572700"/>
          </a:xfrm>
          <a:prstGeom prst="rect">
            <a:avLst/>
          </a:prstGeom>
          <a:solidFill>
            <a:srgbClr val="FFFFFF">
              <a:alpha val="64560"/>
            </a:srgbClr>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vs git language</a:t>
            </a:r>
            <a:endParaRPr/>
          </a:p>
        </p:txBody>
      </p:sp>
      <p:sp>
        <p:nvSpPr>
          <p:cNvPr id="154" name="Google Shape;154;p22"/>
          <p:cNvSpPr txBox="1"/>
          <p:nvPr/>
        </p:nvSpPr>
        <p:spPr>
          <a:xfrm>
            <a:off x="4838700" y="4772025"/>
            <a:ext cx="4181400" cy="228600"/>
          </a:xfrm>
          <a:prstGeom prst="rect">
            <a:avLst/>
          </a:prstGeom>
          <a:noFill/>
          <a:ln>
            <a:noFill/>
          </a:ln>
          <a:effectLst>
            <a:outerShdw blurRad="57150" rotWithShape="0" algn="bl" dir="5400000" dist="19050">
              <a:srgbClr val="000000">
                <a:alpha val="8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rgbClr val="EEEEEE"/>
                </a:solidFill>
                <a:latin typeface="Nunito"/>
                <a:ea typeface="Nunito"/>
                <a:cs typeface="Nunito"/>
                <a:sym typeface="Nunito"/>
              </a:rPr>
              <a:t>icebergs on body of water under blue and white sky at daytime, by Tina Rolf</a:t>
            </a:r>
            <a:endParaRPr sz="900">
              <a:solidFill>
                <a:srgbClr val="EEEEEE"/>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0" name="Google Shape;160;p23"/>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3"/>
          <p:cNvPicPr preferRelativeResize="0"/>
          <p:nvPr/>
        </p:nvPicPr>
        <p:blipFill>
          <a:blip r:embed="rId3">
            <a:alphaModFix/>
          </a:blip>
          <a:stretch>
            <a:fillRect/>
          </a:stretch>
        </p:blipFill>
        <p:spPr>
          <a:xfrm>
            <a:off x="0" y="7800"/>
            <a:ext cx="9157928" cy="513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Slack</a:t>
            </a:r>
            <a:endParaRPr>
              <a:solidFill>
                <a:schemeClr val="lt1"/>
              </a:solidFill>
            </a:endParaRPr>
          </a:p>
        </p:txBody>
      </p:sp>
      <p:sp>
        <p:nvSpPr>
          <p:cNvPr id="167" name="Google Shape;167;p2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it?</a:t>
            </a:r>
            <a:endParaRPr/>
          </a:p>
          <a:p>
            <a:pPr indent="-342900" lvl="0" marL="457200" rtl="0" algn="l">
              <a:spcBef>
                <a:spcPts val="1200"/>
              </a:spcBef>
              <a:spcAft>
                <a:spcPts val="0"/>
              </a:spcAft>
              <a:buSzPts val="1800"/>
              <a:buChar char="●"/>
            </a:pPr>
            <a:r>
              <a:rPr lang="en"/>
              <a:t>Group real-time text-based communication, texting-style</a:t>
            </a:r>
            <a:endParaRPr/>
          </a:p>
          <a:p>
            <a:pPr indent="-342900" lvl="0" marL="457200" rtl="0" algn="l">
              <a:spcBef>
                <a:spcPts val="0"/>
              </a:spcBef>
              <a:spcAft>
                <a:spcPts val="0"/>
              </a:spcAft>
              <a:buSzPts val="1800"/>
              <a:buChar char="●"/>
            </a:pPr>
            <a:r>
              <a:rPr lang="en"/>
              <a:t>Slack ‘instances’ are called Workgroups, and collect multiple channels (discussion topics) around a shared theme.</a:t>
            </a:r>
            <a:endParaRPr/>
          </a:p>
          <a:p>
            <a:pPr indent="0" lvl="0" marL="0" rtl="0" algn="l">
              <a:spcBef>
                <a:spcPts val="1200"/>
              </a:spcBef>
              <a:spcAft>
                <a:spcPts val="0"/>
              </a:spcAft>
              <a:buNone/>
            </a:pPr>
            <a:r>
              <a:rPr lang="en"/>
              <a:t>What is it good for?</a:t>
            </a:r>
            <a:endParaRPr/>
          </a:p>
          <a:p>
            <a:pPr indent="-342900" lvl="0" marL="457200" rtl="0" algn="l">
              <a:spcBef>
                <a:spcPts val="1200"/>
              </a:spcBef>
              <a:spcAft>
                <a:spcPts val="0"/>
              </a:spcAft>
              <a:buSzPts val="1800"/>
              <a:buChar char="●"/>
            </a:pPr>
            <a:r>
              <a:rPr lang="en"/>
              <a:t>Quick discussions and </a:t>
            </a:r>
            <a:r>
              <a:rPr lang="en"/>
              <a:t>pointers</a:t>
            </a:r>
            <a:r>
              <a:rPr lang="en"/>
              <a:t> towards specific resources</a:t>
            </a:r>
            <a:endParaRPr/>
          </a:p>
          <a:p>
            <a:pPr indent="-342900" lvl="0" marL="457200" rtl="0" algn="l">
              <a:spcBef>
                <a:spcPts val="0"/>
              </a:spcBef>
              <a:spcAft>
                <a:spcPts val="0"/>
              </a:spcAft>
              <a:buSzPts val="1800"/>
              <a:buChar char="●"/>
            </a:pPr>
            <a:r>
              <a:rPr lang="en"/>
              <a:t>Getting an idea of who is involved in particular aspects of a project.</a:t>
            </a:r>
            <a:endParaRPr/>
          </a:p>
          <a:p>
            <a:pPr indent="0" lvl="0" marL="0" rtl="0" algn="l">
              <a:spcBef>
                <a:spcPts val="1200"/>
              </a:spcBef>
              <a:spcAft>
                <a:spcPts val="1200"/>
              </a:spcAft>
              <a:buNone/>
            </a:pPr>
            <a:r>
              <a:t/>
            </a:r>
            <a:endParaRPr/>
          </a:p>
        </p:txBody>
      </p:sp>
      <p:pic>
        <p:nvPicPr>
          <p:cNvPr id="168" name="Google Shape;168;p24"/>
          <p:cNvPicPr preferRelativeResize="0"/>
          <p:nvPr/>
        </p:nvPicPr>
        <p:blipFill>
          <a:blip r:embed="rId3">
            <a:alphaModFix/>
          </a:blip>
          <a:stretch>
            <a:fillRect/>
          </a:stretch>
        </p:blipFill>
        <p:spPr>
          <a:xfrm>
            <a:off x="238328" y="240734"/>
            <a:ext cx="2500399" cy="102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5"/>
          <p:cNvPicPr preferRelativeResize="0"/>
          <p:nvPr/>
        </p:nvPicPr>
        <p:blipFill>
          <a:blip r:embed="rId3">
            <a:alphaModFix/>
          </a:blip>
          <a:stretch>
            <a:fillRect/>
          </a:stretch>
        </p:blipFill>
        <p:spPr>
          <a:xfrm>
            <a:off x="916561" y="406400"/>
            <a:ext cx="4330700" cy="4330700"/>
          </a:xfrm>
          <a:prstGeom prst="rect">
            <a:avLst/>
          </a:prstGeom>
          <a:noFill/>
          <a:ln>
            <a:noFill/>
          </a:ln>
        </p:spPr>
      </p:pic>
      <p:sp>
        <p:nvSpPr>
          <p:cNvPr id="174" name="Google Shape;174;p25"/>
          <p:cNvSpPr txBox="1"/>
          <p:nvPr>
            <p:ph type="title"/>
          </p:nvPr>
        </p:nvSpPr>
        <p:spPr>
          <a:xfrm>
            <a:off x="284341" y="2599136"/>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solidFill>
                  <a:schemeClr val="lt1"/>
                </a:solidFill>
              </a:rPr>
              <a:t>https://slack-invitation.folio.org/</a:t>
            </a:r>
            <a:endParaRPr sz="4000">
              <a:solidFill>
                <a:schemeClr val="lt1"/>
              </a:solidFill>
            </a:endParaRPr>
          </a:p>
        </p:txBody>
      </p:sp>
      <p:sp>
        <p:nvSpPr>
          <p:cNvPr id="175" name="Google Shape;175;p25"/>
          <p:cNvSpPr txBox="1"/>
          <p:nvPr>
            <p:ph type="title"/>
          </p:nvPr>
        </p:nvSpPr>
        <p:spPr>
          <a:xfrm>
            <a:off x="360541" y="2689016"/>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solidFill>
                  <a:schemeClr val="lt1"/>
                </a:solidFill>
              </a:rPr>
              <a:t>https://slack-invitation.folio.org/</a:t>
            </a:r>
            <a:endParaRPr sz="4000">
              <a:solidFill>
                <a:schemeClr val="lt1"/>
              </a:solidFill>
            </a:endParaRPr>
          </a:p>
        </p:txBody>
      </p:sp>
      <p:sp>
        <p:nvSpPr>
          <p:cNvPr id="176" name="Google Shape;176;p25"/>
          <p:cNvSpPr txBox="1"/>
          <p:nvPr>
            <p:ph type="title"/>
          </p:nvPr>
        </p:nvSpPr>
        <p:spPr>
          <a:xfrm>
            <a:off x="311700" y="2625604"/>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highlight>
                  <a:schemeClr val="lt1"/>
                </a:highlight>
              </a:rPr>
              <a:t>https://slack-invitation.folio.org/</a:t>
            </a:r>
            <a:endParaRPr sz="4000">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Atlassian tools: Confluence</a:t>
            </a:r>
            <a:endParaRPr>
              <a:solidFill>
                <a:schemeClr val="lt1"/>
              </a:solidFill>
            </a:endParaRPr>
          </a:p>
        </p:txBody>
      </p:sp>
      <p:sp>
        <p:nvSpPr>
          <p:cNvPr id="182" name="Google Shape;182;p26"/>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Confluence = Atlassian’s wiki software.</a:t>
            </a:r>
            <a:endParaRPr/>
          </a:p>
          <a:p>
            <a:pPr indent="-342900" lvl="0" marL="457200" rtl="0" algn="l">
              <a:spcBef>
                <a:spcPts val="0"/>
              </a:spcBef>
              <a:spcAft>
                <a:spcPts val="0"/>
              </a:spcAft>
              <a:buSzPts val="1800"/>
              <a:buChar char="●"/>
            </a:pPr>
            <a:r>
              <a:rPr lang="en"/>
              <a:t>Used for posting public information / documentation.</a:t>
            </a:r>
            <a:endParaRPr/>
          </a:p>
        </p:txBody>
      </p:sp>
      <p:pic>
        <p:nvPicPr>
          <p:cNvPr id="183" name="Google Shape;183;p26">
            <a:hlinkClick r:id="rId3"/>
          </p:cNvPr>
          <p:cNvPicPr preferRelativeResize="0"/>
          <p:nvPr/>
        </p:nvPicPr>
        <p:blipFill>
          <a:blip r:embed="rId4">
            <a:alphaModFix/>
          </a:blip>
          <a:stretch>
            <a:fillRect/>
          </a:stretch>
        </p:blipFill>
        <p:spPr>
          <a:xfrm>
            <a:off x="3640275" y="2004150"/>
            <a:ext cx="5153274" cy="3139349"/>
          </a:xfrm>
          <a:prstGeom prst="rect">
            <a:avLst/>
          </a:prstGeom>
          <a:noFill/>
          <a:ln>
            <a:noFill/>
          </a:ln>
          <a:effectLst>
            <a:outerShdw rotWithShape="0" algn="bl" dir="13500000" dist="114300">
              <a:srgbClr val="000000">
                <a:alpha val="9000"/>
              </a:srgbClr>
            </a:outerShdw>
          </a:effectLst>
        </p:spPr>
      </p:pic>
      <p:pic>
        <p:nvPicPr>
          <p:cNvPr id="184" name="Google Shape;184;p26"/>
          <p:cNvPicPr preferRelativeResize="0"/>
          <p:nvPr/>
        </p:nvPicPr>
        <p:blipFill rotWithShape="1">
          <a:blip r:embed="rId5">
            <a:alphaModFix/>
          </a:blip>
          <a:srcRect b="39342" l="10427" r="8992" t="40007"/>
          <a:stretch/>
        </p:blipFill>
        <p:spPr>
          <a:xfrm>
            <a:off x="421600" y="434485"/>
            <a:ext cx="3916375" cy="668949"/>
          </a:xfrm>
          <a:prstGeom prst="rect">
            <a:avLst/>
          </a:prstGeom>
          <a:noFill/>
          <a:ln>
            <a:noFill/>
          </a:ln>
        </p:spPr>
      </p:pic>
      <p:grpSp>
        <p:nvGrpSpPr>
          <p:cNvPr id="185" name="Google Shape;185;p26"/>
          <p:cNvGrpSpPr/>
          <p:nvPr/>
        </p:nvGrpSpPr>
        <p:grpSpPr>
          <a:xfrm>
            <a:off x="457200" y="2695575"/>
            <a:ext cx="3246000" cy="2038350"/>
            <a:chOff x="457200" y="2771775"/>
            <a:chExt cx="3246000" cy="2038350"/>
          </a:xfrm>
        </p:grpSpPr>
        <p:sp>
          <p:nvSpPr>
            <p:cNvPr id="186" name="Google Shape;186;p26"/>
            <p:cNvSpPr txBox="1"/>
            <p:nvPr/>
          </p:nvSpPr>
          <p:spPr>
            <a:xfrm>
              <a:off x="457200" y="4352925"/>
              <a:ext cx="3246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hlink"/>
                  </a:solidFill>
                  <a:uFill>
                    <a:noFill/>
                  </a:uFill>
                  <a:hlinkClick r:id="rId6"/>
                </a:rPr>
                <a:t>https://folio-org.atlassian.net/wiki/login.action?os_destination=/spaces/COMMUNITY/overview</a:t>
              </a:r>
              <a:endParaRPr sz="1100">
                <a:solidFill>
                  <a:schemeClr val="dk2"/>
                </a:solidFill>
              </a:endParaRPr>
            </a:p>
          </p:txBody>
        </p:sp>
        <p:pic>
          <p:nvPicPr>
            <p:cNvPr id="187" name="Google Shape;187;p26"/>
            <p:cNvPicPr preferRelativeResize="0"/>
            <p:nvPr/>
          </p:nvPicPr>
          <p:blipFill>
            <a:blip r:embed="rId7">
              <a:alphaModFix/>
            </a:blip>
            <a:stretch>
              <a:fillRect/>
            </a:stretch>
          </p:blipFill>
          <p:spPr>
            <a:xfrm>
              <a:off x="457200" y="2771775"/>
              <a:ext cx="1628775" cy="1628775"/>
            </a:xfrm>
            <a:prstGeom prst="rect">
              <a:avLst/>
            </a:prstGeom>
            <a:noFill/>
            <a:ln>
              <a:noFill/>
            </a:ln>
          </p:spPr>
        </p:pic>
        <p:sp>
          <p:nvSpPr>
            <p:cNvPr id="188" name="Google Shape;188;p26"/>
            <p:cNvSpPr txBox="1"/>
            <p:nvPr/>
          </p:nvSpPr>
          <p:spPr>
            <a:xfrm>
              <a:off x="2085975" y="3660225"/>
              <a:ext cx="1305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Nunito"/>
                  <a:ea typeface="Nunito"/>
                  <a:cs typeface="Nunito"/>
                  <a:sym typeface="Nunito"/>
                </a:rPr>
                <a:t>Where to sign up for FOLIO LSP’s </a:t>
              </a:r>
              <a:r>
                <a:rPr b="1" lang="en" sz="1100">
                  <a:solidFill>
                    <a:schemeClr val="dk2"/>
                  </a:solidFill>
                  <a:latin typeface="Nunito"/>
                  <a:ea typeface="Nunito"/>
                  <a:cs typeface="Nunito"/>
                  <a:sym typeface="Nunito"/>
                </a:rPr>
                <a:t>Confluence</a:t>
              </a:r>
              <a:endParaRPr b="1"/>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4" name="Google Shape;194;p27"/>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27">
            <a:hlinkClick r:id="rId3"/>
          </p:cNvPr>
          <p:cNvPicPr preferRelativeResize="0"/>
          <p:nvPr/>
        </p:nvPicPr>
        <p:blipFill rotWithShape="1">
          <a:blip r:embed="rId4">
            <a:alphaModFix/>
          </a:blip>
          <a:srcRect b="42525" l="0" r="0" t="0"/>
          <a:stretch/>
        </p:blipFill>
        <p:spPr>
          <a:xfrm>
            <a:off x="0" y="0"/>
            <a:ext cx="5453301" cy="5143501"/>
          </a:xfrm>
          <a:prstGeom prst="rect">
            <a:avLst/>
          </a:prstGeom>
          <a:noFill/>
          <a:ln cap="flat" cmpd="sng" w="19050">
            <a:solidFill>
              <a:schemeClr val="dk2"/>
            </a:solidFill>
            <a:prstDash val="solid"/>
            <a:round/>
            <a:headEnd len="sm" w="sm" type="none"/>
            <a:tailEnd len="sm" w="sm" type="none"/>
          </a:ln>
        </p:spPr>
      </p:pic>
      <p:pic>
        <p:nvPicPr>
          <p:cNvPr id="196" name="Google Shape;196;p27">
            <a:hlinkClick r:id="rId5"/>
          </p:cNvPr>
          <p:cNvPicPr preferRelativeResize="0"/>
          <p:nvPr/>
        </p:nvPicPr>
        <p:blipFill rotWithShape="1">
          <a:blip r:embed="rId6">
            <a:alphaModFix/>
          </a:blip>
          <a:srcRect b="43636" l="0" r="55569" t="0"/>
          <a:stretch/>
        </p:blipFill>
        <p:spPr>
          <a:xfrm>
            <a:off x="5453300" y="2526525"/>
            <a:ext cx="3690700" cy="2616976"/>
          </a:xfrm>
          <a:prstGeom prst="rect">
            <a:avLst/>
          </a:prstGeom>
          <a:noFill/>
          <a:ln cap="flat" cmpd="sng" w="19050">
            <a:solidFill>
              <a:schemeClr val="dk2"/>
            </a:solidFill>
            <a:prstDash val="solid"/>
            <a:round/>
            <a:headEnd len="sm" w="sm" type="none"/>
            <a:tailEnd len="sm" w="sm" type="none"/>
          </a:ln>
        </p:spPr>
      </p:pic>
      <p:pic>
        <p:nvPicPr>
          <p:cNvPr id="197" name="Google Shape;197;p27"/>
          <p:cNvPicPr preferRelativeResize="0"/>
          <p:nvPr/>
        </p:nvPicPr>
        <p:blipFill>
          <a:blip r:embed="rId7">
            <a:alphaModFix/>
          </a:blip>
          <a:stretch>
            <a:fillRect/>
          </a:stretch>
        </p:blipFill>
        <p:spPr>
          <a:xfrm>
            <a:off x="3845774" y="3"/>
            <a:ext cx="5298225" cy="25265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Atlassian tools:  Jira</a:t>
            </a:r>
            <a:endParaRPr>
              <a:solidFill>
                <a:schemeClr val="lt1"/>
              </a:solidFill>
            </a:endParaRPr>
          </a:p>
        </p:txBody>
      </p:sp>
      <p:sp>
        <p:nvSpPr>
          <p:cNvPr id="203" name="Google Shape;203;p28"/>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it?</a:t>
            </a:r>
            <a:endParaRPr/>
          </a:p>
          <a:p>
            <a:pPr indent="-342900" lvl="0" marL="457200" rtl="0" algn="l">
              <a:spcBef>
                <a:spcPts val="1200"/>
              </a:spcBef>
              <a:spcAft>
                <a:spcPts val="0"/>
              </a:spcAft>
              <a:buSzPts val="1800"/>
              <a:buChar char="●"/>
            </a:pPr>
            <a:r>
              <a:rPr lang="en"/>
              <a:t>Bug-tracking, issue tracking, project management software</a:t>
            </a:r>
            <a:endParaRPr/>
          </a:p>
          <a:p>
            <a:pPr indent="-342900" lvl="0" marL="457200" rtl="0" algn="l">
              <a:spcBef>
                <a:spcPts val="0"/>
              </a:spcBef>
              <a:spcAft>
                <a:spcPts val="0"/>
              </a:spcAft>
              <a:buSzPts val="1800"/>
              <a:buChar char="●"/>
            </a:pPr>
            <a:r>
              <a:rPr lang="en"/>
              <a:t>Your help-ticket version of interacting with many large open source projects</a:t>
            </a:r>
            <a:endParaRPr/>
          </a:p>
          <a:p>
            <a:pPr indent="0" lvl="0" marL="0" rtl="0" algn="l">
              <a:spcBef>
                <a:spcPts val="1200"/>
              </a:spcBef>
              <a:spcAft>
                <a:spcPts val="0"/>
              </a:spcAft>
              <a:buNone/>
            </a:pPr>
            <a:r>
              <a:rPr lang="en"/>
              <a:t>Getting Started</a:t>
            </a:r>
            <a:endParaRPr/>
          </a:p>
          <a:p>
            <a:pPr indent="-342900" lvl="0" marL="457200" rtl="0" algn="l">
              <a:spcBef>
                <a:spcPts val="1200"/>
              </a:spcBef>
              <a:spcAft>
                <a:spcPts val="0"/>
              </a:spcAft>
              <a:buSzPts val="1800"/>
              <a:buChar char="●"/>
            </a:pPr>
            <a:r>
              <a:rPr lang="en">
                <a:solidFill>
                  <a:schemeClr val="hlink"/>
                </a:solidFill>
                <a:uFill>
                  <a:noFill/>
                </a:uFill>
                <a:hlinkClick r:id="rId3"/>
              </a:rPr>
              <a:t>issues.folio.org</a:t>
            </a:r>
            <a:r>
              <a:rPr lang="en"/>
              <a:t>; login as per Confluence</a:t>
            </a:r>
            <a:endParaRPr sz="1400"/>
          </a:p>
        </p:txBody>
      </p:sp>
      <p:pic>
        <p:nvPicPr>
          <p:cNvPr id="204" name="Google Shape;204;p28"/>
          <p:cNvPicPr preferRelativeResize="0"/>
          <p:nvPr/>
        </p:nvPicPr>
        <p:blipFill>
          <a:blip r:embed="rId4">
            <a:alphaModFix/>
          </a:blip>
          <a:stretch>
            <a:fillRect/>
          </a:stretch>
        </p:blipFill>
        <p:spPr>
          <a:xfrm>
            <a:off x="7168100" y="3186950"/>
            <a:ext cx="1614475" cy="1614475"/>
          </a:xfrm>
          <a:prstGeom prst="rect">
            <a:avLst/>
          </a:prstGeom>
          <a:noFill/>
          <a:ln>
            <a:noFill/>
          </a:ln>
        </p:spPr>
      </p:pic>
      <p:pic>
        <p:nvPicPr>
          <p:cNvPr id="205" name="Google Shape;205;p28"/>
          <p:cNvPicPr preferRelativeResize="0"/>
          <p:nvPr/>
        </p:nvPicPr>
        <p:blipFill rotWithShape="1">
          <a:blip r:embed="rId5">
            <a:alphaModFix/>
          </a:blip>
          <a:srcRect b="36786" l="0" r="0" t="37667"/>
          <a:stretch/>
        </p:blipFill>
        <p:spPr>
          <a:xfrm>
            <a:off x="-144075" y="307345"/>
            <a:ext cx="5196774" cy="884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9"/>
          <p:cNvPicPr preferRelativeResize="0"/>
          <p:nvPr/>
        </p:nvPicPr>
        <p:blipFill rotWithShape="1">
          <a:blip r:embed="rId3">
            <a:alphaModFix/>
          </a:blip>
          <a:srcRect b="7493" l="0" r="0" t="0"/>
          <a:stretch/>
        </p:blipFill>
        <p:spPr>
          <a:xfrm>
            <a:off x="412625" y="1152475"/>
            <a:ext cx="5869825" cy="3267125"/>
          </a:xfrm>
          <a:prstGeom prst="rect">
            <a:avLst/>
          </a:prstGeom>
          <a:noFill/>
          <a:ln>
            <a:noFill/>
          </a:ln>
          <a:effectLst>
            <a:outerShdw blurRad="57150" rotWithShape="0" algn="bl" dir="3060000" dist="57150">
              <a:srgbClr val="000000">
                <a:alpha val="16000"/>
              </a:srgbClr>
            </a:outerShdw>
          </a:effectLst>
        </p:spPr>
      </p:pic>
      <p:sp>
        <p:nvSpPr>
          <p:cNvPr id="211" name="Google Shape;211;p2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Jira - Searching for Information</a:t>
            </a:r>
            <a:endParaRPr/>
          </a:p>
        </p:txBody>
      </p:sp>
      <p:sp>
        <p:nvSpPr>
          <p:cNvPr id="212" name="Google Shape;212;p29"/>
          <p:cNvSpPr txBox="1"/>
          <p:nvPr>
            <p:ph idx="2" type="body"/>
          </p:nvPr>
        </p:nvSpPr>
        <p:spPr>
          <a:xfrm>
            <a:off x="6397750" y="1152475"/>
            <a:ext cx="2434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Projects </a:t>
            </a:r>
            <a:r>
              <a:rPr lang="en" sz="1800"/>
              <a:t>- groups of related concerns about specific aspect</a:t>
            </a:r>
            <a:br>
              <a:rPr lang="en" sz="1800"/>
            </a:br>
            <a:r>
              <a:rPr lang="en" sz="1800"/>
              <a:t>of the software</a:t>
            </a:r>
            <a:endParaRPr sz="1800"/>
          </a:p>
          <a:p>
            <a:pPr indent="0" lvl="0" marL="0" rtl="0" algn="l">
              <a:spcBef>
                <a:spcPts val="1200"/>
              </a:spcBef>
              <a:spcAft>
                <a:spcPts val="0"/>
              </a:spcAft>
              <a:buNone/>
            </a:pPr>
            <a:r>
              <a:rPr b="1" lang="en" sz="1800"/>
              <a:t>Filters </a:t>
            </a:r>
            <a:r>
              <a:rPr lang="en" sz="1800"/>
              <a:t>- ways of looking at reported issues, or making new ones</a:t>
            </a:r>
            <a:endParaRPr sz="1800"/>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rotWithShape="1">
          <a:blip r:embed="rId3">
            <a:alphaModFix/>
          </a:blip>
          <a:srcRect b="7493" l="0" r="0" t="0"/>
          <a:stretch/>
        </p:blipFill>
        <p:spPr>
          <a:xfrm>
            <a:off x="412625" y="1152475"/>
            <a:ext cx="5869825" cy="3267125"/>
          </a:xfrm>
          <a:prstGeom prst="rect">
            <a:avLst/>
          </a:prstGeom>
          <a:noFill/>
          <a:ln>
            <a:noFill/>
          </a:ln>
          <a:effectLst>
            <a:outerShdw blurRad="57150" rotWithShape="0" algn="bl" dir="3060000" dist="57150">
              <a:srgbClr val="000000">
                <a:alpha val="16000"/>
              </a:srgbClr>
            </a:outerShdw>
          </a:effectLst>
        </p:spPr>
      </p:pic>
      <p:sp>
        <p:nvSpPr>
          <p:cNvPr id="218" name="Google Shape;218;p3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Jira - Searching for Information</a:t>
            </a:r>
            <a:endParaRPr/>
          </a:p>
        </p:txBody>
      </p:sp>
      <p:sp>
        <p:nvSpPr>
          <p:cNvPr id="219" name="Google Shape;219;p30"/>
          <p:cNvSpPr txBox="1"/>
          <p:nvPr>
            <p:ph idx="2" type="body"/>
          </p:nvPr>
        </p:nvSpPr>
        <p:spPr>
          <a:xfrm>
            <a:off x="6397750" y="1152475"/>
            <a:ext cx="2434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Projects </a:t>
            </a:r>
            <a:r>
              <a:rPr lang="en" sz="1800"/>
              <a:t>- groups of related concerns about specific aspect</a:t>
            </a:r>
            <a:br>
              <a:rPr lang="en" sz="1800"/>
            </a:br>
            <a:r>
              <a:rPr lang="en" sz="1800"/>
              <a:t>of the software</a:t>
            </a:r>
            <a:endParaRPr sz="1800"/>
          </a:p>
          <a:p>
            <a:pPr indent="0" lvl="0" marL="0" rtl="0" algn="l">
              <a:spcBef>
                <a:spcPts val="1200"/>
              </a:spcBef>
              <a:spcAft>
                <a:spcPts val="0"/>
              </a:spcAft>
              <a:buNone/>
            </a:pPr>
            <a:r>
              <a:rPr b="1" lang="en" sz="1800"/>
              <a:t>Filters </a:t>
            </a:r>
            <a:r>
              <a:rPr lang="en" sz="1800"/>
              <a:t>- ways of looking at reported issues, or making new ones</a:t>
            </a:r>
            <a:endParaRPr sz="1800"/>
          </a:p>
          <a:p>
            <a:pPr indent="0" lvl="0" marL="0" rtl="0" algn="l">
              <a:spcBef>
                <a:spcPts val="1200"/>
              </a:spcBef>
              <a:spcAft>
                <a:spcPts val="1200"/>
              </a:spcAft>
              <a:buNone/>
            </a:pPr>
            <a:r>
              <a:t/>
            </a:r>
            <a:endParaRPr/>
          </a:p>
        </p:txBody>
      </p:sp>
      <p:sp>
        <p:nvSpPr>
          <p:cNvPr id="220" name="Google Shape;220;p30"/>
          <p:cNvSpPr/>
          <p:nvPr/>
        </p:nvSpPr>
        <p:spPr>
          <a:xfrm>
            <a:off x="-57150" y="0"/>
            <a:ext cx="9210900" cy="5143500"/>
          </a:xfrm>
          <a:prstGeom prst="rect">
            <a:avLst/>
          </a:prstGeom>
          <a:solidFill>
            <a:srgbClr val="000000">
              <a:alpha val="6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221" name="Google Shape;221;p30"/>
          <p:cNvPicPr preferRelativeResize="0"/>
          <p:nvPr/>
        </p:nvPicPr>
        <p:blipFill>
          <a:blip r:embed="rId4">
            <a:alphaModFix/>
          </a:blip>
          <a:stretch>
            <a:fillRect/>
          </a:stretch>
        </p:blipFill>
        <p:spPr>
          <a:xfrm>
            <a:off x="175364" y="0"/>
            <a:ext cx="8793271"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to</a:t>
            </a:r>
            <a:br>
              <a:rPr lang="en"/>
            </a:br>
            <a:r>
              <a:rPr lang="en"/>
              <a:t>Write It Up</a:t>
            </a:r>
            <a:endParaRPr/>
          </a:p>
        </p:txBody>
      </p:sp>
      <p:sp>
        <p:nvSpPr>
          <p:cNvPr id="227" name="Google Shape;227;p31"/>
          <p:cNvSpPr txBox="1"/>
          <p:nvPr>
            <p:ph idx="2" type="body"/>
          </p:nvPr>
        </p:nvSpPr>
        <p:spPr>
          <a:xfrm>
            <a:off x="4939500" y="205200"/>
            <a:ext cx="3837000" cy="47742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0"/>
              </a:spcAft>
              <a:buClr>
                <a:schemeClr val="dk1"/>
              </a:buClr>
              <a:buSzPts val="1018"/>
              <a:buFont typeface="Arial"/>
              <a:buNone/>
            </a:pPr>
            <a:r>
              <a:rPr b="1" lang="en" sz="1465"/>
              <a:t>Overview: </a:t>
            </a:r>
            <a:r>
              <a:rPr lang="en" sz="1465"/>
              <a:t>I pressed the “lemonade” button, but I got lemons which proceeded to burn my house down.</a:t>
            </a:r>
            <a:endParaRPr sz="1465"/>
          </a:p>
          <a:p>
            <a:pPr indent="0" lvl="0" marL="0" rtl="0" algn="l">
              <a:lnSpc>
                <a:spcPct val="95000"/>
              </a:lnSpc>
              <a:spcBef>
                <a:spcPts val="1000"/>
              </a:spcBef>
              <a:spcAft>
                <a:spcPts val="0"/>
              </a:spcAft>
              <a:buClr>
                <a:schemeClr val="dk1"/>
              </a:buClr>
              <a:buSzPts val="1018"/>
              <a:buFont typeface="Arial"/>
              <a:buNone/>
            </a:pPr>
            <a:r>
              <a:rPr b="1" lang="en" sz="1465"/>
              <a:t>Steps to Reproduce:</a:t>
            </a:r>
            <a:endParaRPr b="1" sz="1465"/>
          </a:p>
          <a:p>
            <a:pPr indent="-321627" lvl="0" marL="457200" rtl="0" algn="l">
              <a:lnSpc>
                <a:spcPct val="95000"/>
              </a:lnSpc>
              <a:spcBef>
                <a:spcPts val="0"/>
              </a:spcBef>
              <a:spcAft>
                <a:spcPts val="0"/>
              </a:spcAft>
              <a:buSzPts val="1465"/>
              <a:buAutoNum type="arabicPeriod"/>
            </a:pPr>
            <a:r>
              <a:rPr lang="en" sz="1465"/>
              <a:t>First, I did this on {page} clicking this</a:t>
            </a:r>
            <a:endParaRPr sz="1465"/>
          </a:p>
          <a:p>
            <a:pPr indent="-321627" lvl="0" marL="457200" rtl="0" algn="l">
              <a:lnSpc>
                <a:spcPct val="95000"/>
              </a:lnSpc>
              <a:spcBef>
                <a:spcPts val="0"/>
              </a:spcBef>
              <a:spcAft>
                <a:spcPts val="0"/>
              </a:spcAft>
              <a:buSzPts val="1465"/>
              <a:buAutoNum type="arabicPeriod"/>
            </a:pPr>
            <a:r>
              <a:rPr lang="en" sz="1465"/>
              <a:t>Then I… include pictures if necessary.</a:t>
            </a:r>
            <a:endParaRPr sz="1465"/>
          </a:p>
          <a:p>
            <a:pPr indent="0" lvl="0" marL="0" rtl="0" algn="l">
              <a:lnSpc>
                <a:spcPct val="95000"/>
              </a:lnSpc>
              <a:spcBef>
                <a:spcPts val="1000"/>
              </a:spcBef>
              <a:spcAft>
                <a:spcPts val="0"/>
              </a:spcAft>
              <a:buClr>
                <a:schemeClr val="dk1"/>
              </a:buClr>
              <a:buSzPts val="1018"/>
              <a:buFont typeface="Arial"/>
              <a:buNone/>
            </a:pPr>
            <a:r>
              <a:rPr b="1" lang="en" sz="1465"/>
              <a:t>Expected Results:</a:t>
            </a:r>
            <a:r>
              <a:rPr lang="en" sz="1465"/>
              <a:t> I </a:t>
            </a:r>
            <a:r>
              <a:rPr i="1" lang="en" sz="1465"/>
              <a:t>thought</a:t>
            </a:r>
            <a:r>
              <a:rPr lang="en" sz="1465"/>
              <a:t> I would get a cool, refreshing drink.</a:t>
            </a:r>
            <a:endParaRPr sz="1465"/>
          </a:p>
          <a:p>
            <a:pPr indent="0" lvl="0" marL="0" rtl="0" algn="l">
              <a:lnSpc>
                <a:spcPct val="95000"/>
              </a:lnSpc>
              <a:spcBef>
                <a:spcPts val="1000"/>
              </a:spcBef>
              <a:spcAft>
                <a:spcPts val="0"/>
              </a:spcAft>
              <a:buSzPts val="1018"/>
              <a:buNone/>
            </a:pPr>
            <a:r>
              <a:rPr b="1" lang="en" sz="1465"/>
              <a:t>Actual Results:</a:t>
            </a:r>
            <a:r>
              <a:rPr lang="en" sz="1465"/>
              <a:t> Combustible lemons came out, then lit themselves on fire.</a:t>
            </a:r>
            <a:endParaRPr sz="1465"/>
          </a:p>
          <a:p>
            <a:pPr indent="0" lvl="0" marL="0" rtl="0" algn="l">
              <a:lnSpc>
                <a:spcPct val="95000"/>
              </a:lnSpc>
              <a:spcBef>
                <a:spcPts val="1000"/>
              </a:spcBef>
              <a:spcAft>
                <a:spcPts val="0"/>
              </a:spcAft>
              <a:buClr>
                <a:schemeClr val="dk1"/>
              </a:buClr>
              <a:buSzPts val="1018"/>
              <a:buFont typeface="Arial"/>
              <a:buNone/>
            </a:pPr>
            <a:r>
              <a:rPr b="1" lang="en" sz="1465"/>
              <a:t>Additional Information:</a:t>
            </a:r>
            <a:r>
              <a:rPr lang="en" sz="1465"/>
              <a:t> I am very sad about this. It impacts me because [I live in my house]…</a:t>
            </a:r>
            <a:endParaRPr sz="1465"/>
          </a:p>
          <a:p>
            <a:pPr indent="0" lvl="0" marL="0" rtl="0" algn="l">
              <a:lnSpc>
                <a:spcPct val="95000"/>
              </a:lnSpc>
              <a:spcBef>
                <a:spcPts val="1000"/>
              </a:spcBef>
              <a:spcAft>
                <a:spcPts val="0"/>
              </a:spcAft>
              <a:buClr>
                <a:schemeClr val="dk1"/>
              </a:buClr>
              <a:buSzPts val="1018"/>
              <a:buFont typeface="Arial"/>
              <a:buNone/>
            </a:pPr>
            <a:r>
              <a:rPr b="1" lang="en" sz="1465"/>
              <a:t>URL:</a:t>
            </a:r>
            <a:r>
              <a:rPr lang="en" sz="1465"/>
              <a:t> Here’s where you can see the vending machine that dispensed flaming lemons.</a:t>
            </a:r>
            <a:endParaRPr sz="1465"/>
          </a:p>
          <a:p>
            <a:pPr indent="0" lvl="0" marL="0" rtl="0" algn="l">
              <a:lnSpc>
                <a:spcPct val="95000"/>
              </a:lnSpc>
              <a:spcBef>
                <a:spcPts val="1000"/>
              </a:spcBef>
              <a:spcAft>
                <a:spcPts val="1000"/>
              </a:spcAft>
              <a:buSzPts val="1018"/>
              <a:buNone/>
            </a:pPr>
            <a:r>
              <a:rPr b="1" lang="en" sz="1465"/>
              <a:t>Interested parties:</a:t>
            </a:r>
            <a:r>
              <a:rPr lang="en" sz="1465"/>
              <a:t> Attn: @firemarshal @caveJohnson @evilVendingMachineCo</a:t>
            </a:r>
            <a:endParaRPr sz="1465"/>
          </a:p>
        </p:txBody>
      </p:sp>
      <p:sp>
        <p:nvSpPr>
          <p:cNvPr id="228" name="Google Shape;228;p3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600"/>
              <a:t>documenting </a:t>
            </a:r>
            <a:r>
              <a:rPr lang="en" sz="2600"/>
              <a:t>problems like a pro</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We’ll Be Talking About</a:t>
            </a:r>
            <a:endParaRPr/>
          </a:p>
        </p:txBody>
      </p:sp>
      <p:sp>
        <p:nvSpPr>
          <p:cNvPr id="72" name="Google Shape;72;p1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Ways to contribute with open source</a:t>
            </a:r>
            <a:endParaRPr sz="2200"/>
          </a:p>
          <a:p>
            <a:pPr indent="-368300" lvl="0" marL="457200" rtl="0" algn="l">
              <a:spcBef>
                <a:spcPts val="0"/>
              </a:spcBef>
              <a:spcAft>
                <a:spcPts val="0"/>
              </a:spcAft>
              <a:buSzPts val="2200"/>
              <a:buChar char="●"/>
            </a:pPr>
            <a:r>
              <a:rPr lang="en" sz="2200"/>
              <a:t>Specific ways of communicating with open source communities</a:t>
            </a:r>
            <a:endParaRPr sz="2200"/>
          </a:p>
          <a:p>
            <a:pPr indent="-368300" lvl="0" marL="457200" rtl="0" algn="l">
              <a:spcBef>
                <a:spcPts val="0"/>
              </a:spcBef>
              <a:spcAft>
                <a:spcPts val="0"/>
              </a:spcAft>
              <a:buSzPts val="2200"/>
              <a:buChar char="●"/>
            </a:pPr>
            <a:r>
              <a:rPr lang="en" sz="2200"/>
              <a:t>Specifics of how FOLIO uses some of those methods</a:t>
            </a:r>
            <a:endParaRPr sz="2200"/>
          </a:p>
          <a:p>
            <a:pPr indent="-368300" lvl="0" marL="457200" rtl="0" algn="l">
              <a:spcBef>
                <a:spcPts val="0"/>
              </a:spcBef>
              <a:spcAft>
                <a:spcPts val="0"/>
              </a:spcAft>
              <a:buSzPts val="2200"/>
              <a:buChar char="●"/>
            </a:pPr>
            <a:r>
              <a:rPr lang="en" sz="2200"/>
              <a:t>How to write up and explain a software issue</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555600"/>
            <a:ext cx="33459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Issue Example</a:t>
            </a:r>
            <a:endParaRPr/>
          </a:p>
        </p:txBody>
      </p:sp>
      <p:sp>
        <p:nvSpPr>
          <p:cNvPr id="234" name="Google Shape;234;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800"/>
              <a:t>Notify </a:t>
            </a:r>
            <a:r>
              <a:rPr b="1" lang="en" sz="1800"/>
              <a:t>People</a:t>
            </a:r>
            <a:br>
              <a:rPr lang="en" sz="1800"/>
            </a:br>
            <a:r>
              <a:rPr lang="en" sz="1400">
                <a:solidFill>
                  <a:schemeClr val="accent5"/>
                </a:solidFill>
                <a:uFill>
                  <a:noFill/>
                </a:uFill>
                <a:hlinkClick r:id="rId3">
                  <a:extLst>
                    <a:ext uri="{A12FA001-AC4F-418D-AE19-62706E023703}">
                      <ahyp:hlinkClr val="tx"/>
                    </a:ext>
                  </a:extLst>
                </a:hlinkClick>
              </a:rPr>
              <a:t>FOLIO Modu</a:t>
            </a:r>
            <a:r>
              <a:rPr lang="en" sz="1400">
                <a:solidFill>
                  <a:srgbClr val="0097A7"/>
                </a:solidFill>
                <a:uFill>
                  <a:noFill/>
                </a:uFill>
                <a:hlinkClick r:id="rId4">
                  <a:extLst>
                    <a:ext uri="{A12FA001-AC4F-418D-AE19-62706E023703}">
                      <ahyp:hlinkClr val="tx"/>
                    </a:ext>
                  </a:extLst>
                </a:hlinkClick>
              </a:rPr>
              <a:t>le/JIRA project-T</a:t>
            </a:r>
            <a:r>
              <a:rPr lang="en" sz="1400">
                <a:solidFill>
                  <a:schemeClr val="accent5"/>
                </a:solidFill>
                <a:uFill>
                  <a:noFill/>
                </a:uFill>
                <a:hlinkClick r:id="rId5">
                  <a:extLst>
                    <a:ext uri="{A12FA001-AC4F-418D-AE19-62706E023703}">
                      <ahyp:hlinkClr val="tx"/>
                    </a:ext>
                  </a:extLst>
                </a:hlinkClick>
              </a:rPr>
              <a:t>eam-PO-Dev Lead responsibility matrix</a:t>
            </a:r>
            <a:endParaRPr/>
          </a:p>
        </p:txBody>
      </p:sp>
      <p:pic>
        <p:nvPicPr>
          <p:cNvPr id="235" name="Google Shape;235;p32"/>
          <p:cNvPicPr preferRelativeResize="0"/>
          <p:nvPr/>
        </p:nvPicPr>
        <p:blipFill>
          <a:blip r:embed="rId6">
            <a:alphaModFix/>
          </a:blip>
          <a:stretch>
            <a:fillRect/>
          </a:stretch>
        </p:blipFill>
        <p:spPr>
          <a:xfrm>
            <a:off x="3991184" y="0"/>
            <a:ext cx="4857332" cy="5143501"/>
          </a:xfrm>
          <a:prstGeom prst="rect">
            <a:avLst/>
          </a:prstGeom>
          <a:noFill/>
          <a:ln>
            <a:noFill/>
          </a:ln>
        </p:spPr>
      </p:pic>
      <p:pic>
        <p:nvPicPr>
          <p:cNvPr id="236" name="Google Shape;236;p32"/>
          <p:cNvPicPr preferRelativeResize="0"/>
          <p:nvPr/>
        </p:nvPicPr>
        <p:blipFill>
          <a:blip r:embed="rId7">
            <a:alphaModFix/>
          </a:blip>
          <a:stretch>
            <a:fillRect/>
          </a:stretch>
        </p:blipFill>
        <p:spPr>
          <a:xfrm>
            <a:off x="2876550" y="1609725"/>
            <a:ext cx="962025" cy="962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type="title"/>
          </p:nvPr>
        </p:nvSpPr>
        <p:spPr>
          <a:xfrm>
            <a:off x="490250" y="1912275"/>
            <a:ext cx="79074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If you only do one thing…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idx="1" type="body"/>
          </p:nvPr>
        </p:nvSpPr>
        <p:spPr>
          <a:xfrm>
            <a:off x="457200" y="758100"/>
            <a:ext cx="8229600" cy="381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Sign up for Slack. You can ask tech support questions here.</a:t>
            </a:r>
            <a:endParaRPr/>
          </a:p>
          <a:p>
            <a:pPr indent="-342900" lvl="0" marL="457200" rtl="0" algn="l">
              <a:spcBef>
                <a:spcPts val="0"/>
              </a:spcBef>
              <a:spcAft>
                <a:spcPts val="0"/>
              </a:spcAft>
              <a:buSzPts val="1800"/>
              <a:buChar char="●"/>
            </a:pPr>
            <a:r>
              <a:rPr lang="en"/>
              <a:t>Recommended Video Playlist for a FOLIO LSP Community Overview</a:t>
            </a:r>
            <a:endParaRPr/>
          </a:p>
          <a:p>
            <a:pPr indent="-317500" lvl="1" marL="914400" rtl="0" algn="l">
              <a:spcBef>
                <a:spcPts val="0"/>
              </a:spcBef>
              <a:spcAft>
                <a:spcPts val="0"/>
              </a:spcAft>
              <a:buSzPts val="1400"/>
              <a:buChar char="○"/>
            </a:pPr>
            <a:r>
              <a:rPr lang="en"/>
              <a:t>Fundamentals of the FOLIO Community:  </a:t>
            </a:r>
            <a:r>
              <a:rPr lang="en" u="sng">
                <a:solidFill>
                  <a:schemeClr val="hlink"/>
                </a:solidFill>
                <a:hlinkClick r:id="rId3"/>
              </a:rPr>
              <a:t>https://www.youtube.com/watch?v=imOEbCbE5EU</a:t>
            </a:r>
            <a:r>
              <a:rPr lang="en"/>
              <a:t> (30 minutes)</a:t>
            </a:r>
            <a:endParaRPr/>
          </a:p>
          <a:p>
            <a:pPr indent="-317500" lvl="1" marL="914400" rtl="0" algn="l">
              <a:spcBef>
                <a:spcPts val="0"/>
              </a:spcBef>
              <a:spcAft>
                <a:spcPts val="0"/>
              </a:spcAft>
              <a:buSzPts val="1400"/>
              <a:buChar char="○"/>
            </a:pPr>
            <a:r>
              <a:rPr lang="en"/>
              <a:t>FOLIO—Introduction to Special Interest Groups:  </a:t>
            </a:r>
            <a:r>
              <a:rPr lang="en" u="sng">
                <a:solidFill>
                  <a:schemeClr val="hlink"/>
                </a:solidFill>
                <a:hlinkClick r:id="rId4"/>
              </a:rPr>
              <a:t>https://www.youtube.com/watch?v=72RhdlEWH4w</a:t>
            </a:r>
            <a:r>
              <a:rPr lang="en"/>
              <a:t> (12 minutes)</a:t>
            </a:r>
            <a:endParaRPr/>
          </a:p>
          <a:p>
            <a:pPr indent="-317500" lvl="1" marL="914400" rtl="0" algn="l">
              <a:spcBef>
                <a:spcPts val="0"/>
              </a:spcBef>
              <a:spcAft>
                <a:spcPts val="0"/>
              </a:spcAft>
              <a:buSzPts val="1400"/>
              <a:buChar char="○"/>
            </a:pPr>
            <a:r>
              <a:rPr lang="en"/>
              <a:t>FOLIO Communication Tools:  </a:t>
            </a:r>
            <a:r>
              <a:rPr lang="en" u="sng">
                <a:solidFill>
                  <a:schemeClr val="hlink"/>
                </a:solidFill>
                <a:hlinkClick r:id="rId5"/>
              </a:rPr>
              <a:t>https://www.youtube.com/watch?v=7vfA3qCMFGw</a:t>
            </a:r>
            <a:r>
              <a:rPr lang="en"/>
              <a:t> (12 minutes)</a:t>
            </a:r>
            <a:endParaRPr/>
          </a:p>
          <a:p>
            <a:pPr indent="-317500" lvl="1" marL="914400" rtl="0" algn="l">
              <a:spcBef>
                <a:spcPts val="0"/>
              </a:spcBef>
              <a:spcAft>
                <a:spcPts val="0"/>
              </a:spcAft>
              <a:buSzPts val="1400"/>
              <a:buChar char="○"/>
            </a:pPr>
            <a:r>
              <a:rPr lang="en"/>
              <a:t>FOLIO Development Lifecycle:  </a:t>
            </a:r>
            <a:r>
              <a:rPr lang="en" u="sng">
                <a:solidFill>
                  <a:schemeClr val="hlink"/>
                </a:solidFill>
                <a:hlinkClick r:id="rId6"/>
              </a:rPr>
              <a:t>https://www.youtube.com/watch?v=9R8kohmP9D8</a:t>
            </a:r>
            <a:r>
              <a:rPr lang="en"/>
              <a:t> (10 minutes)</a:t>
            </a:r>
            <a:endParaRPr/>
          </a:p>
          <a:p>
            <a:pPr indent="-317500" lvl="1" marL="914400" rtl="0" algn="l">
              <a:spcBef>
                <a:spcPts val="0"/>
              </a:spcBef>
              <a:spcAft>
                <a:spcPts val="0"/>
              </a:spcAft>
              <a:buSzPts val="1400"/>
              <a:buChar char="○"/>
            </a:pPr>
            <a:r>
              <a:rPr lang="en"/>
              <a:t>FOLIO Wiki and Issue Tracker Overview:  </a:t>
            </a:r>
            <a:r>
              <a:rPr lang="en" u="sng">
                <a:solidFill>
                  <a:schemeClr val="hlink"/>
                </a:solidFill>
                <a:hlinkClick r:id="rId7"/>
              </a:rPr>
              <a:t>https://www.youtube.com/watch?v=evQrip0T3Ek</a:t>
            </a:r>
            <a:r>
              <a:rPr lang="en"/>
              <a:t> (45 minutes)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490250" y="1912275"/>
            <a:ext cx="74580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Thank you for having us.</a:t>
            </a:r>
            <a:endParaRPr/>
          </a:p>
        </p:txBody>
      </p:sp>
      <p:sp>
        <p:nvSpPr>
          <p:cNvPr id="252" name="Google Shape;252;p35"/>
          <p:cNvSpPr txBox="1"/>
          <p:nvPr>
            <p:ph type="title"/>
          </p:nvPr>
        </p:nvSpPr>
        <p:spPr>
          <a:xfrm>
            <a:off x="490250" y="3339600"/>
            <a:ext cx="7458000" cy="13590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solidFill>
                  <a:srgbClr val="595959"/>
                </a:solidFill>
              </a:rPr>
              <a:t>Questions?</a:t>
            </a:r>
            <a:endParaRPr>
              <a:solidFill>
                <a:srgbClr val="59595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6"/>
          <p:cNvSpPr txBox="1"/>
          <p:nvPr>
            <p:ph type="ctrTitle"/>
          </p:nvPr>
        </p:nvSpPr>
        <p:spPr>
          <a:xfrm>
            <a:off x="1934951" y="2026925"/>
            <a:ext cx="5338200" cy="705600"/>
          </a:xfrm>
          <a:prstGeom prst="rect">
            <a:avLst/>
          </a:prstGeom>
          <a:effectLst>
            <a:outerShdw blurRad="42863" rotWithShape="0" algn="bl" dir="6180000" dist="9525">
              <a:srgbClr val="EEEEEE"/>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EBEFF1"/>
                </a:solidFill>
              </a:rPr>
              <a:t>Georgia Southern University</a:t>
            </a:r>
            <a:endParaRPr sz="1940">
              <a:solidFill>
                <a:srgbClr val="EBEFF1"/>
              </a:solidFill>
            </a:endParaRPr>
          </a:p>
        </p:txBody>
      </p:sp>
      <p:sp>
        <p:nvSpPr>
          <p:cNvPr id="259" name="Google Shape;259;p36"/>
          <p:cNvSpPr txBox="1"/>
          <p:nvPr>
            <p:ph type="ctrTitle"/>
          </p:nvPr>
        </p:nvSpPr>
        <p:spPr>
          <a:xfrm>
            <a:off x="1934951" y="2026925"/>
            <a:ext cx="5338200" cy="705600"/>
          </a:xfrm>
          <a:prstGeom prst="rect">
            <a:avLst/>
          </a:prstGeom>
          <a:effectLst>
            <a:outerShdw blurRad="28575" rotWithShape="0" algn="bl" dir="5400000" dist="19050">
              <a:srgbClr val="000000">
                <a:alpha val="80000"/>
              </a:srgb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A99260"/>
                </a:solidFill>
              </a:rPr>
              <a:t>Georgia Southern University</a:t>
            </a:r>
            <a:endParaRPr sz="1940">
              <a:solidFill>
                <a:srgbClr val="A99260"/>
              </a:solidFill>
            </a:endParaRPr>
          </a:p>
        </p:txBody>
      </p:sp>
      <p:sp>
        <p:nvSpPr>
          <p:cNvPr id="260" name="Google Shape;260;p36"/>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rgbClr val="001344"/>
                </a:solidFill>
              </a:rPr>
              <a:t>GIL User Group Meeting</a:t>
            </a:r>
            <a:endParaRPr sz="1220">
              <a:solidFill>
                <a:srgbClr val="001344"/>
              </a:solidFill>
            </a:endParaRPr>
          </a:p>
        </p:txBody>
      </p:sp>
      <p:sp>
        <p:nvSpPr>
          <p:cNvPr id="261" name="Google Shape;261;p36"/>
          <p:cNvSpPr txBox="1"/>
          <p:nvPr>
            <p:ph idx="1" type="subTitle"/>
          </p:nvPr>
        </p:nvSpPr>
        <p:spPr>
          <a:xfrm>
            <a:off x="311700" y="39607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Wilhelmina Randtke &amp; Justin Barnett    /    13-14 May, 2024</a:t>
            </a:r>
            <a:endParaRPr/>
          </a:p>
          <a:p>
            <a:pPr indent="0" lvl="0" marL="0" rtl="0" algn="l">
              <a:lnSpc>
                <a:spcPct val="115000"/>
              </a:lnSpc>
              <a:spcBef>
                <a:spcPts val="0"/>
              </a:spcBef>
              <a:spcAft>
                <a:spcPts val="0"/>
              </a:spcAft>
              <a:buNone/>
            </a:pPr>
            <a:r>
              <a:t/>
            </a:r>
            <a:endParaRPr i="1"/>
          </a:p>
        </p:txBody>
      </p:sp>
      <p:sp>
        <p:nvSpPr>
          <p:cNvPr id="262" name="Google Shape;262;p36"/>
          <p:cNvSpPr txBox="1"/>
          <p:nvPr/>
        </p:nvSpPr>
        <p:spPr>
          <a:xfrm>
            <a:off x="590400" y="3374525"/>
            <a:ext cx="7963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Introduction to Open Source Community Governance</a:t>
            </a:r>
            <a:endParaRPr sz="800">
              <a:latin typeface="Nunito"/>
              <a:ea typeface="Nunito"/>
              <a:cs typeface="Nunito"/>
              <a:sym typeface="Nunito"/>
            </a:endParaRPr>
          </a:p>
        </p:txBody>
      </p:sp>
      <p:sp>
        <p:nvSpPr>
          <p:cNvPr id="263" name="Google Shape;263;p36"/>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59575" y="445025"/>
            <a:ext cx="8483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Contribute to an Open Source Community</a:t>
            </a:r>
            <a:endParaRPr/>
          </a:p>
        </p:txBody>
      </p:sp>
      <p:sp>
        <p:nvSpPr>
          <p:cNvPr id="78" name="Google Shape;78;p15"/>
          <p:cNvSpPr txBox="1"/>
          <p:nvPr>
            <p:ph idx="1" type="body"/>
          </p:nvPr>
        </p:nvSpPr>
        <p:spPr>
          <a:xfrm>
            <a:off x="457200" y="1004125"/>
            <a:ext cx="3953400" cy="3799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Time-Based</a:t>
            </a:r>
            <a:endParaRPr b="1"/>
          </a:p>
          <a:p>
            <a:pPr indent="-342900" lvl="0" marL="457200" rtl="0" algn="l">
              <a:spcBef>
                <a:spcPts val="1200"/>
              </a:spcBef>
              <a:spcAft>
                <a:spcPts val="0"/>
              </a:spcAft>
              <a:buSzPts val="1800"/>
              <a:buChar char="●"/>
            </a:pPr>
            <a:r>
              <a:rPr lang="en"/>
              <a:t>Committees</a:t>
            </a:r>
            <a:endParaRPr/>
          </a:p>
          <a:p>
            <a:pPr indent="-342900" lvl="0" marL="457200" rtl="0" algn="l">
              <a:spcBef>
                <a:spcPts val="0"/>
              </a:spcBef>
              <a:spcAft>
                <a:spcPts val="0"/>
              </a:spcAft>
              <a:buSzPts val="1800"/>
              <a:buChar char="●"/>
            </a:pPr>
            <a:r>
              <a:rPr lang="en"/>
              <a:t>Bug reports</a:t>
            </a:r>
            <a:endParaRPr/>
          </a:p>
          <a:p>
            <a:pPr indent="-342900" lvl="0" marL="457200" rtl="0" algn="l">
              <a:spcBef>
                <a:spcPts val="0"/>
              </a:spcBef>
              <a:spcAft>
                <a:spcPts val="0"/>
              </a:spcAft>
              <a:buSzPts val="1800"/>
              <a:buChar char="●"/>
            </a:pPr>
            <a:r>
              <a:rPr lang="en"/>
              <a:t>Feedback</a:t>
            </a:r>
            <a:r>
              <a:rPr lang="en"/>
              <a:t> on in-development features</a:t>
            </a:r>
            <a:endParaRPr/>
          </a:p>
          <a:p>
            <a:pPr indent="-342900" lvl="0" marL="457200" rtl="0" algn="l">
              <a:spcBef>
                <a:spcPts val="0"/>
              </a:spcBef>
              <a:spcAft>
                <a:spcPts val="0"/>
              </a:spcAft>
              <a:buSzPts val="1800"/>
              <a:buChar char="●"/>
            </a:pPr>
            <a:r>
              <a:rPr lang="en"/>
              <a:t>Testing software releases</a:t>
            </a:r>
            <a:endParaRPr/>
          </a:p>
          <a:p>
            <a:pPr indent="-342900" lvl="0" marL="457200" rtl="0" algn="l">
              <a:spcBef>
                <a:spcPts val="0"/>
              </a:spcBef>
              <a:spcAft>
                <a:spcPts val="0"/>
              </a:spcAft>
              <a:buSzPts val="1800"/>
              <a:buChar char="●"/>
            </a:pPr>
            <a:r>
              <a:rPr lang="en"/>
              <a:t>Contributing code</a:t>
            </a:r>
            <a:endParaRPr/>
          </a:p>
          <a:p>
            <a:pPr indent="-342900" lvl="0" marL="457200" rtl="0" algn="l">
              <a:spcBef>
                <a:spcPts val="0"/>
              </a:spcBef>
              <a:spcAft>
                <a:spcPts val="0"/>
              </a:spcAft>
              <a:buSzPts val="1800"/>
              <a:buChar char="●"/>
            </a:pPr>
            <a:r>
              <a:rPr lang="en"/>
              <a:t>Writing/revising the </a:t>
            </a:r>
            <a:r>
              <a:rPr lang="en"/>
              <a:t>instruction</a:t>
            </a:r>
            <a:r>
              <a:rPr lang="en"/>
              <a:t> manual</a:t>
            </a:r>
            <a:endParaRPr/>
          </a:p>
        </p:txBody>
      </p:sp>
      <p:sp>
        <p:nvSpPr>
          <p:cNvPr id="79" name="Google Shape;79;p15"/>
          <p:cNvSpPr txBox="1"/>
          <p:nvPr>
            <p:ph idx="1" type="body"/>
          </p:nvPr>
        </p:nvSpPr>
        <p:spPr>
          <a:xfrm>
            <a:off x="4474950" y="1004125"/>
            <a:ext cx="39534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Money-Based</a:t>
            </a:r>
            <a:endParaRPr b="1"/>
          </a:p>
          <a:p>
            <a:pPr indent="-342900" lvl="0" marL="457200" rtl="0" algn="l">
              <a:spcBef>
                <a:spcPts val="1200"/>
              </a:spcBef>
              <a:spcAft>
                <a:spcPts val="0"/>
              </a:spcAft>
              <a:buSzPts val="1800"/>
              <a:buChar char="●"/>
            </a:pPr>
            <a:r>
              <a:rPr lang="en"/>
              <a:t>Membership fees to the organization coordinating the open source software community.</a:t>
            </a:r>
            <a:endParaRPr/>
          </a:p>
          <a:p>
            <a:pPr indent="-317500" lvl="1" marL="914400" rtl="0" algn="l">
              <a:spcBef>
                <a:spcPts val="0"/>
              </a:spcBef>
              <a:spcAft>
                <a:spcPts val="0"/>
              </a:spcAft>
              <a:buSzPts val="1400"/>
              <a:buChar char="○"/>
            </a:pPr>
            <a:r>
              <a:rPr lang="en"/>
              <a:t>(Usually, some committees are open to organizational members only.)</a:t>
            </a:r>
            <a:endParaRPr/>
          </a:p>
          <a:p>
            <a:pPr indent="-342900" lvl="0" marL="457200" rtl="0" algn="l">
              <a:spcBef>
                <a:spcPts val="0"/>
              </a:spcBef>
              <a:spcAft>
                <a:spcPts val="0"/>
              </a:spcAft>
              <a:buSzPts val="1800"/>
              <a:buChar char="●"/>
            </a:pPr>
            <a:r>
              <a:rPr lang="en"/>
              <a:t>Hiring a consultant to build out a new feature and walk it through.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b="23752" l="0" r="0" t="20001"/>
          <a:stretch/>
        </p:blipFill>
        <p:spPr>
          <a:xfrm>
            <a:off x="0" y="-2"/>
            <a:ext cx="9144000" cy="5143502"/>
          </a:xfrm>
          <a:prstGeom prst="rect">
            <a:avLst/>
          </a:prstGeom>
          <a:noFill/>
          <a:ln>
            <a:noFill/>
          </a:ln>
        </p:spPr>
      </p:pic>
      <p:sp>
        <p:nvSpPr>
          <p:cNvPr id="85" name="Google Shape;85;p16"/>
          <p:cNvSpPr txBox="1"/>
          <p:nvPr>
            <p:ph type="title"/>
          </p:nvPr>
        </p:nvSpPr>
        <p:spPr>
          <a:xfrm>
            <a:off x="311700" y="2371725"/>
            <a:ext cx="8520600" cy="698100"/>
          </a:xfrm>
          <a:prstGeom prst="rect">
            <a:avLst/>
          </a:prstGeom>
          <a:solidFill>
            <a:srgbClr val="FFFFFF">
              <a:alpha val="64560"/>
            </a:srgbClr>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00"/>
              <a:t>Community and Technical Aspects</a:t>
            </a:r>
            <a:endParaRPr sz="3600"/>
          </a:p>
        </p:txBody>
      </p:sp>
      <p:sp>
        <p:nvSpPr>
          <p:cNvPr id="86" name="Google Shape;86;p16"/>
          <p:cNvSpPr txBox="1"/>
          <p:nvPr/>
        </p:nvSpPr>
        <p:spPr>
          <a:xfrm>
            <a:off x="7029450" y="4772025"/>
            <a:ext cx="1914300" cy="228600"/>
          </a:xfrm>
          <a:prstGeom prst="rect">
            <a:avLst/>
          </a:prstGeom>
          <a:noFill/>
          <a:ln>
            <a:noFill/>
          </a:ln>
          <a:effectLst>
            <a:outerShdw blurRad="57150" rotWithShape="0" algn="bl" dir="5400000" dist="19050">
              <a:srgbClr val="000000">
                <a:alpha val="6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rgbClr val="EEEEEE"/>
                </a:solidFill>
                <a:latin typeface="Nunito"/>
                <a:ea typeface="Nunito"/>
                <a:cs typeface="Nunito"/>
                <a:sym typeface="Nunito"/>
              </a:rPr>
              <a:t>Water Ripples, by Piotr Siedlecki</a:t>
            </a:r>
            <a:endParaRPr sz="900">
              <a:solidFill>
                <a:srgbClr val="EEEEEE"/>
              </a:solidFill>
              <a:latin typeface="Nunito"/>
              <a:ea typeface="Nunito"/>
              <a:cs typeface="Nunito"/>
              <a:sym typeface="Nunito"/>
            </a:endParaRPr>
          </a:p>
        </p:txBody>
      </p:sp>
      <p:sp>
        <p:nvSpPr>
          <p:cNvPr id="87" name="Google Shape;87;p1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Committees by Another Name</a:t>
            </a:r>
            <a:endParaRPr/>
          </a:p>
          <a:p>
            <a:pPr indent="0" lvl="0" marL="0" rtl="0" algn="r">
              <a:spcBef>
                <a:spcPts val="0"/>
              </a:spcBef>
              <a:spcAft>
                <a:spcPts val="0"/>
              </a:spcAft>
              <a:buNone/>
            </a:pPr>
            <a:r>
              <a:rPr lang="en" sz="2244"/>
              <a:t>Overview of the FOLIO SIGs</a:t>
            </a:r>
            <a:endParaRPr sz="2244"/>
          </a:p>
        </p:txBody>
      </p:sp>
      <p:sp>
        <p:nvSpPr>
          <p:cNvPr id="93" name="Google Shape;93;p17"/>
          <p:cNvSpPr txBox="1"/>
          <p:nvPr>
            <p:ph idx="1" type="body"/>
          </p:nvPr>
        </p:nvSpPr>
        <p:spPr>
          <a:xfrm>
            <a:off x="457200" y="1152475"/>
            <a:ext cx="8229600" cy="2300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What is a “SIG”? </a:t>
            </a:r>
            <a:r>
              <a:rPr b="1" lang="en" sz="2388" u="sng"/>
              <a:t>S</a:t>
            </a:r>
            <a:r>
              <a:rPr b="1" lang="en"/>
              <a:t>pecial </a:t>
            </a:r>
            <a:r>
              <a:rPr b="1" lang="en" sz="2388" u="sng"/>
              <a:t>I</a:t>
            </a:r>
            <a:r>
              <a:rPr b="1" lang="en"/>
              <a:t>nterest </a:t>
            </a:r>
            <a:r>
              <a:rPr b="1" lang="en" sz="2388" u="sng"/>
              <a:t>G</a:t>
            </a:r>
            <a:r>
              <a:rPr b="1" lang="en"/>
              <a:t>roups</a:t>
            </a:r>
            <a:endParaRPr b="1"/>
          </a:p>
          <a:p>
            <a:pPr indent="-325755" lvl="0" marL="457200" rtl="0" algn="l">
              <a:spcBef>
                <a:spcPts val="1200"/>
              </a:spcBef>
              <a:spcAft>
                <a:spcPts val="0"/>
              </a:spcAft>
              <a:buSzPct val="100000"/>
              <a:buChar char="●"/>
            </a:pPr>
            <a:r>
              <a:rPr lang="en"/>
              <a:t>Subject experts on different aspects of librarianship</a:t>
            </a:r>
            <a:endParaRPr/>
          </a:p>
          <a:p>
            <a:pPr indent="-325755" lvl="0" marL="457200" rtl="0" algn="l">
              <a:spcBef>
                <a:spcPts val="0"/>
              </a:spcBef>
              <a:spcAft>
                <a:spcPts val="0"/>
              </a:spcAft>
              <a:buSzPct val="100000"/>
              <a:buChar char="●"/>
            </a:pPr>
            <a:r>
              <a:rPr lang="en"/>
              <a:t>Meetings to determine [better] ways for FOLIO to handle aspects, or dealing with bugs / problems in the current workflow and fixing them.</a:t>
            </a:r>
            <a:endParaRPr/>
          </a:p>
          <a:p>
            <a:pPr indent="0" lvl="0" marL="0" rtl="0" algn="l">
              <a:spcBef>
                <a:spcPts val="1200"/>
              </a:spcBef>
              <a:spcAft>
                <a:spcPts val="0"/>
              </a:spcAft>
              <a:buNone/>
            </a:pPr>
            <a:r>
              <a:rPr b="1" lang="en"/>
              <a:t>Why to attend?</a:t>
            </a:r>
            <a:endParaRPr b="1"/>
          </a:p>
          <a:p>
            <a:pPr indent="0" lvl="0" marL="0" rtl="0" algn="l">
              <a:spcBef>
                <a:spcPts val="1200"/>
              </a:spcBef>
              <a:spcAft>
                <a:spcPts val="1200"/>
              </a:spcAft>
              <a:buNone/>
            </a:pPr>
            <a:r>
              <a:rPr lang="en"/>
              <a:t>If you want to get involved </a:t>
            </a:r>
            <a:r>
              <a:rPr i="1" lang="en"/>
              <a:t>shaping</a:t>
            </a:r>
            <a:r>
              <a:rPr lang="en"/>
              <a:t> the development of FOLIO or see changes made to how it does something.</a:t>
            </a:r>
            <a:endParaRPr/>
          </a:p>
        </p:txBody>
      </p:sp>
      <p:sp>
        <p:nvSpPr>
          <p:cNvPr id="94" name="Google Shape;94;p17"/>
          <p:cNvSpPr txBox="1"/>
          <p:nvPr>
            <p:ph idx="1" type="body"/>
          </p:nvPr>
        </p:nvSpPr>
        <p:spPr>
          <a:xfrm>
            <a:off x="456600" y="3380450"/>
            <a:ext cx="6224100" cy="1296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What are they NOT for?</a:t>
            </a:r>
            <a:endParaRPr b="1"/>
          </a:p>
          <a:p>
            <a:pPr indent="0" lvl="0" marL="0" rtl="0" algn="l">
              <a:spcBef>
                <a:spcPts val="1200"/>
              </a:spcBef>
              <a:spcAft>
                <a:spcPts val="1200"/>
              </a:spcAft>
              <a:buNone/>
            </a:pPr>
            <a:r>
              <a:rPr lang="en"/>
              <a:t>Help and support. Individually, members may be helpful, but these are not Q&amp;A sessions or training workgroups; look in documentation, contact the mailing list, or hop on Slack.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a:hlinkClick r:id="rId3"/>
          </p:cNvPr>
          <p:cNvSpPr txBox="1"/>
          <p:nvPr/>
        </p:nvSpPr>
        <p:spPr>
          <a:xfrm>
            <a:off x="2190399" y="3071763"/>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Systems Operations</a:t>
            </a:r>
            <a:endParaRPr sz="1600">
              <a:solidFill>
                <a:srgbClr val="EEEEEE"/>
              </a:solidFill>
              <a:latin typeface="Nunito"/>
              <a:ea typeface="Nunito"/>
              <a:cs typeface="Nunito"/>
              <a:sym typeface="Nunito"/>
            </a:endParaRPr>
          </a:p>
        </p:txBody>
      </p:sp>
      <p:sp>
        <p:nvSpPr>
          <p:cNvPr id="100" name="Google Shape;100;p18">
            <a:hlinkClick r:id="rId4"/>
          </p:cNvPr>
          <p:cNvSpPr txBox="1"/>
          <p:nvPr/>
        </p:nvSpPr>
        <p:spPr>
          <a:xfrm>
            <a:off x="3832244"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Consortia</a:t>
            </a:r>
            <a:endParaRPr sz="1600">
              <a:solidFill>
                <a:srgbClr val="EEEEEE"/>
              </a:solidFill>
              <a:latin typeface="Nunito"/>
              <a:ea typeface="Nunito"/>
              <a:cs typeface="Nunito"/>
              <a:sym typeface="Nunito"/>
            </a:endParaRPr>
          </a:p>
        </p:txBody>
      </p:sp>
      <p:sp>
        <p:nvSpPr>
          <p:cNvPr id="101" name="Google Shape;101;p18">
            <a:hlinkClick r:id="rId5"/>
          </p:cNvPr>
          <p:cNvSpPr txBox="1"/>
          <p:nvPr/>
        </p:nvSpPr>
        <p:spPr>
          <a:xfrm>
            <a:off x="2190410"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App Interaction</a:t>
            </a:r>
            <a:endParaRPr sz="1600">
              <a:solidFill>
                <a:srgbClr val="EEEEEE"/>
              </a:solidFill>
              <a:latin typeface="Nunito"/>
              <a:ea typeface="Nunito"/>
              <a:cs typeface="Nunito"/>
              <a:sym typeface="Nunito"/>
            </a:endParaRPr>
          </a:p>
        </p:txBody>
      </p:sp>
      <p:sp>
        <p:nvSpPr>
          <p:cNvPr id="102" name="Google Shape;102;p1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List of Active Special Interest Groups</a:t>
            </a:r>
            <a:endParaRPr/>
          </a:p>
          <a:p>
            <a:pPr indent="0" lvl="0" marL="0" rtl="0" algn="l">
              <a:spcBef>
                <a:spcPts val="0"/>
              </a:spcBef>
              <a:spcAft>
                <a:spcPts val="0"/>
              </a:spcAft>
              <a:buNone/>
            </a:pPr>
            <a:r>
              <a:t/>
            </a:r>
            <a:endParaRPr/>
          </a:p>
        </p:txBody>
      </p:sp>
      <p:sp>
        <p:nvSpPr>
          <p:cNvPr id="103" name="Google Shape;103;p18">
            <a:hlinkClick r:id="rId6"/>
          </p:cNvPr>
          <p:cNvSpPr txBox="1"/>
          <p:nvPr/>
        </p:nvSpPr>
        <p:spPr>
          <a:xfrm>
            <a:off x="548575"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Acquisitions</a:t>
            </a:r>
            <a:endParaRPr sz="1600">
              <a:solidFill>
                <a:srgbClr val="EEEEEE"/>
              </a:solidFill>
              <a:latin typeface="Nunito"/>
              <a:ea typeface="Nunito"/>
              <a:cs typeface="Nunito"/>
              <a:sym typeface="Nunito"/>
            </a:endParaRPr>
          </a:p>
        </p:txBody>
      </p:sp>
      <p:sp>
        <p:nvSpPr>
          <p:cNvPr id="104" name="Google Shape;104;p18">
            <a:hlinkClick r:id="rId7"/>
          </p:cNvPr>
          <p:cNvSpPr txBox="1"/>
          <p:nvPr/>
        </p:nvSpPr>
        <p:spPr>
          <a:xfrm>
            <a:off x="548575"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Metadata Management</a:t>
            </a:r>
            <a:endParaRPr sz="1600">
              <a:solidFill>
                <a:srgbClr val="EEEEEE"/>
              </a:solidFill>
              <a:latin typeface="Nunito"/>
              <a:ea typeface="Nunito"/>
              <a:cs typeface="Nunito"/>
              <a:sym typeface="Nunito"/>
            </a:endParaRPr>
          </a:p>
        </p:txBody>
      </p:sp>
      <p:sp>
        <p:nvSpPr>
          <p:cNvPr id="105" name="Google Shape;105;p18">
            <a:hlinkClick r:id="rId8"/>
          </p:cNvPr>
          <p:cNvSpPr txBox="1"/>
          <p:nvPr/>
        </p:nvSpPr>
        <p:spPr>
          <a:xfrm>
            <a:off x="5474079"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ERM</a:t>
            </a:r>
            <a:endParaRPr sz="1600">
              <a:solidFill>
                <a:srgbClr val="EEEEEE"/>
              </a:solidFill>
              <a:latin typeface="Nunito"/>
              <a:ea typeface="Nunito"/>
              <a:cs typeface="Nunito"/>
              <a:sym typeface="Nunito"/>
            </a:endParaRPr>
          </a:p>
        </p:txBody>
      </p:sp>
      <p:sp>
        <p:nvSpPr>
          <p:cNvPr id="106" name="Google Shape;106;p18">
            <a:hlinkClick r:id="rId9"/>
          </p:cNvPr>
          <p:cNvSpPr txBox="1"/>
          <p:nvPr/>
        </p:nvSpPr>
        <p:spPr>
          <a:xfrm>
            <a:off x="7115914"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Implementers</a:t>
            </a:r>
            <a:endParaRPr sz="1600">
              <a:solidFill>
                <a:srgbClr val="EEEEEE"/>
              </a:solidFill>
              <a:latin typeface="Nunito"/>
              <a:ea typeface="Nunito"/>
              <a:cs typeface="Nunito"/>
              <a:sym typeface="Nunito"/>
            </a:endParaRPr>
          </a:p>
        </p:txBody>
      </p:sp>
      <p:sp>
        <p:nvSpPr>
          <p:cNvPr id="107" name="Google Shape;107;p18">
            <a:hlinkClick r:id="rId10"/>
          </p:cNvPr>
          <p:cNvSpPr txBox="1"/>
          <p:nvPr/>
        </p:nvSpPr>
        <p:spPr>
          <a:xfrm>
            <a:off x="7115914"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Resource Access</a:t>
            </a:r>
            <a:endParaRPr sz="1600">
              <a:solidFill>
                <a:srgbClr val="EEEEEE"/>
              </a:solidFill>
              <a:latin typeface="Nunito"/>
              <a:ea typeface="Nunito"/>
              <a:cs typeface="Nunito"/>
              <a:sym typeface="Nunito"/>
            </a:endParaRPr>
          </a:p>
        </p:txBody>
      </p:sp>
      <p:sp>
        <p:nvSpPr>
          <p:cNvPr id="108" name="Google Shape;108;p18">
            <a:hlinkClick r:id="rId11"/>
          </p:cNvPr>
          <p:cNvSpPr txBox="1"/>
          <p:nvPr/>
        </p:nvSpPr>
        <p:spPr>
          <a:xfrm>
            <a:off x="3832244"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Privacy</a:t>
            </a:r>
            <a:endParaRPr sz="1600">
              <a:solidFill>
                <a:srgbClr val="EEEEEE"/>
              </a:solidFill>
              <a:latin typeface="Nunito"/>
              <a:ea typeface="Nunito"/>
              <a:cs typeface="Nunito"/>
              <a:sym typeface="Nunito"/>
            </a:endParaRPr>
          </a:p>
        </p:txBody>
      </p:sp>
      <p:sp>
        <p:nvSpPr>
          <p:cNvPr id="109" name="Google Shape;109;p18">
            <a:hlinkClick r:id="rId12"/>
          </p:cNvPr>
          <p:cNvSpPr txBox="1"/>
          <p:nvPr/>
        </p:nvSpPr>
        <p:spPr>
          <a:xfrm>
            <a:off x="2190410"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Open Access</a:t>
            </a:r>
            <a:endParaRPr sz="1600">
              <a:solidFill>
                <a:srgbClr val="EEEEEE"/>
              </a:solidFill>
              <a:latin typeface="Nunito"/>
              <a:ea typeface="Nunito"/>
              <a:cs typeface="Nunito"/>
              <a:sym typeface="Nunito"/>
            </a:endParaRPr>
          </a:p>
        </p:txBody>
      </p:sp>
      <p:sp>
        <p:nvSpPr>
          <p:cNvPr id="110" name="Google Shape;110;p18">
            <a:hlinkClick r:id="rId13"/>
          </p:cNvPr>
          <p:cNvSpPr txBox="1"/>
          <p:nvPr/>
        </p:nvSpPr>
        <p:spPr>
          <a:xfrm>
            <a:off x="5474079"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Reporting</a:t>
            </a:r>
            <a:endParaRPr sz="1600">
              <a:solidFill>
                <a:srgbClr val="EEEEEE"/>
              </a:solidFill>
              <a:latin typeface="Nunito"/>
              <a:ea typeface="Nunito"/>
              <a:cs typeface="Nunito"/>
              <a:sym typeface="Nunito"/>
            </a:endParaRPr>
          </a:p>
        </p:txBody>
      </p:sp>
      <p:sp>
        <p:nvSpPr>
          <p:cNvPr id="111" name="Google Shape;111;p18"/>
          <p:cNvSpPr txBox="1"/>
          <p:nvPr/>
        </p:nvSpPr>
        <p:spPr>
          <a:xfrm>
            <a:off x="552650" y="3977475"/>
            <a:ext cx="5321400" cy="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Nunito"/>
                <a:ea typeface="Nunito"/>
                <a:cs typeface="Nunito"/>
                <a:sym typeface="Nunito"/>
              </a:rPr>
              <a:t>Learn more about SIGs and get involved at</a:t>
            </a:r>
            <a:r>
              <a:rPr lang="en" sz="1800">
                <a:solidFill>
                  <a:schemeClr val="dk2"/>
                </a:solidFill>
                <a:latin typeface="Nunito"/>
                <a:ea typeface="Nunito"/>
                <a:cs typeface="Nunito"/>
                <a:sym typeface="Nunito"/>
              </a:rPr>
              <a:t>:</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u="sng">
                <a:solidFill>
                  <a:schemeClr val="hlink"/>
                </a:solidFill>
                <a:latin typeface="Nunito"/>
                <a:ea typeface="Nunito"/>
                <a:cs typeface="Nunito"/>
                <a:sym typeface="Nunito"/>
                <a:hlinkClick r:id="rId14"/>
              </a:rPr>
              <a:t>https://folio-org.atlassian.net/wiki/…/Special+Interest+Groups</a:t>
            </a:r>
            <a:endParaRPr>
              <a:solidFill>
                <a:schemeClr val="dk2"/>
              </a:solidFill>
              <a:latin typeface="Nunito"/>
              <a:ea typeface="Nunito"/>
              <a:cs typeface="Nunito"/>
              <a:sym typeface="Nunito"/>
            </a:endParaRPr>
          </a:p>
        </p:txBody>
      </p:sp>
      <p:sp>
        <p:nvSpPr>
          <p:cNvPr id="112" name="Google Shape;112;p18">
            <a:hlinkClick r:id="rId15"/>
          </p:cNvPr>
          <p:cNvSpPr txBox="1"/>
          <p:nvPr/>
        </p:nvSpPr>
        <p:spPr>
          <a:xfrm>
            <a:off x="3832224" y="3071768"/>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User Management</a:t>
            </a:r>
            <a:endParaRPr sz="1600">
              <a:solidFill>
                <a:srgbClr val="EEEEEE"/>
              </a:solidFill>
              <a:latin typeface="Nunito"/>
              <a:ea typeface="Nunito"/>
              <a:cs typeface="Nunito"/>
              <a:sym typeface="Nunito"/>
            </a:endParaRPr>
          </a:p>
        </p:txBody>
      </p:sp>
      <p:sp>
        <p:nvSpPr>
          <p:cNvPr id="113" name="Google Shape;113;p18">
            <a:hlinkClick r:id="rId16"/>
          </p:cNvPr>
          <p:cNvSpPr txBox="1"/>
          <p:nvPr/>
        </p:nvSpPr>
        <p:spPr>
          <a:xfrm>
            <a:off x="548575" y="3069036"/>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Support</a:t>
            </a:r>
            <a:endParaRPr sz="1600">
              <a:solidFill>
                <a:srgbClr val="EEEEEE"/>
              </a:solidFill>
              <a:latin typeface="Nunito"/>
              <a:ea typeface="Nunito"/>
              <a:cs typeface="Nunito"/>
              <a:sym typeface="Nunito"/>
            </a:endParaRPr>
          </a:p>
        </p:txBody>
      </p:sp>
      <p:sp>
        <p:nvSpPr>
          <p:cNvPr id="114" name="Google Shape;114;p18">
            <a:hlinkClick r:id="rId17"/>
          </p:cNvPr>
          <p:cNvSpPr txBox="1"/>
          <p:nvPr/>
        </p:nvSpPr>
        <p:spPr>
          <a:xfrm>
            <a:off x="5474049" y="30717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Workflow</a:t>
            </a:r>
            <a:endParaRPr sz="1600">
              <a:solidFill>
                <a:srgbClr val="EEEEEE"/>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490250" y="1912275"/>
            <a:ext cx="8073000" cy="13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4020"/>
              <a:t>Specific Communication Tools</a:t>
            </a:r>
            <a:endParaRPr sz="4020"/>
          </a:p>
        </p:txBody>
      </p:sp>
      <p:grpSp>
        <p:nvGrpSpPr>
          <p:cNvPr id="120" name="Google Shape;120;p19"/>
          <p:cNvGrpSpPr/>
          <p:nvPr/>
        </p:nvGrpSpPr>
        <p:grpSpPr>
          <a:xfrm>
            <a:off x="1201245" y="399067"/>
            <a:ext cx="3082104" cy="1454524"/>
            <a:chOff x="90970" y="25192"/>
            <a:chExt cx="3082104" cy="1454524"/>
          </a:xfrm>
        </p:grpSpPr>
        <p:pic>
          <p:nvPicPr>
            <p:cNvPr id="121" name="Google Shape;121;p19"/>
            <p:cNvPicPr preferRelativeResize="0"/>
            <p:nvPr/>
          </p:nvPicPr>
          <p:blipFill>
            <a:blip r:embed="rId3">
              <a:alphaModFix amt="32000"/>
            </a:blip>
            <a:stretch>
              <a:fillRect/>
            </a:stretch>
          </p:blipFill>
          <p:spPr>
            <a:xfrm>
              <a:off x="90970" y="286430"/>
              <a:ext cx="1410079" cy="939826"/>
            </a:xfrm>
            <a:prstGeom prst="rect">
              <a:avLst/>
            </a:prstGeom>
            <a:noFill/>
            <a:ln>
              <a:noFill/>
            </a:ln>
          </p:spPr>
        </p:pic>
        <p:pic>
          <p:nvPicPr>
            <p:cNvPr id="122" name="Google Shape;122;p19"/>
            <p:cNvPicPr preferRelativeResize="0"/>
            <p:nvPr/>
          </p:nvPicPr>
          <p:blipFill>
            <a:blip r:embed="rId4">
              <a:alphaModFix amt="32000"/>
            </a:blip>
            <a:stretch>
              <a:fillRect/>
            </a:stretch>
          </p:blipFill>
          <p:spPr>
            <a:xfrm>
              <a:off x="990751" y="25192"/>
              <a:ext cx="2182323" cy="1454524"/>
            </a:xfrm>
            <a:prstGeom prst="rect">
              <a:avLst/>
            </a:prstGeom>
            <a:noFill/>
            <a:ln>
              <a:noFill/>
            </a:ln>
          </p:spPr>
        </p:pic>
      </p:grpSp>
      <p:pic>
        <p:nvPicPr>
          <p:cNvPr id="123" name="Google Shape;123;p19"/>
          <p:cNvPicPr preferRelativeResize="0"/>
          <p:nvPr/>
        </p:nvPicPr>
        <p:blipFill>
          <a:blip r:embed="rId5">
            <a:alphaModFix amt="32000"/>
          </a:blip>
          <a:stretch>
            <a:fillRect/>
          </a:stretch>
        </p:blipFill>
        <p:spPr>
          <a:xfrm>
            <a:off x="5211878" y="614509"/>
            <a:ext cx="2500399" cy="1023675"/>
          </a:xfrm>
          <a:prstGeom prst="rect">
            <a:avLst/>
          </a:prstGeom>
          <a:noFill/>
          <a:ln>
            <a:noFill/>
          </a:ln>
        </p:spPr>
      </p:pic>
      <p:pic>
        <p:nvPicPr>
          <p:cNvPr id="124" name="Google Shape;124;p19"/>
          <p:cNvPicPr preferRelativeResize="0"/>
          <p:nvPr/>
        </p:nvPicPr>
        <p:blipFill rotWithShape="1">
          <a:blip r:embed="rId6">
            <a:alphaModFix amt="32000"/>
          </a:blip>
          <a:srcRect b="39342" l="10427" r="8992" t="40007"/>
          <a:stretch/>
        </p:blipFill>
        <p:spPr>
          <a:xfrm>
            <a:off x="1826413" y="3787985"/>
            <a:ext cx="3916375" cy="668949"/>
          </a:xfrm>
          <a:prstGeom prst="rect">
            <a:avLst/>
          </a:prstGeom>
          <a:noFill/>
          <a:ln>
            <a:noFill/>
          </a:ln>
        </p:spPr>
      </p:pic>
      <p:pic>
        <p:nvPicPr>
          <p:cNvPr id="125" name="Google Shape;125;p19"/>
          <p:cNvPicPr preferRelativeResize="0"/>
          <p:nvPr/>
        </p:nvPicPr>
        <p:blipFill rotWithShape="1">
          <a:blip r:embed="rId7">
            <a:alphaModFix amt="32000"/>
          </a:blip>
          <a:srcRect b="36786" l="8656" r="58859" t="37667"/>
          <a:stretch/>
        </p:blipFill>
        <p:spPr>
          <a:xfrm>
            <a:off x="6491675" y="3680025"/>
            <a:ext cx="1688074" cy="884851"/>
          </a:xfrm>
          <a:prstGeom prst="rect">
            <a:avLst/>
          </a:prstGeom>
          <a:noFill/>
          <a:ln>
            <a:noFill/>
          </a:ln>
        </p:spPr>
      </p:pic>
      <p:grpSp>
        <p:nvGrpSpPr>
          <p:cNvPr id="126" name="Google Shape;126;p19"/>
          <p:cNvGrpSpPr/>
          <p:nvPr/>
        </p:nvGrpSpPr>
        <p:grpSpPr>
          <a:xfrm>
            <a:off x="1201245" y="399067"/>
            <a:ext cx="3082104" cy="1454524"/>
            <a:chOff x="90970" y="25192"/>
            <a:chExt cx="3082104" cy="1454524"/>
          </a:xfrm>
        </p:grpSpPr>
        <p:pic>
          <p:nvPicPr>
            <p:cNvPr id="127" name="Google Shape;127;p19"/>
            <p:cNvPicPr preferRelativeResize="0"/>
            <p:nvPr/>
          </p:nvPicPr>
          <p:blipFill>
            <a:blip r:embed="rId3">
              <a:alphaModFix/>
            </a:blip>
            <a:stretch>
              <a:fillRect/>
            </a:stretch>
          </p:blipFill>
          <p:spPr>
            <a:xfrm>
              <a:off x="90970" y="286430"/>
              <a:ext cx="1410079" cy="939826"/>
            </a:xfrm>
            <a:prstGeom prst="rect">
              <a:avLst/>
            </a:prstGeom>
            <a:noFill/>
            <a:ln>
              <a:noFill/>
            </a:ln>
          </p:spPr>
        </p:pic>
        <p:pic>
          <p:nvPicPr>
            <p:cNvPr id="128" name="Google Shape;128;p19"/>
            <p:cNvPicPr preferRelativeResize="0"/>
            <p:nvPr/>
          </p:nvPicPr>
          <p:blipFill>
            <a:blip r:embed="rId4">
              <a:alphaModFix/>
            </a:blip>
            <a:stretch>
              <a:fillRect/>
            </a:stretch>
          </p:blipFill>
          <p:spPr>
            <a:xfrm>
              <a:off x="990751" y="25192"/>
              <a:ext cx="2182323" cy="1454524"/>
            </a:xfrm>
            <a:prstGeom prst="rect">
              <a:avLst/>
            </a:prstGeom>
            <a:noFill/>
            <a:ln>
              <a:noFill/>
            </a:ln>
          </p:spPr>
        </p:pic>
      </p:grpSp>
      <p:pic>
        <p:nvPicPr>
          <p:cNvPr id="129" name="Google Shape;129;p19"/>
          <p:cNvPicPr preferRelativeResize="0"/>
          <p:nvPr/>
        </p:nvPicPr>
        <p:blipFill>
          <a:blip r:embed="rId5">
            <a:alphaModFix/>
          </a:blip>
          <a:stretch>
            <a:fillRect/>
          </a:stretch>
        </p:blipFill>
        <p:spPr>
          <a:xfrm>
            <a:off x="5211878" y="614509"/>
            <a:ext cx="2500399" cy="1023675"/>
          </a:xfrm>
          <a:prstGeom prst="rect">
            <a:avLst/>
          </a:prstGeom>
          <a:noFill/>
          <a:ln>
            <a:noFill/>
          </a:ln>
        </p:spPr>
      </p:pic>
      <p:pic>
        <p:nvPicPr>
          <p:cNvPr id="130" name="Google Shape;130;p19"/>
          <p:cNvPicPr preferRelativeResize="0"/>
          <p:nvPr/>
        </p:nvPicPr>
        <p:blipFill rotWithShape="1">
          <a:blip r:embed="rId6">
            <a:alphaModFix/>
          </a:blip>
          <a:srcRect b="39342" l="10427" r="8992" t="40007"/>
          <a:stretch/>
        </p:blipFill>
        <p:spPr>
          <a:xfrm>
            <a:off x="1826413" y="3787985"/>
            <a:ext cx="3916375" cy="668949"/>
          </a:xfrm>
          <a:prstGeom prst="rect">
            <a:avLst/>
          </a:prstGeom>
          <a:noFill/>
          <a:ln>
            <a:noFill/>
          </a:ln>
        </p:spPr>
      </p:pic>
      <p:pic>
        <p:nvPicPr>
          <p:cNvPr id="131" name="Google Shape;131;p19"/>
          <p:cNvPicPr preferRelativeResize="0"/>
          <p:nvPr/>
        </p:nvPicPr>
        <p:blipFill rotWithShape="1">
          <a:blip r:embed="rId7">
            <a:alphaModFix/>
          </a:blip>
          <a:srcRect b="36786" l="8656" r="58859" t="37667"/>
          <a:stretch/>
        </p:blipFill>
        <p:spPr>
          <a:xfrm>
            <a:off x="6491675" y="3680025"/>
            <a:ext cx="1688074" cy="884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6"/>
                                        </p:tgtEl>
                                      </p:cBhvr>
                                    </p:animEffect>
                                    <p:set>
                                      <p:cBhvr>
                                        <p:cTn dur="1" fill="hold">
                                          <p:stCondLst>
                                            <p:cond delay="1000"/>
                                          </p:stCondLst>
                                        </p:cTn>
                                        <p:tgtEl>
                                          <p:spTgt spid="12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9"/>
                                        </p:tgtEl>
                                      </p:cBhvr>
                                    </p:animEffect>
                                    <p:set>
                                      <p:cBhvr>
                                        <p:cTn dur="1" fill="hold">
                                          <p:stCondLst>
                                            <p:cond delay="1000"/>
                                          </p:stCondLst>
                                        </p:cTn>
                                        <p:tgtEl>
                                          <p:spTgt spid="12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0"/>
                                        </p:tgtEl>
                                      </p:cBhvr>
                                    </p:animEffect>
                                    <p:set>
                                      <p:cBhvr>
                                        <p:cTn dur="1" fill="hold">
                                          <p:stCondLst>
                                            <p:cond delay="1000"/>
                                          </p:stCondLst>
                                        </p:cTn>
                                        <p:tgtEl>
                                          <p:spTgt spid="13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1"/>
                                        </p:tgtEl>
                                      </p:cBhvr>
                                    </p:animEffect>
                                    <p:set>
                                      <p:cBhvr>
                                        <p:cTn dur="1" fill="hold">
                                          <p:stCondLst>
                                            <p:cond delay="1000"/>
                                          </p:stCondLst>
                                        </p:cTn>
                                        <p:tgtEl>
                                          <p:spTgt spid="1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GitHub</a:t>
            </a:r>
            <a:endParaRPr>
              <a:solidFill>
                <a:schemeClr val="lt1"/>
              </a:solidFill>
            </a:endParaRPr>
          </a:p>
        </p:txBody>
      </p:sp>
      <p:sp>
        <p:nvSpPr>
          <p:cNvPr id="137" name="Google Shape;137;p20"/>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Showcasing targeted public contributions:  emphasis on public and publishing unique contributions.</a:t>
            </a:r>
            <a:endParaRPr/>
          </a:p>
          <a:p>
            <a:pPr indent="-342900" lvl="0" marL="457200" rtl="0" algn="l">
              <a:spcBef>
                <a:spcPts val="0"/>
              </a:spcBef>
              <a:spcAft>
                <a:spcPts val="0"/>
              </a:spcAft>
              <a:buSzPts val="1800"/>
              <a:buChar char="●"/>
            </a:pPr>
            <a:r>
              <a:rPr lang="en"/>
              <a:t>Development vs Operations:  GitHub is oriented towards development, not much for operations.</a:t>
            </a:r>
            <a:endParaRPr/>
          </a:p>
          <a:p>
            <a:pPr indent="-342900" lvl="0" marL="457200" rtl="0" algn="l">
              <a:spcBef>
                <a:spcPts val="0"/>
              </a:spcBef>
              <a:spcAft>
                <a:spcPts val="0"/>
              </a:spcAft>
              <a:buSzPts val="1800"/>
              <a:buChar char="●"/>
            </a:pPr>
            <a:r>
              <a:rPr lang="en"/>
              <a:t>More of a publishing platform than a working tool.</a:t>
            </a:r>
            <a:endParaRPr/>
          </a:p>
          <a:p>
            <a:pPr indent="-317500" lvl="1" marL="914400" rtl="0" algn="l">
              <a:spcBef>
                <a:spcPts val="0"/>
              </a:spcBef>
              <a:spcAft>
                <a:spcPts val="0"/>
              </a:spcAft>
              <a:buSzPts val="1400"/>
              <a:buChar char="○"/>
            </a:pPr>
            <a:r>
              <a:rPr lang="en"/>
              <a:t>GitHub release vs TarBall release.</a:t>
            </a:r>
            <a:endParaRPr/>
          </a:p>
          <a:p>
            <a:pPr indent="-317500" lvl="1" marL="914400" rtl="0" algn="l">
              <a:spcBef>
                <a:spcPts val="0"/>
              </a:spcBef>
              <a:spcAft>
                <a:spcPts val="0"/>
              </a:spcAft>
              <a:buSzPts val="1400"/>
              <a:buChar char="○"/>
            </a:pPr>
            <a:r>
              <a:rPr lang="en"/>
              <a:t>g</a:t>
            </a:r>
            <a:r>
              <a:rPr lang="en"/>
              <a:t>it language vs GitHub website</a:t>
            </a:r>
            <a:endParaRPr/>
          </a:p>
        </p:txBody>
      </p:sp>
      <p:grpSp>
        <p:nvGrpSpPr>
          <p:cNvPr id="138" name="Google Shape;138;p20"/>
          <p:cNvGrpSpPr/>
          <p:nvPr/>
        </p:nvGrpSpPr>
        <p:grpSpPr>
          <a:xfrm>
            <a:off x="90970" y="25192"/>
            <a:ext cx="3082104" cy="1454524"/>
            <a:chOff x="90970" y="25192"/>
            <a:chExt cx="3082104" cy="1454524"/>
          </a:xfrm>
        </p:grpSpPr>
        <p:pic>
          <p:nvPicPr>
            <p:cNvPr id="139" name="Google Shape;139;p20"/>
            <p:cNvPicPr preferRelativeResize="0"/>
            <p:nvPr/>
          </p:nvPicPr>
          <p:blipFill>
            <a:blip r:embed="rId3">
              <a:alphaModFix/>
            </a:blip>
            <a:stretch>
              <a:fillRect/>
            </a:stretch>
          </p:blipFill>
          <p:spPr>
            <a:xfrm>
              <a:off x="90970" y="286430"/>
              <a:ext cx="1410079" cy="939826"/>
            </a:xfrm>
            <a:prstGeom prst="rect">
              <a:avLst/>
            </a:prstGeom>
            <a:noFill/>
            <a:ln>
              <a:noFill/>
            </a:ln>
          </p:spPr>
        </p:pic>
        <p:pic>
          <p:nvPicPr>
            <p:cNvPr id="140" name="Google Shape;140;p20"/>
            <p:cNvPicPr preferRelativeResize="0"/>
            <p:nvPr/>
          </p:nvPicPr>
          <p:blipFill>
            <a:blip r:embed="rId4">
              <a:alphaModFix/>
            </a:blip>
            <a:stretch>
              <a:fillRect/>
            </a:stretch>
          </p:blipFill>
          <p:spPr>
            <a:xfrm>
              <a:off x="990751" y="25192"/>
              <a:ext cx="2182323" cy="145452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1550" l="0" r="0" t="6147"/>
          <a:stretch/>
        </p:blipFill>
        <p:spPr>
          <a:xfrm>
            <a:off x="1097025" y="0"/>
            <a:ext cx="8046550" cy="5143500"/>
          </a:xfrm>
          <a:prstGeom prst="rect">
            <a:avLst/>
          </a:prstGeom>
          <a:noFill/>
          <a:ln>
            <a:noFill/>
          </a:ln>
        </p:spPr>
      </p:pic>
      <p:sp>
        <p:nvSpPr>
          <p:cNvPr id="146" name="Google Shape;146;p21"/>
          <p:cNvSpPr txBox="1"/>
          <p:nvPr>
            <p:ph idx="1" type="body"/>
          </p:nvPr>
        </p:nvSpPr>
        <p:spPr>
          <a:xfrm>
            <a:off x="0" y="1535250"/>
            <a:ext cx="1493400" cy="2073000"/>
          </a:xfrm>
          <a:prstGeom prst="rect">
            <a:avLst/>
          </a:prstGeom>
          <a:solidFill>
            <a:schemeClr val="lt1"/>
          </a:solidFill>
        </p:spPr>
        <p:txBody>
          <a:bodyPr anchorCtr="0" anchor="t" bIns="91425" lIns="91425" spcFirstLastPara="1" rIns="91425" wrap="square" tIns="91425">
            <a:normAutofit/>
          </a:bodyPr>
          <a:lstStyle/>
          <a:p>
            <a:pPr indent="0" lvl="0" marL="0" rtl="0" algn="r">
              <a:spcBef>
                <a:spcPts val="0"/>
              </a:spcBef>
              <a:spcAft>
                <a:spcPts val="0"/>
              </a:spcAft>
              <a:buClr>
                <a:schemeClr val="dk1"/>
              </a:buClr>
              <a:buSzPts val="1100"/>
              <a:buFont typeface="Arial"/>
              <a:buNone/>
            </a:pPr>
            <a:r>
              <a:rPr b="1" lang="en"/>
              <a:t>Tarball</a:t>
            </a:r>
            <a:br>
              <a:rPr b="1" lang="en"/>
            </a:br>
            <a:r>
              <a:rPr b="1" lang="en"/>
              <a:t>release</a:t>
            </a:r>
            <a:endParaRPr b="1"/>
          </a:p>
          <a:p>
            <a:pPr indent="0" lvl="0" marL="0" rtl="0" algn="r">
              <a:spcBef>
                <a:spcPts val="1200"/>
              </a:spcBef>
              <a:spcAft>
                <a:spcPts val="0"/>
              </a:spcAft>
              <a:buNone/>
            </a:pPr>
            <a:r>
              <a:rPr lang="en"/>
              <a:t>v</a:t>
            </a:r>
            <a:r>
              <a:rPr lang="en"/>
              <a:t>s</a:t>
            </a:r>
            <a:endParaRPr/>
          </a:p>
          <a:p>
            <a:pPr indent="0" lvl="0" marL="0" rtl="0" algn="r">
              <a:spcBef>
                <a:spcPts val="1200"/>
              </a:spcBef>
              <a:spcAft>
                <a:spcPts val="1200"/>
              </a:spcAft>
              <a:buClr>
                <a:schemeClr val="dk1"/>
              </a:buClr>
              <a:buSzPts val="1100"/>
              <a:buFont typeface="Arial"/>
              <a:buNone/>
            </a:pPr>
            <a:r>
              <a:rPr b="1" lang="en"/>
              <a:t>GitHub</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