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5" r:id="rId1"/>
    <p:sldMasterId id="2147483697" r:id="rId2"/>
    <p:sldMasterId id="2147483683" r:id="rId3"/>
  </p:sldMasterIdLst>
  <p:notesMasterIdLst>
    <p:notesMasterId r:id="rId22"/>
  </p:notesMasterIdLst>
  <p:handoutMasterIdLst>
    <p:handoutMasterId r:id="rId23"/>
  </p:handoutMasterIdLst>
  <p:sldIdLst>
    <p:sldId id="307" r:id="rId4"/>
    <p:sldId id="279" r:id="rId5"/>
    <p:sldId id="331" r:id="rId6"/>
    <p:sldId id="337" r:id="rId7"/>
    <p:sldId id="259" r:id="rId8"/>
    <p:sldId id="329" r:id="rId9"/>
    <p:sldId id="335" r:id="rId10"/>
    <p:sldId id="327" r:id="rId11"/>
    <p:sldId id="333" r:id="rId12"/>
    <p:sldId id="342" r:id="rId13"/>
    <p:sldId id="341" r:id="rId14"/>
    <p:sldId id="281" r:id="rId15"/>
    <p:sldId id="343" r:id="rId16"/>
    <p:sldId id="312" r:id="rId17"/>
    <p:sldId id="325" r:id="rId18"/>
    <p:sldId id="323" r:id="rId19"/>
    <p:sldId id="320" r:id="rId20"/>
    <p:sldId id="268" r:id="rId21"/>
  </p:sldIdLst>
  <p:sldSz cx="12192000" cy="6858000"/>
  <p:notesSz cx="6858000" cy="9144000"/>
  <p:embeddedFontLst>
    <p:embeddedFont>
      <p:font typeface="Roboto" panose="02000000000000000000" pitchFamily="2" charset="0"/>
      <p:regular r:id="rId24"/>
      <p:bold r:id="rId25"/>
      <p:italic r:id="rId26"/>
      <p:boldItalic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7"/>
    <a:srgbClr val="6D6137"/>
    <a:srgbClr val="B3A369"/>
    <a:srgbClr val="DCCC6A"/>
    <a:srgbClr val="54585A"/>
    <a:srgbClr val="FFCC00"/>
    <a:srgbClr val="004376"/>
    <a:srgbClr val="F9F6E5"/>
    <a:srgbClr val="FF640F"/>
    <a:srgbClr val="D6DB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DFC5BB-ECAB-4D70-BEEF-2008934A8FE5}" v="2" dt="2026-05-11T15:09:51.176"/>
    <p1510:client id="{BD29A11E-EF54-4246-B918-FE96501AD85D}" v="96" dt="2026-05-12T08:31:04.2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4867" autoAdjust="0"/>
  </p:normalViewPr>
  <p:slideViewPr>
    <p:cSldViewPr snapToGrid="0">
      <p:cViewPr varScale="1">
        <p:scale>
          <a:sx n="86" d="100"/>
          <a:sy n="86" d="100"/>
        </p:scale>
        <p:origin x="468" y="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A6E295-2078-3A4C-9B3B-128821A97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03100D-CACA-0F41-B537-339726C6A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77CCEE-F6A5-9F4C-8CE3-50501077053A}" type="datetimeFigureOut">
              <a:rPr lang="en-US" smtClean="0"/>
              <a:t>5/12/2026</a:t>
            </a:fld>
            <a:endParaRPr lang="en-US"/>
          </a:p>
        </p:txBody>
      </p:sp>
      <p:sp>
        <p:nvSpPr>
          <p:cNvPr id="4" name="Footer Placeholder 3">
            <a:extLst>
              <a:ext uri="{FF2B5EF4-FFF2-40B4-BE49-F238E27FC236}">
                <a16:creationId xmlns:a16="http://schemas.microsoft.com/office/drawing/2014/main" id="{1518C585-FF88-2E4D-AADE-9C9529D2F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0F8045-3A37-824A-8710-57C502BDEF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957D50-C692-A448-91EE-4B0FAD320CD6}" type="slidenum">
              <a:rPr lang="en-US" smtClean="0"/>
              <a:t>‹#›</a:t>
            </a:fld>
            <a:endParaRPr lang="en-US"/>
          </a:p>
        </p:txBody>
      </p:sp>
    </p:spTree>
    <p:extLst>
      <p:ext uri="{BB962C8B-B14F-4D97-AF65-F5344CB8AC3E}">
        <p14:creationId xmlns:p14="http://schemas.microsoft.com/office/powerpoint/2010/main" val="1285093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90FB0-7803-314F-9BE0-3772887DCBDE}" type="datetimeFigureOut">
              <a:rPr lang="en-US" smtClean="0"/>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5D7CC-4584-7D4D-9AC5-26861B0A276E}" type="slidenum">
              <a:rPr lang="en-US" smtClean="0"/>
              <a:t>‹#›</a:t>
            </a:fld>
            <a:endParaRPr lang="en-US"/>
          </a:p>
        </p:txBody>
      </p:sp>
    </p:spTree>
    <p:extLst>
      <p:ext uri="{BB962C8B-B14F-4D97-AF65-F5344CB8AC3E}">
        <p14:creationId xmlns:p14="http://schemas.microsoft.com/office/powerpoint/2010/main" val="1802437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7AA5D7CC-4584-7D4D-9AC5-26861B0A276E}" type="slidenum">
              <a:rPr lang="en-US" smtClean="0"/>
              <a:t>1</a:t>
            </a:fld>
            <a:endParaRPr lang="en-US"/>
          </a:p>
        </p:txBody>
      </p:sp>
    </p:spTree>
    <p:extLst>
      <p:ext uri="{BB962C8B-B14F-4D97-AF65-F5344CB8AC3E}">
        <p14:creationId xmlns:p14="http://schemas.microsoft.com/office/powerpoint/2010/main" val="4248524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a:p>
            <a:endParaRPr lang="en-US" dirty="0"/>
          </a:p>
        </p:txBody>
      </p:sp>
      <p:sp>
        <p:nvSpPr>
          <p:cNvPr id="4" name="Slide Number Placeholder 3"/>
          <p:cNvSpPr>
            <a:spLocks noGrp="1"/>
          </p:cNvSpPr>
          <p:nvPr>
            <p:ph type="sldNum" sz="quarter" idx="5"/>
          </p:nvPr>
        </p:nvSpPr>
        <p:spPr/>
        <p:txBody>
          <a:bodyPr/>
          <a:lstStyle/>
          <a:p>
            <a:fld id="{7AA5D7CC-4584-7D4D-9AC5-26861B0A276E}" type="slidenum">
              <a:rPr lang="en-US" smtClean="0"/>
              <a:t>11</a:t>
            </a:fld>
            <a:endParaRPr lang="en-US"/>
          </a:p>
        </p:txBody>
      </p:sp>
    </p:spTree>
    <p:extLst>
      <p:ext uri="{BB962C8B-B14F-4D97-AF65-F5344CB8AC3E}">
        <p14:creationId xmlns:p14="http://schemas.microsoft.com/office/powerpoint/2010/main" val="2557120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a:p>
            <a:endParaRPr lang="en-US" dirty="0"/>
          </a:p>
        </p:txBody>
      </p:sp>
      <p:sp>
        <p:nvSpPr>
          <p:cNvPr id="4" name="Slide Number Placeholder 3"/>
          <p:cNvSpPr>
            <a:spLocks noGrp="1"/>
          </p:cNvSpPr>
          <p:nvPr>
            <p:ph type="sldNum" sz="quarter" idx="5"/>
          </p:nvPr>
        </p:nvSpPr>
        <p:spPr/>
        <p:txBody>
          <a:bodyPr/>
          <a:lstStyle/>
          <a:p>
            <a:fld id="{7AA5D7CC-4584-7D4D-9AC5-26861B0A276E}" type="slidenum">
              <a:rPr lang="en-US" smtClean="0"/>
              <a:t>12</a:t>
            </a:fld>
            <a:endParaRPr lang="en-US"/>
          </a:p>
        </p:txBody>
      </p:sp>
    </p:spTree>
    <p:extLst>
      <p:ext uri="{BB962C8B-B14F-4D97-AF65-F5344CB8AC3E}">
        <p14:creationId xmlns:p14="http://schemas.microsoft.com/office/powerpoint/2010/main" val="1210020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a:p>
            <a:endParaRPr lang="en-US" dirty="0"/>
          </a:p>
        </p:txBody>
      </p:sp>
      <p:sp>
        <p:nvSpPr>
          <p:cNvPr id="4" name="Slide Number Placeholder 3"/>
          <p:cNvSpPr>
            <a:spLocks noGrp="1"/>
          </p:cNvSpPr>
          <p:nvPr>
            <p:ph type="sldNum" sz="quarter" idx="5"/>
          </p:nvPr>
        </p:nvSpPr>
        <p:spPr/>
        <p:txBody>
          <a:bodyPr/>
          <a:lstStyle/>
          <a:p>
            <a:fld id="{7AA5D7CC-4584-7D4D-9AC5-26861B0A276E}" type="slidenum">
              <a:rPr lang="en-US" smtClean="0"/>
              <a:t>13</a:t>
            </a:fld>
            <a:endParaRPr lang="en-US"/>
          </a:p>
        </p:txBody>
      </p:sp>
    </p:spTree>
    <p:extLst>
      <p:ext uri="{BB962C8B-B14F-4D97-AF65-F5344CB8AC3E}">
        <p14:creationId xmlns:p14="http://schemas.microsoft.com/office/powerpoint/2010/main" val="3349431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998315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234591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a:p>
            <a:endParaRPr lang="en-US" dirty="0"/>
          </a:p>
        </p:txBody>
      </p:sp>
      <p:sp>
        <p:nvSpPr>
          <p:cNvPr id="4" name="Slide Number Placeholder 3"/>
          <p:cNvSpPr>
            <a:spLocks noGrp="1"/>
          </p:cNvSpPr>
          <p:nvPr>
            <p:ph type="sldNum" sz="quarter" idx="5"/>
          </p:nvPr>
        </p:nvSpPr>
        <p:spPr/>
        <p:txBody>
          <a:bodyPr/>
          <a:lstStyle/>
          <a:p>
            <a:fld id="{7AA5D7CC-4584-7D4D-9AC5-26861B0A276E}" type="slidenum">
              <a:rPr lang="en-US" smtClean="0"/>
              <a:t>16</a:t>
            </a:fld>
            <a:endParaRPr lang="en-US"/>
          </a:p>
        </p:txBody>
      </p:sp>
    </p:spTree>
    <p:extLst>
      <p:ext uri="{BB962C8B-B14F-4D97-AF65-F5344CB8AC3E}">
        <p14:creationId xmlns:p14="http://schemas.microsoft.com/office/powerpoint/2010/main" val="3115771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AA5D7CC-4584-7D4D-9AC5-26861B0A276E}" type="slidenum">
              <a:rPr lang="en-US" smtClean="0"/>
              <a:t>17</a:t>
            </a:fld>
            <a:endParaRPr lang="en-US"/>
          </a:p>
        </p:txBody>
      </p:sp>
    </p:spTree>
    <p:extLst>
      <p:ext uri="{BB962C8B-B14F-4D97-AF65-F5344CB8AC3E}">
        <p14:creationId xmlns:p14="http://schemas.microsoft.com/office/powerpoint/2010/main" val="3812716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
        <p:nvSpPr>
          <p:cNvPr id="4" name="Slide Number Placeholder 3"/>
          <p:cNvSpPr>
            <a:spLocks noGrp="1"/>
          </p:cNvSpPr>
          <p:nvPr>
            <p:ph type="sldNum" sz="quarter" idx="5"/>
          </p:nvPr>
        </p:nvSpPr>
        <p:spPr/>
        <p:txBody>
          <a:bodyPr/>
          <a:lstStyle/>
          <a:p>
            <a:fld id="{7AA5D7CC-4584-7D4D-9AC5-26861B0A276E}" type="slidenum">
              <a:rPr lang="en-US" smtClean="0"/>
              <a:t>2</a:t>
            </a:fld>
            <a:endParaRPr lang="en-US"/>
          </a:p>
        </p:txBody>
      </p:sp>
    </p:spTree>
    <p:extLst>
      <p:ext uri="{BB962C8B-B14F-4D97-AF65-F5344CB8AC3E}">
        <p14:creationId xmlns:p14="http://schemas.microsoft.com/office/powerpoint/2010/main" val="2591331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a:p>
            <a:endParaRPr lang="en-US" dirty="0"/>
          </a:p>
        </p:txBody>
      </p:sp>
      <p:sp>
        <p:nvSpPr>
          <p:cNvPr id="4" name="Slide Number Placeholder 3"/>
          <p:cNvSpPr>
            <a:spLocks noGrp="1"/>
          </p:cNvSpPr>
          <p:nvPr>
            <p:ph type="sldNum" sz="quarter" idx="5"/>
          </p:nvPr>
        </p:nvSpPr>
        <p:spPr/>
        <p:txBody>
          <a:bodyPr/>
          <a:lstStyle/>
          <a:p>
            <a:fld id="{7AA5D7CC-4584-7D4D-9AC5-26861B0A276E}" type="slidenum">
              <a:rPr lang="en-US" smtClean="0"/>
              <a:t>3</a:t>
            </a:fld>
            <a:endParaRPr lang="en-US"/>
          </a:p>
        </p:txBody>
      </p:sp>
    </p:spTree>
    <p:extLst>
      <p:ext uri="{BB962C8B-B14F-4D97-AF65-F5344CB8AC3E}">
        <p14:creationId xmlns:p14="http://schemas.microsoft.com/office/powerpoint/2010/main" val="2059808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FDB84-2FA0-448A-2A3B-8829F8CD2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78823-39E9-14E9-547C-28DF7E19D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0556D-179C-0858-B958-072EF8D936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a:p>
            <a:endParaRPr lang="en-US" dirty="0"/>
          </a:p>
        </p:txBody>
      </p:sp>
      <p:sp>
        <p:nvSpPr>
          <p:cNvPr id="4" name="Slide Number Placeholder 3">
            <a:extLst>
              <a:ext uri="{FF2B5EF4-FFF2-40B4-BE49-F238E27FC236}">
                <a16:creationId xmlns:a16="http://schemas.microsoft.com/office/drawing/2014/main" id="{5F9C3500-2249-6C5C-8117-06B75C15C97C}"/>
              </a:ext>
            </a:extLst>
          </p:cNvPr>
          <p:cNvSpPr>
            <a:spLocks noGrp="1"/>
          </p:cNvSpPr>
          <p:nvPr>
            <p:ph type="sldNum" sz="quarter" idx="5"/>
          </p:nvPr>
        </p:nvSpPr>
        <p:spPr/>
        <p:txBody>
          <a:bodyPr/>
          <a:lstStyle/>
          <a:p>
            <a:fld id="{7AA5D7CC-4584-7D4D-9AC5-26861B0A276E}" type="slidenum">
              <a:rPr lang="en-US" smtClean="0"/>
              <a:t>4</a:t>
            </a:fld>
            <a:endParaRPr lang="en-US"/>
          </a:p>
        </p:txBody>
      </p:sp>
    </p:spTree>
    <p:extLst>
      <p:ext uri="{BB962C8B-B14F-4D97-AF65-F5344CB8AC3E}">
        <p14:creationId xmlns:p14="http://schemas.microsoft.com/office/powerpoint/2010/main" val="2480343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a:p>
            <a:endParaRPr/>
          </a:p>
          <a:p>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4186669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6ED54-77A7-0DD8-989C-156CEEDABF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79F5C8-57A4-05D8-3E24-84168C6589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6AA2F5-F014-BFB5-9FCD-28ADC5171B50}"/>
              </a:ext>
            </a:extLst>
          </p:cNvPr>
          <p:cNvSpPr>
            <a:spLocks noGrp="1"/>
          </p:cNvSpPr>
          <p:nvPr>
            <p:ph type="body" idx="1"/>
          </p:nvPr>
        </p:nvSpPr>
        <p:spPr/>
        <p:txBody>
          <a:bodyPr/>
          <a:lstStyle/>
          <a:p>
            <a:endParaRPr/>
          </a:p>
          <a:p>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D34E6A6C-5544-EC15-1543-94B0FF0FAB26}"/>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2080894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A0A27-2183-A98B-7CAF-E0CBDCB767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E414FA-B504-ED4D-CE57-FB2FCD7707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7542F-DC48-0927-23AE-84D7770C43E6}"/>
              </a:ext>
            </a:extLst>
          </p:cNvPr>
          <p:cNvSpPr>
            <a:spLocks noGrp="1"/>
          </p:cNvSpPr>
          <p:nvPr>
            <p:ph type="body" idx="1"/>
          </p:nvPr>
        </p:nvSpPr>
        <p:spPr/>
        <p:txBody>
          <a:bodyPr/>
          <a:lstStyle/>
          <a:p>
            <a:endParaRPr/>
          </a:p>
          <a:p>
            <a:endParaRPr lang="en-US" dirty="0"/>
          </a:p>
        </p:txBody>
      </p:sp>
      <p:sp>
        <p:nvSpPr>
          <p:cNvPr id="4" name="Slide Number Placeholder 3">
            <a:extLst>
              <a:ext uri="{FF2B5EF4-FFF2-40B4-BE49-F238E27FC236}">
                <a16:creationId xmlns:a16="http://schemas.microsoft.com/office/drawing/2014/main" id="{4BF7BC04-E80B-42EB-ADD9-6F7EC65127E3}"/>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4257562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C293-A507-E2ED-8A49-21054D994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9735F-5FDE-F2EC-361D-09C1DA441F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CC555B-8E0F-CB4E-ECF9-199888E7D9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a:p>
          <a:p>
            <a:endParaRPr/>
          </a:p>
          <a:p>
            <a:endParaRPr/>
          </a:p>
          <a:p>
            <a:endParaRPr lang="en-US" sz="1200" dirty="0">
              <a:solidFill>
                <a:srgbClr val="6D6137"/>
              </a:solidFill>
              <a:latin typeface="Calibri" pitchFamily="34" charset="0"/>
              <a:ea typeface="Calibri" pitchFamily="34" charset="-122"/>
              <a:cs typeface="Calibri" pitchFamily="34" charset="-120"/>
            </a:endParaRPr>
          </a:p>
          <a:p>
            <a:endParaRPr lang="en-US" dirty="0"/>
          </a:p>
        </p:txBody>
      </p:sp>
      <p:sp>
        <p:nvSpPr>
          <p:cNvPr id="4" name="Slide Number Placeholder 3">
            <a:extLst>
              <a:ext uri="{FF2B5EF4-FFF2-40B4-BE49-F238E27FC236}">
                <a16:creationId xmlns:a16="http://schemas.microsoft.com/office/drawing/2014/main" id="{89C9B08E-26A6-620C-C6DB-47F9AA701549}"/>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426069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AA5D7CC-4584-7D4D-9AC5-26861B0A276E}" type="slidenum">
              <a:rPr lang="en-US" smtClean="0"/>
              <a:t>10</a:t>
            </a:fld>
            <a:endParaRPr lang="en-US"/>
          </a:p>
        </p:txBody>
      </p:sp>
    </p:spTree>
    <p:extLst>
      <p:ext uri="{BB962C8B-B14F-4D97-AF65-F5344CB8AC3E}">
        <p14:creationId xmlns:p14="http://schemas.microsoft.com/office/powerpoint/2010/main" val="404461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p>
            <a:r>
              <a:rPr lang="en-US"/>
              <a:t>Click to edit Master subtitle style</a:t>
            </a:r>
          </a:p>
        </p:txBody>
      </p:sp>
    </p:spTree>
    <p:extLst>
      <p:ext uri="{BB962C8B-B14F-4D97-AF65-F5344CB8AC3E}">
        <p14:creationId xmlns:p14="http://schemas.microsoft.com/office/powerpoint/2010/main" val="411419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5/12/2026</a:t>
            </a:fld>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5/12/2026</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046095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5/12/2026</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
        <p:nvSpPr>
          <p:cNvPr id="3" name="Picture Placeholder 2">
            <a:extLst>
              <a:ext uri="{FF2B5EF4-FFF2-40B4-BE49-F238E27FC236}">
                <a16:creationId xmlns:a16="http://schemas.microsoft.com/office/drawing/2014/main" id="{7EB05746-5DE4-07B1-5611-4EEBAF38DE1E}"/>
              </a:ext>
            </a:extLst>
          </p:cNvPr>
          <p:cNvSpPr>
            <a:spLocks noGrp="1"/>
          </p:cNvSpPr>
          <p:nvPr>
            <p:ph type="pic" sz="quarter" idx="13"/>
          </p:nvPr>
        </p:nvSpPr>
        <p:spPr>
          <a:xfrm>
            <a:off x="381000" y="1425402"/>
            <a:ext cx="3074469" cy="2081855"/>
          </a:xfrm>
        </p:spPr>
        <p:txBody>
          <a:bodyPr/>
          <a:lstStyle/>
          <a:p>
            <a:endParaRPr lang="en-US"/>
          </a:p>
        </p:txBody>
      </p:sp>
      <p:sp>
        <p:nvSpPr>
          <p:cNvPr id="4" name="Picture Placeholder 2">
            <a:extLst>
              <a:ext uri="{FF2B5EF4-FFF2-40B4-BE49-F238E27FC236}">
                <a16:creationId xmlns:a16="http://schemas.microsoft.com/office/drawing/2014/main" id="{03F001E6-D6D1-A396-EE07-7790621213EA}"/>
              </a:ext>
            </a:extLst>
          </p:cNvPr>
          <p:cNvSpPr>
            <a:spLocks noGrp="1"/>
          </p:cNvSpPr>
          <p:nvPr>
            <p:ph type="pic" sz="quarter" idx="14"/>
          </p:nvPr>
        </p:nvSpPr>
        <p:spPr>
          <a:xfrm>
            <a:off x="3771394" y="1425402"/>
            <a:ext cx="3074469" cy="2081855"/>
          </a:xfrm>
        </p:spPr>
        <p:txBody>
          <a:bodyPr/>
          <a:lstStyle/>
          <a:p>
            <a:endParaRPr lang="en-US"/>
          </a:p>
        </p:txBody>
      </p:sp>
      <p:sp>
        <p:nvSpPr>
          <p:cNvPr id="5" name="Picture Placeholder 2">
            <a:extLst>
              <a:ext uri="{FF2B5EF4-FFF2-40B4-BE49-F238E27FC236}">
                <a16:creationId xmlns:a16="http://schemas.microsoft.com/office/drawing/2014/main" id="{02BD7855-1EA6-1102-5122-4BF617ED2DCB}"/>
              </a:ext>
            </a:extLst>
          </p:cNvPr>
          <p:cNvSpPr>
            <a:spLocks noGrp="1"/>
          </p:cNvSpPr>
          <p:nvPr>
            <p:ph type="pic" sz="quarter" idx="15"/>
          </p:nvPr>
        </p:nvSpPr>
        <p:spPr>
          <a:xfrm>
            <a:off x="7178140" y="1425402"/>
            <a:ext cx="3074469" cy="2081855"/>
          </a:xfrm>
        </p:spPr>
        <p:txBody>
          <a:bodyPr/>
          <a:lstStyle/>
          <a:p>
            <a:endParaRPr lang="en-US"/>
          </a:p>
        </p:txBody>
      </p:sp>
      <p:sp>
        <p:nvSpPr>
          <p:cNvPr id="6" name="Picture Placeholder 2">
            <a:extLst>
              <a:ext uri="{FF2B5EF4-FFF2-40B4-BE49-F238E27FC236}">
                <a16:creationId xmlns:a16="http://schemas.microsoft.com/office/drawing/2014/main" id="{93DB0072-B1E4-2B67-CD64-AFD0CADC50A0}"/>
              </a:ext>
            </a:extLst>
          </p:cNvPr>
          <p:cNvSpPr>
            <a:spLocks noGrp="1"/>
          </p:cNvSpPr>
          <p:nvPr>
            <p:ph type="pic" sz="quarter" idx="16"/>
          </p:nvPr>
        </p:nvSpPr>
        <p:spPr>
          <a:xfrm>
            <a:off x="381000" y="3772092"/>
            <a:ext cx="3074469" cy="2081855"/>
          </a:xfrm>
        </p:spPr>
        <p:txBody>
          <a:bodyPr/>
          <a:lstStyle/>
          <a:p>
            <a:endParaRPr lang="en-US"/>
          </a:p>
        </p:txBody>
      </p:sp>
      <p:sp>
        <p:nvSpPr>
          <p:cNvPr id="16" name="Picture Placeholder 2">
            <a:extLst>
              <a:ext uri="{FF2B5EF4-FFF2-40B4-BE49-F238E27FC236}">
                <a16:creationId xmlns:a16="http://schemas.microsoft.com/office/drawing/2014/main" id="{F12EFAB6-9D79-46A4-1400-FA689BD1831A}"/>
              </a:ext>
            </a:extLst>
          </p:cNvPr>
          <p:cNvSpPr>
            <a:spLocks noGrp="1"/>
          </p:cNvSpPr>
          <p:nvPr>
            <p:ph type="pic" sz="quarter" idx="17"/>
          </p:nvPr>
        </p:nvSpPr>
        <p:spPr>
          <a:xfrm>
            <a:off x="3771394" y="3772092"/>
            <a:ext cx="3074469" cy="2081855"/>
          </a:xfrm>
        </p:spPr>
        <p:txBody>
          <a:bodyPr/>
          <a:lstStyle/>
          <a:p>
            <a:endParaRPr lang="en-US"/>
          </a:p>
        </p:txBody>
      </p:sp>
      <p:sp>
        <p:nvSpPr>
          <p:cNvPr id="17" name="Picture Placeholder 2">
            <a:extLst>
              <a:ext uri="{FF2B5EF4-FFF2-40B4-BE49-F238E27FC236}">
                <a16:creationId xmlns:a16="http://schemas.microsoft.com/office/drawing/2014/main" id="{F8E2A34E-676C-226E-E8A6-42635E9CC189}"/>
              </a:ext>
            </a:extLst>
          </p:cNvPr>
          <p:cNvSpPr>
            <a:spLocks noGrp="1"/>
          </p:cNvSpPr>
          <p:nvPr>
            <p:ph type="pic" sz="quarter" idx="18"/>
          </p:nvPr>
        </p:nvSpPr>
        <p:spPr>
          <a:xfrm>
            <a:off x="7178140" y="3772092"/>
            <a:ext cx="3074469" cy="2081855"/>
          </a:xfrm>
        </p:spPr>
        <p:txBody>
          <a:bodyPr/>
          <a:lstStyle/>
          <a:p>
            <a:endParaRPr lang="en-US"/>
          </a:p>
        </p:txBody>
      </p:sp>
    </p:spTree>
    <p:extLst>
      <p:ext uri="{BB962C8B-B14F-4D97-AF65-F5344CB8AC3E}">
        <p14:creationId xmlns:p14="http://schemas.microsoft.com/office/powerpoint/2010/main" val="2182641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5/12/2026</a:t>
            </a:fld>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642338" y="457201"/>
            <a:ext cx="716866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5/12/2026</a:t>
            </a:fld>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614203" y="457201"/>
            <a:ext cx="7196798" cy="49839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50"/>
            <a:ext cx="3932767" cy="316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5/12/2026</a:t>
            </a:fld>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7AD69-3205-BCCD-4E2D-E72B1D3B18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E0D675-7591-9D83-10A1-2FEED657724E}"/>
              </a:ext>
            </a:extLst>
          </p:cNvPr>
          <p:cNvSpPr>
            <a:spLocks noGrp="1"/>
          </p:cNvSpPr>
          <p:nvPr>
            <p:ph type="dt" sz="half" idx="10"/>
          </p:nvPr>
        </p:nvSpPr>
        <p:spPr/>
        <p:txBody>
          <a:bodyPr/>
          <a:lstStyle/>
          <a:p>
            <a:fld id="{016554A5-B4DD-7045-B047-B7DA6D1E70A4}" type="datetimeFigureOut">
              <a:rPr lang="en-US" smtClean="0"/>
              <a:pPr/>
              <a:t>5/12/2026</a:t>
            </a:fld>
            <a:endParaRPr lang="en-US"/>
          </a:p>
        </p:txBody>
      </p:sp>
      <p:sp>
        <p:nvSpPr>
          <p:cNvPr id="4" name="Slide Number Placeholder 3">
            <a:extLst>
              <a:ext uri="{FF2B5EF4-FFF2-40B4-BE49-F238E27FC236}">
                <a16:creationId xmlns:a16="http://schemas.microsoft.com/office/drawing/2014/main" id="{56C7773C-2F41-C6E1-AAB5-9601AB572047}"/>
              </a:ext>
            </a:extLst>
          </p:cNvPr>
          <p:cNvSpPr>
            <a:spLocks noGrp="1"/>
          </p:cNvSpPr>
          <p:nvPr>
            <p:ph type="sldNum" sz="quarter" idx="11"/>
          </p:nvPr>
        </p:nvSpPr>
        <p:spPr/>
        <p:txBody>
          <a:bodyPr/>
          <a:lstStyle/>
          <a:p>
            <a:fld id="{AE678206-0642-9F48-9727-6B519CB285FA}" type="slidenum">
              <a:rPr lang="en-US" smtClean="0"/>
              <a:pPr/>
              <a:t>‹#›</a:t>
            </a:fld>
            <a:endParaRPr lang="en-US"/>
          </a:p>
        </p:txBody>
      </p:sp>
      <p:sp>
        <p:nvSpPr>
          <p:cNvPr id="6" name="Chart Placeholder 5">
            <a:extLst>
              <a:ext uri="{FF2B5EF4-FFF2-40B4-BE49-F238E27FC236}">
                <a16:creationId xmlns:a16="http://schemas.microsoft.com/office/drawing/2014/main" id="{A169B0B5-D05E-C4AE-458A-3F4627989B43}"/>
              </a:ext>
            </a:extLst>
          </p:cNvPr>
          <p:cNvSpPr>
            <a:spLocks noGrp="1"/>
          </p:cNvSpPr>
          <p:nvPr>
            <p:ph type="chart" sz="quarter" idx="12"/>
          </p:nvPr>
        </p:nvSpPr>
        <p:spPr>
          <a:xfrm>
            <a:off x="381000" y="1435100"/>
            <a:ext cx="7510463" cy="4572000"/>
          </a:xfrm>
        </p:spPr>
        <p:txBody>
          <a:bodyPr/>
          <a:lstStyle/>
          <a:p>
            <a:endParaRPr lang="en-US"/>
          </a:p>
        </p:txBody>
      </p:sp>
      <p:sp>
        <p:nvSpPr>
          <p:cNvPr id="8" name="Text Placeholder 7">
            <a:extLst>
              <a:ext uri="{FF2B5EF4-FFF2-40B4-BE49-F238E27FC236}">
                <a16:creationId xmlns:a16="http://schemas.microsoft.com/office/drawing/2014/main" id="{3AA2623B-F27F-1862-1049-4ADBDCD7601C}"/>
              </a:ext>
            </a:extLst>
          </p:cNvPr>
          <p:cNvSpPr>
            <a:spLocks noGrp="1"/>
          </p:cNvSpPr>
          <p:nvPr>
            <p:ph type="body" sz="quarter" idx="13"/>
          </p:nvPr>
        </p:nvSpPr>
        <p:spPr>
          <a:xfrm>
            <a:off x="8116888" y="1435100"/>
            <a:ext cx="3694112" cy="341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337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990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Full Photo">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a:t>
            </a:r>
            <a:br>
              <a:rPr lang="en-US"/>
            </a:br>
            <a:r>
              <a:rPr lang="en-US"/>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bg1"/>
                </a:solidFill>
              </a:defRPr>
            </a:lvl1pPr>
          </a:lstStyle>
          <a:p>
            <a:r>
              <a:rPr lang="en-US"/>
              <a:t>Click to edit Master subtitle style</a:t>
            </a:r>
          </a:p>
        </p:txBody>
      </p:sp>
      <p:pic>
        <p:nvPicPr>
          <p:cNvPr id="3" name="Picture 2">
            <a:extLst>
              <a:ext uri="{FF2B5EF4-FFF2-40B4-BE49-F238E27FC236}">
                <a16:creationId xmlns:a16="http://schemas.microsoft.com/office/drawing/2014/main" id="{CAA14450-E163-A0FB-AE33-14F2CE668DE1}"/>
              </a:ext>
            </a:extLst>
          </p:cNvPr>
          <p:cNvPicPr>
            <a:picLocks noChangeAspect="1"/>
          </p:cNvPicPr>
          <p:nvPr userDrawn="1"/>
        </p:nvPicPr>
        <p:blipFill rotWithShape="1">
          <a:blip r:embed="rId3"/>
          <a:srcRect t="73770"/>
          <a:stretch/>
        </p:blipFill>
        <p:spPr>
          <a:xfrm>
            <a:off x="1" y="5059179"/>
            <a:ext cx="12191999" cy="1798821"/>
          </a:xfrm>
          <a:prstGeom prst="rect">
            <a:avLst/>
          </a:prstGeom>
        </p:spPr>
      </p:pic>
    </p:spTree>
    <p:extLst>
      <p:ext uri="{BB962C8B-B14F-4D97-AF65-F5344CB8AC3E}">
        <p14:creationId xmlns:p14="http://schemas.microsoft.com/office/powerpoint/2010/main" val="270430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983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5/12/2026</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102984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s - Pla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5FCBB805-91EF-D0F1-B5CA-BCA3290EA431}"/>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4281372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s - Kende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28D4045A-E327-4892-6A89-6CBE5583D417}"/>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1366797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s - Tech To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6B75A76D-59A5-A55D-8427-D310560791ED}"/>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781624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s - Wr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E3126A54-2183-1E0F-7A09-1B69C88EFBF2}"/>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1680686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5/12/2026</a:t>
            </a:fld>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8.png"/><Relationship Id="rId5" Type="http://schemas.openxmlformats.org/officeDocument/2006/relationships/slideLayout" Target="../slideLayouts/slideLayout13.xml"/><Relationship Id="rId10" Type="http://schemas.openxmlformats.org/officeDocument/2006/relationships/theme" Target="../theme/theme3.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C16630-5558-9114-4463-47E138DB6255}"/>
              </a:ext>
            </a:extLst>
          </p:cNvPr>
          <p:cNvSpPr txBox="1">
            <a:spLocks/>
          </p:cNvSpPr>
          <p:nvPr userDrawn="1"/>
        </p:nvSpPr>
        <p:spPr>
          <a:xfrm>
            <a:off x="2447108" y="1680753"/>
            <a:ext cx="8682445" cy="2760617"/>
          </a:xfrm>
          <a:prstGeom prst="rect">
            <a:avLst/>
          </a:prstGeom>
        </p:spPr>
        <p:txBody>
          <a:bodyPr anchor="ctr" anchorCtr="0">
            <a:normAutofit/>
          </a:bodyPr>
          <a:lstStyle>
            <a:lvl1pPr algn="l"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a:p>
        </p:txBody>
      </p:sp>
      <p:sp>
        <p:nvSpPr>
          <p:cNvPr id="11" name="Title Placeholder 10">
            <a:extLst>
              <a:ext uri="{FF2B5EF4-FFF2-40B4-BE49-F238E27FC236}">
                <a16:creationId xmlns:a16="http://schemas.microsoft.com/office/drawing/2014/main" id="{3552819F-CE1E-70EB-07B5-3B61D2578A1C}"/>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12" name="Text Placeholder 11">
            <a:extLst>
              <a:ext uri="{FF2B5EF4-FFF2-40B4-BE49-F238E27FC236}">
                <a16:creationId xmlns:a16="http://schemas.microsoft.com/office/drawing/2014/main" id="{CBD913C0-CC86-E0C0-B503-69104064ECF7}"/>
              </a:ext>
            </a:extLst>
          </p:cNvPr>
          <p:cNvSpPr>
            <a:spLocks noGrp="1"/>
          </p:cNvSpPr>
          <p:nvPr>
            <p:ph type="body" idx="1"/>
          </p:nvPr>
        </p:nvSpPr>
        <p:spPr>
          <a:xfrm>
            <a:off x="2447108" y="4441370"/>
            <a:ext cx="8906692" cy="625930"/>
          </a:xfrm>
          <a:prstGeom prst="rect">
            <a:avLst/>
          </a:prstGeom>
        </p:spPr>
        <p:txBody>
          <a:bodyPr vert="horz" lIns="91440" tIns="45720" rIns="91440" bIns="45720" rtlCol="0">
            <a:normAutofit/>
          </a:bodyPr>
          <a:lstStyle/>
          <a:p>
            <a:r>
              <a:rPr lang="en-US"/>
              <a:t>Click to edit Master subtitle style</a:t>
            </a:r>
          </a:p>
        </p:txBody>
      </p:sp>
    </p:spTree>
    <p:extLst>
      <p:ext uri="{BB962C8B-B14F-4D97-AF65-F5344CB8AC3E}">
        <p14:creationId xmlns:p14="http://schemas.microsoft.com/office/powerpoint/2010/main" val="2336126548"/>
      </p:ext>
    </p:extLst>
  </p:cSld>
  <p:clrMap bg1="lt1" tx1="dk1" bg2="lt2" tx2="dk2" accent1="accent1" accent2="accent2" accent3="accent3" accent4="accent4" accent5="accent5" accent6="accent6" hlink="hlink" folHlink="folHlink"/>
  <p:sldLayoutIdLst>
    <p:sldLayoutId id="2147483696" r:id="rId1"/>
    <p:sldLayoutId id="2147483707" r:id="rId2"/>
    <p:sldLayoutId id="2147483708" r:id="rId3"/>
    <p:sldLayoutId id="2147483709" r:id="rId4"/>
  </p:sldLayoutIdLst>
  <p:txStyles>
    <p:titleStyle>
      <a:lvl1pPr algn="l"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0" indent="0" algn="l" defTabSz="342900" rtl="0" eaLnBrk="1" latinLnBrk="0" hangingPunct="1">
        <a:spcBef>
          <a:spcPct val="20000"/>
        </a:spcBef>
        <a:buFont typeface="Arial"/>
        <a:buNone/>
        <a:defRPr sz="1800" kern="1200">
          <a:solidFill>
            <a:srgbClr val="B3A369"/>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55A20D-930F-A185-C845-C95F4365004A}"/>
              </a:ext>
            </a:extLst>
          </p:cNvPr>
          <p:cNvSpPr txBox="1">
            <a:spLocks/>
          </p:cNvSpPr>
          <p:nvPr userDrawn="1"/>
        </p:nvSpPr>
        <p:spPr>
          <a:xfrm>
            <a:off x="1746069" y="2137954"/>
            <a:ext cx="8699862" cy="2582091"/>
          </a:xfrm>
          <a:prstGeom prst="rect">
            <a:avLst/>
          </a:prstGeom>
        </p:spPr>
        <p:txBody>
          <a:bodyPr anchor="ctr" anchorCtr="0">
            <a:normAutofit/>
          </a:bodyPr>
          <a:lstStyle>
            <a:lvl1pPr algn="ctr"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a:p>
        </p:txBody>
      </p:sp>
      <p:sp>
        <p:nvSpPr>
          <p:cNvPr id="4" name="Title Placeholder 10">
            <a:extLst>
              <a:ext uri="{FF2B5EF4-FFF2-40B4-BE49-F238E27FC236}">
                <a16:creationId xmlns:a16="http://schemas.microsoft.com/office/drawing/2014/main" id="{C83A85DD-FCD4-4A59-0F3C-B8F9FA03085F}"/>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42658365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txStyles>
    <p:titleStyle>
      <a:lvl1pPr algn="ctr"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29999" cy="42256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1408329" y="6182540"/>
            <a:ext cx="1546654"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016554A5-B4DD-7045-B047-B7DA6D1E70A4}" type="datetimeFigureOut">
              <a:rPr lang="en-US" smtClean="0"/>
              <a:pPr/>
              <a:t>5/12/2026</a:t>
            </a:fld>
            <a:endParaRPr lang="en-US"/>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381000" y="6182540"/>
            <a:ext cx="916577"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AE678206-0642-9F48-9727-6B519CB285FA}" type="slidenum">
              <a:rPr lang="en-US" smtClean="0"/>
              <a:pPr/>
              <a:t>‹#›</a:t>
            </a:fld>
            <a:endParaRPr lang="en-US"/>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93" r:id="rId4"/>
    <p:sldLayoutId id="2147483690" r:id="rId5"/>
    <p:sldLayoutId id="2147483691" r:id="rId6"/>
    <p:sldLayoutId id="2147483692" r:id="rId7"/>
    <p:sldLayoutId id="2147483694" r:id="rId8"/>
    <p:sldLayoutId id="2147483710" r:id="rId9"/>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olacinc.org/olac-resources"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mailto:stephanie.galipeau@library.gatech.edu" TargetMode="External"/><Relationship Id="rId2" Type="http://schemas.openxmlformats.org/officeDocument/2006/relationships/hyperlink" Target="mailto:presley.dyer@library.gatech.edu"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s://akoskvida.com/projects/gaming-controller-add-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ACC4-8BA4-D145-6D28-7181D4BBF84B}"/>
              </a:ext>
            </a:extLst>
          </p:cNvPr>
          <p:cNvSpPr>
            <a:spLocks noGrp="1"/>
          </p:cNvSpPr>
          <p:nvPr>
            <p:ph type="title"/>
          </p:nvPr>
        </p:nvSpPr>
        <p:spPr/>
        <p:txBody>
          <a:bodyPr>
            <a:normAutofit fontScale="90000"/>
          </a:bodyPr>
          <a:lstStyle/>
          <a:p>
            <a:pPr algn="ctr"/>
            <a:r>
              <a:rPr lang="en-US" dirty="0"/>
              <a:t>From Acquisition to Access: Building a Video Game Collection</a:t>
            </a:r>
          </a:p>
        </p:txBody>
      </p:sp>
      <p:sp>
        <p:nvSpPr>
          <p:cNvPr id="3" name="Content Placeholder 2">
            <a:extLst>
              <a:ext uri="{FF2B5EF4-FFF2-40B4-BE49-F238E27FC236}">
                <a16:creationId xmlns:a16="http://schemas.microsoft.com/office/drawing/2014/main" id="{C0E02467-1D6D-30DE-402A-35783DB9D563}"/>
              </a:ext>
            </a:extLst>
          </p:cNvPr>
          <p:cNvSpPr>
            <a:spLocks noGrp="1"/>
          </p:cNvSpPr>
          <p:nvPr>
            <p:ph idx="1"/>
          </p:nvPr>
        </p:nvSpPr>
        <p:spPr>
          <a:xfrm>
            <a:off x="2203707" y="4651880"/>
            <a:ext cx="8906692" cy="625930"/>
          </a:xfrm>
        </p:spPr>
        <p:txBody>
          <a:bodyPr/>
          <a:lstStyle/>
          <a:p>
            <a:pPr algn="ctr"/>
            <a:r>
              <a:rPr lang="en-US" sz="2400" b="1"/>
              <a:t>Presley Dyer &amp; Stephanie Galipeau</a:t>
            </a:r>
          </a:p>
          <a:p>
            <a:endParaRPr lang="en-US"/>
          </a:p>
        </p:txBody>
      </p:sp>
    </p:spTree>
    <p:extLst>
      <p:ext uri="{BB962C8B-B14F-4D97-AF65-F5344CB8AC3E}">
        <p14:creationId xmlns:p14="http://schemas.microsoft.com/office/powerpoint/2010/main" val="3862558325"/>
      </p:ext>
    </p:extLst>
  </p:cSld>
  <p:clrMapOvr>
    <a:masterClrMapping/>
  </p:clrMapOvr>
  <mc:AlternateContent xmlns:mc="http://schemas.openxmlformats.org/markup-compatibility/2006" xmlns:p14="http://schemas.microsoft.com/office/powerpoint/2010/main">
    <mc:Choice Requires="p14">
      <p:transition spd="slow" p14:dur="2000" advTm="40535"/>
    </mc:Choice>
    <mc:Fallback xmlns="">
      <p:transition spd="slow" advTm="4053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le_bg">
            <a:extLst>
              <a:ext uri="{C183D7F6-B498-43B3-948B-1728B52AA6E4}">
                <adec:decorative xmlns:adec="http://schemas.microsoft.com/office/drawing/2017/decorative" val="1"/>
              </a:ext>
            </a:extLst>
          </p:cNvPr>
          <p:cNvSpPr/>
          <p:nvPr/>
        </p:nvSpPr>
        <p:spPr>
          <a:xfrm>
            <a:off x="-1" y="0"/>
            <a:ext cx="12192001" cy="1270000"/>
          </a:xfrm>
          <a:prstGeom prst="rect">
            <a:avLst/>
          </a:prstGeom>
          <a:solidFill>
            <a:srgbClr val="0D1F4E"/>
          </a:solidFill>
          <a:ln>
            <a:noFill/>
          </a:ln>
        </p:spPr>
        <p:txBody>
          <a:bodyPr/>
          <a:lstStyle/>
          <a:p>
            <a:endParaRPr/>
          </a:p>
        </p:txBody>
      </p:sp>
      <p:sp>
        <p:nvSpPr>
          <p:cNvPr id="3" name="Title 2">
            <a:extLst>
              <a:ext uri="{FF2B5EF4-FFF2-40B4-BE49-F238E27FC236}">
                <a16:creationId xmlns:a16="http://schemas.microsoft.com/office/drawing/2014/main" id="{B9440CB7-1E29-9893-FCEB-9947FCBE1484}"/>
              </a:ext>
            </a:extLst>
          </p:cNvPr>
          <p:cNvSpPr>
            <a:spLocks noGrp="1"/>
          </p:cNvSpPr>
          <p:nvPr>
            <p:ph type="title"/>
          </p:nvPr>
        </p:nvSpPr>
        <p:spPr/>
        <p:txBody>
          <a:bodyPr/>
          <a:lstStyle/>
          <a:p>
            <a:r>
              <a:rPr lang="en-US">
                <a:solidFill>
                  <a:srgbClr val="FFFFFF"/>
                </a:solidFill>
              </a:rPr>
              <a:t>Building a Cataloging Framework</a:t>
            </a:r>
          </a:p>
        </p:txBody>
      </p:sp>
      <p:sp>
        <p:nvSpPr>
          <p:cNvPr id="20" name="bg_0">
            <a:extLst>
              <a:ext uri="{C183D7F6-B498-43B3-948B-1728B52AA6E4}">
                <adec:decorative xmlns:adec="http://schemas.microsoft.com/office/drawing/2017/decorative" val="1"/>
              </a:ext>
            </a:extLst>
          </p:cNvPr>
          <p:cNvSpPr/>
          <p:nvPr/>
        </p:nvSpPr>
        <p:spPr>
          <a:xfrm>
            <a:off x="781310" y="1553811"/>
            <a:ext cx="9758690" cy="950000"/>
          </a:xfrm>
          <a:prstGeom prst="rect">
            <a:avLst/>
          </a:prstGeom>
          <a:solidFill>
            <a:srgbClr val="F2F0EC"/>
          </a:solidFill>
          <a:ln w="9525">
            <a:solidFill>
              <a:srgbClr val="D4C9A0"/>
            </a:solidFill>
          </a:ln>
        </p:spPr>
        <p:txBody>
          <a:bodyPr/>
          <a:lstStyle/>
          <a:p>
            <a:endParaRPr lang="en-US"/>
          </a:p>
        </p:txBody>
      </p:sp>
      <p:sp>
        <p:nvSpPr>
          <p:cNvPr id="21" name="bar_0">
            <a:extLst>
              <a:ext uri="{C183D7F6-B498-43B3-948B-1728B52AA6E4}">
                <adec:decorative xmlns:adec="http://schemas.microsoft.com/office/drawing/2017/decorative" val="1"/>
              </a:ext>
            </a:extLst>
          </p:cNvPr>
          <p:cNvSpPr/>
          <p:nvPr/>
        </p:nvSpPr>
        <p:spPr>
          <a:xfrm>
            <a:off x="946523" y="1600517"/>
            <a:ext cx="64008" cy="878000"/>
          </a:xfrm>
          <a:prstGeom prst="rect">
            <a:avLst/>
          </a:prstGeom>
          <a:solidFill>
            <a:srgbClr val="B3A369"/>
          </a:solidFill>
          <a:ln>
            <a:noFill/>
          </a:ln>
        </p:spPr>
        <p:txBody>
          <a:bodyPr/>
          <a:lstStyle/>
          <a:p>
            <a:endParaRPr lang="en-US"/>
          </a:p>
        </p:txBody>
      </p:sp>
      <p:sp>
        <p:nvSpPr>
          <p:cNvPr id="22" name="circle_1"/>
          <p:cNvSpPr/>
          <p:nvPr/>
        </p:nvSpPr>
        <p:spPr>
          <a:xfrm>
            <a:off x="1070362" y="1806274"/>
            <a:ext cx="525440" cy="490751"/>
          </a:xfrm>
          <a:prstGeom prst="ellipse">
            <a:avLst/>
          </a:prstGeom>
          <a:solidFill>
            <a:srgbClr val="003057"/>
          </a:solidFill>
          <a:ln>
            <a:noFill/>
          </a:ln>
        </p:spPr>
        <p:txBody>
          <a:bodyPr anchor="ctr"/>
          <a:lstStyle/>
          <a:p>
            <a:pPr algn="ctr"/>
            <a:r>
              <a:rPr lang="en-US" sz="1400" b="1" dirty="0">
                <a:solidFill>
                  <a:srgbClr val="FFFFFF"/>
                </a:solidFill>
              </a:rPr>
              <a:t>1</a:t>
            </a:r>
          </a:p>
        </p:txBody>
      </p:sp>
      <p:sp>
        <p:nvSpPr>
          <p:cNvPr id="23" name="head_0"/>
          <p:cNvSpPr/>
          <p:nvPr/>
        </p:nvSpPr>
        <p:spPr>
          <a:xfrm>
            <a:off x="1745031" y="1640000"/>
            <a:ext cx="6976872" cy="292608"/>
          </a:xfrm>
          <a:prstGeom prst="rect">
            <a:avLst/>
          </a:prstGeom>
          <a:noFill/>
          <a:ln>
            <a:noFill/>
          </a:ln>
        </p:spPr>
        <p:txBody>
          <a:bodyPr wrap="square" lIns="0" tIns="0" rIns="0" bIns="0"/>
          <a:lstStyle/>
          <a:p>
            <a:r>
              <a:rPr lang="en-US" sz="1600" b="1">
                <a:solidFill>
                  <a:srgbClr val="003057"/>
                </a:solidFill>
              </a:rPr>
              <a:t>Peer Institution Consultation</a:t>
            </a:r>
          </a:p>
        </p:txBody>
      </p:sp>
      <p:sp>
        <p:nvSpPr>
          <p:cNvPr id="24" name="body_0"/>
          <p:cNvSpPr/>
          <p:nvPr/>
        </p:nvSpPr>
        <p:spPr>
          <a:xfrm>
            <a:off x="1745031" y="1980000"/>
            <a:ext cx="8712762" cy="585216"/>
          </a:xfrm>
          <a:prstGeom prst="rect">
            <a:avLst/>
          </a:prstGeom>
          <a:noFill/>
          <a:ln>
            <a:noFill/>
          </a:ln>
        </p:spPr>
        <p:txBody>
          <a:bodyPr wrap="square" lIns="0" tIns="0" rIns="0" bIns="0"/>
          <a:lstStyle/>
          <a:p>
            <a:r>
              <a:rPr lang="en-US" sz="1700" dirty="0">
                <a:solidFill>
                  <a:srgbClr val="444444"/>
                </a:solidFill>
              </a:rPr>
              <a:t>Reached out to several university libraries with established video game collections to understand their cataloging practices and physical processing workflows.</a:t>
            </a:r>
          </a:p>
        </p:txBody>
      </p:sp>
      <p:sp>
        <p:nvSpPr>
          <p:cNvPr id="30" name="bg_1">
            <a:extLst>
              <a:ext uri="{C183D7F6-B498-43B3-948B-1728B52AA6E4}">
                <adec:decorative xmlns:adec="http://schemas.microsoft.com/office/drawing/2017/decorative" val="1"/>
              </a:ext>
            </a:extLst>
          </p:cNvPr>
          <p:cNvSpPr/>
          <p:nvPr/>
        </p:nvSpPr>
        <p:spPr>
          <a:xfrm>
            <a:off x="781309" y="2703811"/>
            <a:ext cx="9758689" cy="1950000"/>
          </a:xfrm>
          <a:prstGeom prst="rect">
            <a:avLst/>
          </a:prstGeom>
          <a:solidFill>
            <a:srgbClr val="F2F0EC"/>
          </a:solidFill>
          <a:ln w="9525">
            <a:solidFill>
              <a:srgbClr val="D4C9A0"/>
            </a:solidFill>
          </a:ln>
        </p:spPr>
        <p:txBody>
          <a:bodyPr/>
          <a:lstStyle/>
          <a:p>
            <a:endParaRPr lang="en-US" dirty="0"/>
          </a:p>
        </p:txBody>
      </p:sp>
      <p:sp>
        <p:nvSpPr>
          <p:cNvPr id="31" name="bar_1">
            <a:extLst>
              <a:ext uri="{C183D7F6-B498-43B3-948B-1728B52AA6E4}">
                <adec:decorative xmlns:adec="http://schemas.microsoft.com/office/drawing/2017/decorative" val="1"/>
              </a:ext>
            </a:extLst>
          </p:cNvPr>
          <p:cNvSpPr/>
          <p:nvPr/>
        </p:nvSpPr>
        <p:spPr>
          <a:xfrm>
            <a:off x="978527" y="2770000"/>
            <a:ext cx="64008" cy="1878000"/>
          </a:xfrm>
          <a:prstGeom prst="rect">
            <a:avLst/>
          </a:prstGeom>
          <a:solidFill>
            <a:srgbClr val="B3A369"/>
          </a:solidFill>
          <a:ln>
            <a:noFill/>
          </a:ln>
        </p:spPr>
        <p:txBody>
          <a:bodyPr/>
          <a:lstStyle/>
          <a:p>
            <a:endParaRPr lang="en-US"/>
          </a:p>
        </p:txBody>
      </p:sp>
      <p:sp>
        <p:nvSpPr>
          <p:cNvPr id="32" name="circle_2"/>
          <p:cNvSpPr/>
          <p:nvPr/>
        </p:nvSpPr>
        <p:spPr>
          <a:xfrm>
            <a:off x="1126559" y="3342807"/>
            <a:ext cx="469243" cy="467193"/>
          </a:xfrm>
          <a:prstGeom prst="ellipse">
            <a:avLst/>
          </a:prstGeom>
          <a:solidFill>
            <a:srgbClr val="003057"/>
          </a:solidFill>
          <a:ln>
            <a:noFill/>
          </a:ln>
        </p:spPr>
        <p:txBody>
          <a:bodyPr anchor="ctr"/>
          <a:lstStyle/>
          <a:p>
            <a:pPr algn="ctr"/>
            <a:r>
              <a:rPr lang="en-US" sz="1600" b="1" dirty="0">
                <a:solidFill>
                  <a:srgbClr val="FFFFFF"/>
                </a:solidFill>
              </a:rPr>
              <a:t>2</a:t>
            </a:r>
          </a:p>
        </p:txBody>
      </p:sp>
      <p:sp>
        <p:nvSpPr>
          <p:cNvPr id="33" name="head_1"/>
          <p:cNvSpPr/>
          <p:nvPr/>
        </p:nvSpPr>
        <p:spPr>
          <a:xfrm>
            <a:off x="1745031" y="2780000"/>
            <a:ext cx="6976872" cy="292608"/>
          </a:xfrm>
          <a:prstGeom prst="rect">
            <a:avLst/>
          </a:prstGeom>
          <a:noFill/>
          <a:ln>
            <a:noFill/>
          </a:ln>
        </p:spPr>
        <p:txBody>
          <a:bodyPr wrap="square" lIns="0" tIns="0" rIns="0" bIns="0"/>
          <a:lstStyle/>
          <a:p>
            <a:r>
              <a:rPr lang="en-US" sz="1600" b="1" dirty="0">
                <a:solidFill>
                  <a:srgbClr val="003057"/>
                </a:solidFill>
              </a:rPr>
              <a:t>OLAC Best Practices (</a:t>
            </a:r>
            <a:r>
              <a:rPr lang="fr-FR" sz="1600" i="1" dirty="0"/>
              <a:t>Documentation </a:t>
            </a:r>
            <a:r>
              <a:rPr lang="fr-FR" sz="1600" i="1" dirty="0" err="1"/>
              <a:t>available</a:t>
            </a:r>
            <a:r>
              <a:rPr lang="fr-FR" sz="1600" i="1" dirty="0"/>
              <a:t> via</a:t>
            </a:r>
            <a:r>
              <a:rPr lang="fr-FR" sz="1600" dirty="0"/>
              <a:t> </a:t>
            </a:r>
            <a:r>
              <a:rPr lang="fr-FR" sz="1600" i="1" dirty="0">
                <a:hlinkClick r:id="rId3"/>
              </a:rPr>
              <a:t>OLAC </a:t>
            </a:r>
            <a:r>
              <a:rPr lang="fr-FR" sz="1600" i="1" dirty="0" err="1">
                <a:hlinkClick r:id="rId3"/>
              </a:rPr>
              <a:t>Resources</a:t>
            </a:r>
            <a:r>
              <a:rPr lang="fr-FR" sz="1600" i="1" dirty="0"/>
              <a:t>)</a:t>
            </a:r>
            <a:endParaRPr lang="en-US" sz="1600" b="1" dirty="0">
              <a:solidFill>
                <a:srgbClr val="003057"/>
              </a:solidFill>
            </a:endParaRPr>
          </a:p>
        </p:txBody>
      </p:sp>
      <p:sp>
        <p:nvSpPr>
          <p:cNvPr id="34" name="body_1"/>
          <p:cNvSpPr/>
          <p:nvPr/>
        </p:nvSpPr>
        <p:spPr>
          <a:xfrm>
            <a:off x="1745031" y="3060000"/>
            <a:ext cx="8712762" cy="1500000"/>
          </a:xfrm>
          <a:prstGeom prst="rect">
            <a:avLst/>
          </a:prstGeom>
          <a:noFill/>
          <a:ln>
            <a:noFill/>
          </a:ln>
        </p:spPr>
        <p:txBody>
          <a:bodyPr wrap="square" lIns="0" tIns="0" rIns="0" bIns="0"/>
          <a:lstStyle/>
          <a:p>
            <a:r>
              <a:rPr lang="en-US" sz="1700" dirty="0">
                <a:solidFill>
                  <a:srgbClr val="444444"/>
                </a:solidFill>
              </a:rPr>
              <a:t>Consulted Online Audiovisual Catalogers (OLAC) field-by-field recommendations and MARC examples for video games, including genre terms and platform formatting guidance.</a:t>
            </a:r>
          </a:p>
          <a:p>
            <a:pPr marL="228600" indent="-228600">
              <a:buChar char="–"/>
            </a:pPr>
            <a:r>
              <a:rPr lang="en-US" sz="1500" i="1" dirty="0">
                <a:solidFill>
                  <a:srgbClr val="555555"/>
                </a:solidFill>
              </a:rPr>
              <a:t>Best Practices for Cataloging Video Games Using RDA and MARC21 (2018)</a:t>
            </a:r>
          </a:p>
          <a:p>
            <a:pPr marL="228600" indent="-228600">
              <a:buChar char="–"/>
            </a:pPr>
            <a:r>
              <a:rPr lang="en-US" sz="1500" i="1" dirty="0">
                <a:solidFill>
                  <a:srgbClr val="555555"/>
                </a:solidFill>
              </a:rPr>
              <a:t>OLAC Best Practices for Cataloging DVD-Video, Streaming Media, and Video Games (2023)</a:t>
            </a:r>
          </a:p>
          <a:p>
            <a:pPr marL="228600" indent="-228600">
              <a:buChar char="–"/>
            </a:pPr>
            <a:r>
              <a:rPr lang="en-US" sz="1500" i="1" dirty="0">
                <a:solidFill>
                  <a:srgbClr val="555555"/>
                </a:solidFill>
              </a:rPr>
              <a:t>Guidelines for OLAC Video Game Genre Terms (olacvggt) (2018)</a:t>
            </a:r>
          </a:p>
          <a:p>
            <a:pPr marL="228600" indent="-228600">
              <a:buChar char="–"/>
            </a:pPr>
            <a:r>
              <a:rPr lang="en-US" sz="1500" i="1" dirty="0">
                <a:solidFill>
                  <a:srgbClr val="555555"/>
                </a:solidFill>
              </a:rPr>
              <a:t>Alphabetical List of Genre Terms in the OLAC Video Game Genre Vocabulary (2019)</a:t>
            </a:r>
          </a:p>
        </p:txBody>
      </p:sp>
      <p:sp>
        <p:nvSpPr>
          <p:cNvPr id="40" name="bg_2">
            <a:extLst>
              <a:ext uri="{C183D7F6-B498-43B3-948B-1728B52AA6E4}">
                <adec:decorative xmlns:adec="http://schemas.microsoft.com/office/drawing/2017/decorative" val="1"/>
              </a:ext>
            </a:extLst>
          </p:cNvPr>
          <p:cNvSpPr/>
          <p:nvPr/>
        </p:nvSpPr>
        <p:spPr>
          <a:xfrm>
            <a:off x="781310" y="4853811"/>
            <a:ext cx="9758690" cy="950000"/>
          </a:xfrm>
          <a:prstGeom prst="rect">
            <a:avLst/>
          </a:prstGeom>
          <a:solidFill>
            <a:srgbClr val="F2F0EC"/>
          </a:solidFill>
          <a:ln w="9525">
            <a:solidFill>
              <a:srgbClr val="D4C9A0"/>
            </a:solidFill>
          </a:ln>
        </p:spPr>
        <p:txBody>
          <a:bodyPr/>
          <a:lstStyle/>
          <a:p>
            <a:endParaRPr lang="en-US"/>
          </a:p>
        </p:txBody>
      </p:sp>
      <p:sp>
        <p:nvSpPr>
          <p:cNvPr id="41" name="bar_2">
            <a:extLst>
              <a:ext uri="{C183D7F6-B498-43B3-948B-1728B52AA6E4}">
                <adec:decorative xmlns:adec="http://schemas.microsoft.com/office/drawing/2017/decorative" val="1"/>
              </a:ext>
            </a:extLst>
          </p:cNvPr>
          <p:cNvSpPr/>
          <p:nvPr/>
        </p:nvSpPr>
        <p:spPr>
          <a:xfrm>
            <a:off x="966960" y="4886000"/>
            <a:ext cx="64008" cy="878000"/>
          </a:xfrm>
          <a:prstGeom prst="rect">
            <a:avLst/>
          </a:prstGeom>
          <a:solidFill>
            <a:srgbClr val="B3A369"/>
          </a:solidFill>
          <a:ln>
            <a:noFill/>
          </a:ln>
        </p:spPr>
        <p:txBody>
          <a:bodyPr/>
          <a:lstStyle/>
          <a:p>
            <a:endParaRPr lang="en-US"/>
          </a:p>
        </p:txBody>
      </p:sp>
      <p:sp>
        <p:nvSpPr>
          <p:cNvPr id="42" name="circle_3"/>
          <p:cNvSpPr/>
          <p:nvPr/>
        </p:nvSpPr>
        <p:spPr>
          <a:xfrm>
            <a:off x="1126559" y="5071280"/>
            <a:ext cx="458533" cy="465818"/>
          </a:xfrm>
          <a:prstGeom prst="ellipse">
            <a:avLst/>
          </a:prstGeom>
          <a:solidFill>
            <a:srgbClr val="003057"/>
          </a:solidFill>
          <a:ln>
            <a:noFill/>
          </a:ln>
        </p:spPr>
        <p:txBody>
          <a:bodyPr anchor="ctr"/>
          <a:lstStyle/>
          <a:p>
            <a:pPr algn="ctr"/>
            <a:r>
              <a:rPr lang="en-US" sz="1400" b="1">
                <a:solidFill>
                  <a:srgbClr val="FFFFFF"/>
                </a:solidFill>
              </a:rPr>
              <a:t>3</a:t>
            </a:r>
          </a:p>
        </p:txBody>
      </p:sp>
      <p:sp>
        <p:nvSpPr>
          <p:cNvPr id="43" name="head_2"/>
          <p:cNvSpPr/>
          <p:nvPr/>
        </p:nvSpPr>
        <p:spPr>
          <a:xfrm>
            <a:off x="1816591" y="4940000"/>
            <a:ext cx="6976872" cy="292608"/>
          </a:xfrm>
          <a:prstGeom prst="rect">
            <a:avLst/>
          </a:prstGeom>
          <a:noFill/>
          <a:ln>
            <a:noFill/>
          </a:ln>
        </p:spPr>
        <p:txBody>
          <a:bodyPr wrap="square" lIns="0" tIns="0" rIns="0" bIns="0"/>
          <a:lstStyle/>
          <a:p>
            <a:r>
              <a:rPr lang="en-US" sz="1600" b="1">
                <a:solidFill>
                  <a:srgbClr val="003057"/>
                </a:solidFill>
              </a:rPr>
              <a:t>Local Cataloging Policy</a:t>
            </a:r>
          </a:p>
        </p:txBody>
      </p:sp>
      <p:sp>
        <p:nvSpPr>
          <p:cNvPr id="44" name="body_2"/>
          <p:cNvSpPr/>
          <p:nvPr/>
        </p:nvSpPr>
        <p:spPr>
          <a:xfrm>
            <a:off x="1758302" y="5218000"/>
            <a:ext cx="8641201" cy="940322"/>
          </a:xfrm>
          <a:prstGeom prst="rect">
            <a:avLst/>
          </a:prstGeom>
          <a:noFill/>
          <a:ln>
            <a:noFill/>
          </a:ln>
        </p:spPr>
        <p:txBody>
          <a:bodyPr wrap="square" lIns="0" tIns="0" rIns="0" bIns="0" anchor="t"/>
          <a:lstStyle/>
          <a:p>
            <a:r>
              <a:rPr lang="en-US" sz="1700" dirty="0">
                <a:solidFill>
                  <a:srgbClr val="444444"/>
                </a:solidFill>
              </a:rPr>
              <a:t>Created GT Library’s internal cataloging policy for video games, documenting MARC fields, physical processing, and Alma item setup.</a:t>
            </a:r>
          </a:p>
        </p:txBody>
      </p:sp>
      <p:sp>
        <p:nvSpPr>
          <p:cNvPr id="2" name="Shape 1">
            <a:extLst>
              <a:ext uri="{FF2B5EF4-FFF2-40B4-BE49-F238E27FC236}">
                <a16:creationId xmlns:a16="http://schemas.microsoft.com/office/drawing/2014/main" id="{7A50C406-1FD5-6E43-0AE6-CDBD063FF0A2}"/>
              </a:ext>
              <a:ext uri="{C183D7F6-B498-43B3-948B-1728B52AA6E4}">
                <adec:decorative xmlns:adec="http://schemas.microsoft.com/office/drawing/2017/decorative" val="1"/>
              </a:ext>
            </a:extLst>
          </p:cNvPr>
          <p:cNvSpPr/>
          <p:nvPr/>
        </p:nvSpPr>
        <p:spPr>
          <a:xfrm>
            <a:off x="0" y="1219200"/>
            <a:ext cx="12192000" cy="67056"/>
          </a:xfrm>
          <a:prstGeom prst="rect">
            <a:avLst/>
          </a:prstGeom>
          <a:solidFill>
            <a:srgbClr val="B3A369"/>
          </a:solidFill>
          <a:ln w="12700">
            <a:solidFill>
              <a:srgbClr val="B3A369"/>
            </a:solidFill>
            <a:prstDash val="solid"/>
          </a:ln>
        </p:spPr>
        <p:txBody>
          <a:bodyPr/>
          <a:lstStyle/>
          <a:p>
            <a:endParaRPr lang="en-US"/>
          </a:p>
        </p:txBody>
      </p:sp>
    </p:spTree>
    <p:extLst>
      <p:ext uri="{BB962C8B-B14F-4D97-AF65-F5344CB8AC3E}">
        <p14:creationId xmlns:p14="http://schemas.microsoft.com/office/powerpoint/2010/main" val="2346651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NavyBar">
            <a:extLst>
              <a:ext uri="{C183D7F6-B498-43B3-948B-1728B52AA6E4}">
                <adec:decorative xmlns:adec="http://schemas.microsoft.com/office/drawing/2017/decorative" val="1"/>
              </a:ext>
            </a:extLst>
          </p:cNvPr>
          <p:cNvSpPr/>
          <p:nvPr/>
        </p:nvSpPr>
        <p:spPr>
          <a:xfrm>
            <a:off x="0" y="0"/>
            <a:ext cx="12192000" cy="1170000"/>
          </a:xfrm>
          <a:prstGeom prst="rect">
            <a:avLst/>
          </a:prstGeom>
          <a:solidFill>
            <a:srgbClr val="003057"/>
          </a:solidFill>
          <a:ln w="12700">
            <a:solidFill>
              <a:srgbClr val="003057"/>
            </a:solidFill>
            <a:prstDash val="solid"/>
          </a:ln>
        </p:spPr>
        <p:txBody>
          <a:bodyPr/>
          <a:lstStyle/>
          <a:p>
            <a:endParaRPr lang="en-US"/>
          </a:p>
        </p:txBody>
      </p:sp>
      <p:sp>
        <p:nvSpPr>
          <p:cNvPr id="102" name="GoldStrip">
            <a:extLst>
              <a:ext uri="{C183D7F6-B498-43B3-948B-1728B52AA6E4}">
                <adec:decorative xmlns:adec="http://schemas.microsoft.com/office/drawing/2017/decorative" val="1"/>
              </a:ext>
            </a:extLst>
          </p:cNvPr>
          <p:cNvSpPr/>
          <p:nvPr/>
        </p:nvSpPr>
        <p:spPr>
          <a:xfrm>
            <a:off x="0" y="1170000"/>
            <a:ext cx="12192000" cy="50000"/>
          </a:xfrm>
          <a:prstGeom prst="rect">
            <a:avLst/>
          </a:prstGeom>
          <a:solidFill>
            <a:srgbClr val="B3A369"/>
          </a:solidFill>
          <a:ln w="12700">
            <a:solidFill>
              <a:srgbClr val="B3A369"/>
            </a:solidFill>
            <a:prstDash val="solid"/>
          </a:ln>
        </p:spPr>
        <p:txBody>
          <a:bodyPr/>
          <a:lstStyle/>
          <a:p>
            <a:endParaRPr lang="en-US"/>
          </a:p>
        </p:txBody>
      </p:sp>
      <p:sp>
        <p:nvSpPr>
          <p:cNvPr id="2" name="title"/>
          <p:cNvSpPr>
            <a:spLocks noGrp="1"/>
          </p:cNvSpPr>
          <p:nvPr>
            <p:ph type="title"/>
          </p:nvPr>
        </p:nvSpPr>
        <p:spPr>
          <a:xfrm>
            <a:off x="381000" y="0"/>
            <a:ext cx="11430000" cy="1170000"/>
          </a:xfrm>
        </p:spPr>
        <p:txBody>
          <a:bodyPr wrap="square" rtlCol="0" anchor="ctr"/>
          <a:lstStyle/>
          <a:p>
            <a:r>
              <a:rPr lang="en-US" sz="3200" b="1" dirty="0">
                <a:solidFill>
                  <a:srgbClr val="FFFFFF"/>
                </a:solidFill>
                <a:latin typeface="Calibri" pitchFamily="34" charset="0"/>
              </a:rPr>
              <a:t>Key MARC Fields in Practice</a:t>
            </a:r>
          </a:p>
        </p:txBody>
      </p:sp>
      <p:sp>
        <p:nvSpPr>
          <p:cNvPr id="10" name="th1"/>
          <p:cNvSpPr/>
          <p:nvPr/>
        </p:nvSpPr>
        <p:spPr>
          <a:xfrm>
            <a:off x="457200" y="1262156"/>
            <a:ext cx="5600000" cy="270000"/>
          </a:xfrm>
          <a:prstGeom prst="rect">
            <a:avLst/>
          </a:prstGeom>
          <a:solidFill>
            <a:srgbClr val="003057"/>
          </a:solidFill>
          <a:ln>
            <a:noFill/>
          </a:ln>
        </p:spPr>
        <p:txBody>
          <a:bodyPr lIns="91440" tIns="45720" rIns="91440" bIns="45720" anchor="ctr"/>
          <a:lstStyle/>
          <a:p>
            <a:r>
              <a:rPr lang="en-US" b="1" dirty="0">
                <a:solidFill>
                  <a:srgbClr val="B3A369"/>
                </a:solidFill>
                <a:latin typeface="Roboto" panose="02000000000000000000" pitchFamily="2" charset="0"/>
              </a:rPr>
              <a:t>Fixed fields — LDR / 007 / 008</a:t>
            </a:r>
          </a:p>
        </p:txBody>
      </p:sp>
      <p:sp>
        <p:nvSpPr>
          <p:cNvPr id="20" name="r1bg">
            <a:extLst>
              <a:ext uri="{C183D7F6-B498-43B3-948B-1728B52AA6E4}">
                <adec:decorative xmlns:adec="http://schemas.microsoft.com/office/drawing/2017/decorative" val="1"/>
              </a:ext>
            </a:extLst>
          </p:cNvPr>
          <p:cNvSpPr/>
          <p:nvPr/>
        </p:nvSpPr>
        <p:spPr>
          <a:xfrm>
            <a:off x="457200" y="1570000"/>
            <a:ext cx="5600000" cy="320000"/>
          </a:xfrm>
          <a:prstGeom prst="rect">
            <a:avLst/>
          </a:prstGeom>
          <a:solidFill>
            <a:srgbClr val="F5F4EF"/>
          </a:solidFill>
          <a:ln>
            <a:noFill/>
          </a:ln>
        </p:spPr>
        <p:txBody>
          <a:bodyPr/>
          <a:lstStyle/>
          <a:p>
            <a:endParaRPr dirty="0"/>
          </a:p>
        </p:txBody>
      </p:sp>
      <p:sp>
        <p:nvSpPr>
          <p:cNvPr id="21" name="r1t"/>
          <p:cNvSpPr/>
          <p:nvPr/>
        </p:nvSpPr>
        <p:spPr>
          <a:xfrm>
            <a:off x="457200" y="1570000"/>
            <a:ext cx="5600000" cy="320000"/>
          </a:xfrm>
          <a:prstGeom prst="rect">
            <a:avLst/>
          </a:prstGeom>
          <a:noFill/>
        </p:spPr>
        <p:txBody>
          <a:bodyPr lIns="91440" tIns="36000" rIns="91440" bIns="36000" anchor="ctr"/>
          <a:lstStyle/>
          <a:p>
            <a:r>
              <a:rPr lang="en-US" sz="1400" b="1" dirty="0">
                <a:solidFill>
                  <a:srgbClr val="003057"/>
                </a:solidFill>
                <a:latin typeface="Roboto" panose="02000000000000000000" pitchFamily="2" charset="0"/>
                <a:ea typeface="Roboto" panose="02000000000000000000" pitchFamily="2" charset="0"/>
              </a:rPr>
              <a:t>LDR/06    </a:t>
            </a:r>
            <a:r>
              <a:rPr lang="en-US" sz="1400" dirty="0">
                <a:solidFill>
                  <a:srgbClr val="444444"/>
                </a:solidFill>
                <a:latin typeface="Roboto" panose="02000000000000000000" pitchFamily="2" charset="0"/>
                <a:ea typeface="Roboto" panose="02000000000000000000" pitchFamily="2" charset="0"/>
              </a:rPr>
              <a:t>m    </a:t>
            </a:r>
            <a:r>
              <a:rPr lang="en-US" sz="1400" dirty="0">
                <a:solidFill>
                  <a:srgbClr val="545859"/>
                </a:solidFill>
                <a:latin typeface="Roboto" panose="02000000000000000000" pitchFamily="2" charset="0"/>
                <a:ea typeface="Roboto" panose="02000000000000000000" pitchFamily="2" charset="0"/>
              </a:rPr>
              <a:t>Computer file (all video games)</a:t>
            </a:r>
          </a:p>
        </p:txBody>
      </p:sp>
      <p:sp>
        <p:nvSpPr>
          <p:cNvPr id="22" name="r2t"/>
          <p:cNvSpPr/>
          <p:nvPr/>
        </p:nvSpPr>
        <p:spPr>
          <a:xfrm>
            <a:off x="457200" y="1890000"/>
            <a:ext cx="5600000" cy="320000"/>
          </a:xfrm>
          <a:prstGeom prst="rect">
            <a:avLst/>
          </a:prstGeom>
          <a:noFill/>
        </p:spPr>
        <p:txBody>
          <a:bodyPr lIns="91440" tIns="36000" rIns="91440" bIns="36000" anchor="ctr"/>
          <a:lstStyle/>
          <a:p>
            <a:r>
              <a:rPr lang="en-US" sz="1400" b="1" dirty="0">
                <a:solidFill>
                  <a:srgbClr val="003057"/>
                </a:solidFill>
                <a:latin typeface="Roboto" panose="02000000000000000000" pitchFamily="2" charset="0"/>
                <a:ea typeface="Roboto" panose="02000000000000000000" pitchFamily="2" charset="0"/>
              </a:rPr>
              <a:t>LDR/07    </a:t>
            </a:r>
            <a:r>
              <a:rPr lang="en-US" sz="1400" dirty="0">
                <a:solidFill>
                  <a:srgbClr val="444444"/>
                </a:solidFill>
                <a:latin typeface="Roboto" panose="02000000000000000000" pitchFamily="2" charset="0"/>
                <a:ea typeface="Roboto" panose="02000000000000000000" pitchFamily="2" charset="0"/>
              </a:rPr>
              <a:t>m    </a:t>
            </a:r>
            <a:r>
              <a:rPr lang="en-US" sz="1400" dirty="0">
                <a:solidFill>
                  <a:srgbClr val="545859"/>
                </a:solidFill>
                <a:latin typeface="Roboto" panose="02000000000000000000" pitchFamily="2" charset="0"/>
                <a:ea typeface="Roboto" panose="02000000000000000000" pitchFamily="2" charset="0"/>
              </a:rPr>
              <a:t>Monograph</a:t>
            </a:r>
          </a:p>
        </p:txBody>
      </p:sp>
      <p:sp>
        <p:nvSpPr>
          <p:cNvPr id="23" name="r3bg">
            <a:extLst>
              <a:ext uri="{C183D7F6-B498-43B3-948B-1728B52AA6E4}">
                <adec:decorative xmlns:adec="http://schemas.microsoft.com/office/drawing/2017/decorative" val="1"/>
              </a:ext>
            </a:extLst>
          </p:cNvPr>
          <p:cNvSpPr/>
          <p:nvPr/>
        </p:nvSpPr>
        <p:spPr>
          <a:xfrm>
            <a:off x="457200" y="2210000"/>
            <a:ext cx="5600000" cy="320000"/>
          </a:xfrm>
          <a:prstGeom prst="rect">
            <a:avLst/>
          </a:prstGeom>
          <a:solidFill>
            <a:srgbClr val="F5F4EF"/>
          </a:solidFill>
          <a:ln>
            <a:noFill/>
          </a:ln>
        </p:spPr>
        <p:txBody>
          <a:bodyPr/>
          <a:lstStyle/>
          <a:p>
            <a:endParaRPr dirty="0"/>
          </a:p>
        </p:txBody>
      </p:sp>
      <p:sp>
        <p:nvSpPr>
          <p:cNvPr id="24" name="r3t"/>
          <p:cNvSpPr/>
          <p:nvPr/>
        </p:nvSpPr>
        <p:spPr>
          <a:xfrm>
            <a:off x="457200" y="2210000"/>
            <a:ext cx="5600000" cy="320000"/>
          </a:xfrm>
          <a:prstGeom prst="rect">
            <a:avLst/>
          </a:prstGeom>
          <a:noFill/>
        </p:spPr>
        <p:txBody>
          <a:bodyPr lIns="91440" tIns="36000" rIns="91440" bIns="36000" anchor="ctr"/>
          <a:lstStyle/>
          <a:p>
            <a:r>
              <a:rPr lang="en-US" sz="1400" b="1" dirty="0">
                <a:solidFill>
                  <a:srgbClr val="003057"/>
                </a:solidFill>
                <a:latin typeface="Roboto" panose="02000000000000000000" pitchFamily="2" charset="0"/>
                <a:ea typeface="Roboto" panose="02000000000000000000" pitchFamily="2" charset="0"/>
              </a:rPr>
              <a:t>007/00    </a:t>
            </a:r>
            <a:r>
              <a:rPr lang="en-US" sz="1400" dirty="0">
                <a:solidFill>
                  <a:srgbClr val="444444"/>
                </a:solidFill>
                <a:latin typeface="Roboto" panose="02000000000000000000" pitchFamily="2" charset="0"/>
                <a:ea typeface="Roboto" panose="02000000000000000000" pitchFamily="2" charset="0"/>
              </a:rPr>
              <a:t>c    </a:t>
            </a:r>
            <a:r>
              <a:rPr lang="en-US" sz="1400" dirty="0">
                <a:solidFill>
                  <a:srgbClr val="545859"/>
                </a:solidFill>
                <a:latin typeface="Roboto" panose="02000000000000000000" pitchFamily="2" charset="0"/>
                <a:ea typeface="Roboto" panose="02000000000000000000" pitchFamily="2" charset="0"/>
              </a:rPr>
              <a:t>Electronic resource</a:t>
            </a:r>
          </a:p>
        </p:txBody>
      </p:sp>
      <p:sp>
        <p:nvSpPr>
          <p:cNvPr id="25" name="r4t"/>
          <p:cNvSpPr/>
          <p:nvPr/>
        </p:nvSpPr>
        <p:spPr>
          <a:xfrm>
            <a:off x="457200" y="2530000"/>
            <a:ext cx="5600000" cy="320000"/>
          </a:xfrm>
          <a:prstGeom prst="rect">
            <a:avLst/>
          </a:prstGeom>
          <a:noFill/>
        </p:spPr>
        <p:txBody>
          <a:bodyPr lIns="91440" tIns="36000" rIns="91440" bIns="36000" anchor="ctr"/>
          <a:lstStyle/>
          <a:p>
            <a:r>
              <a:rPr lang="en-US" sz="1400" b="1" dirty="0">
                <a:solidFill>
                  <a:srgbClr val="003057"/>
                </a:solidFill>
                <a:latin typeface="Roboto" panose="02000000000000000000" pitchFamily="2" charset="0"/>
                <a:ea typeface="Roboto" panose="02000000000000000000" pitchFamily="2" charset="0"/>
              </a:rPr>
              <a:t>007/01    </a:t>
            </a:r>
            <a:r>
              <a:rPr lang="en-US" sz="1400" dirty="0">
                <a:solidFill>
                  <a:srgbClr val="444444"/>
                </a:solidFill>
                <a:latin typeface="Roboto" panose="02000000000000000000" pitchFamily="2" charset="0"/>
                <a:ea typeface="Roboto" panose="02000000000000000000" pitchFamily="2" charset="0"/>
              </a:rPr>
              <a:t>b    </a:t>
            </a:r>
            <a:r>
              <a:rPr lang="en-US" sz="1400" dirty="0">
                <a:solidFill>
                  <a:srgbClr val="545859"/>
                </a:solidFill>
                <a:latin typeface="Roboto" panose="02000000000000000000" pitchFamily="2" charset="0"/>
                <a:ea typeface="Roboto" panose="02000000000000000000" pitchFamily="2" charset="0"/>
              </a:rPr>
              <a:t>Chip cartridge (Switch); o = disc (PS5/Xbox)</a:t>
            </a:r>
          </a:p>
        </p:txBody>
      </p:sp>
      <p:sp>
        <p:nvSpPr>
          <p:cNvPr id="26" name="r5bg">
            <a:extLst>
              <a:ext uri="{C183D7F6-B498-43B3-948B-1728B52AA6E4}">
                <adec:decorative xmlns:adec="http://schemas.microsoft.com/office/drawing/2017/decorative" val="1"/>
              </a:ext>
            </a:extLst>
          </p:cNvPr>
          <p:cNvSpPr/>
          <p:nvPr/>
        </p:nvSpPr>
        <p:spPr>
          <a:xfrm>
            <a:off x="457200" y="2850000"/>
            <a:ext cx="5600000" cy="320000"/>
          </a:xfrm>
          <a:prstGeom prst="rect">
            <a:avLst/>
          </a:prstGeom>
          <a:solidFill>
            <a:srgbClr val="F5F4EF"/>
          </a:solidFill>
          <a:ln>
            <a:noFill/>
          </a:ln>
        </p:spPr>
        <p:txBody>
          <a:bodyPr/>
          <a:lstStyle/>
          <a:p>
            <a:endParaRPr dirty="0"/>
          </a:p>
        </p:txBody>
      </p:sp>
      <p:sp>
        <p:nvSpPr>
          <p:cNvPr id="27" name="r5t"/>
          <p:cNvSpPr/>
          <p:nvPr/>
        </p:nvSpPr>
        <p:spPr>
          <a:xfrm>
            <a:off x="457200" y="2850000"/>
            <a:ext cx="5600000" cy="320000"/>
          </a:xfrm>
          <a:prstGeom prst="rect">
            <a:avLst/>
          </a:prstGeom>
          <a:noFill/>
        </p:spPr>
        <p:txBody>
          <a:bodyPr lIns="91440" tIns="36000" rIns="91440" bIns="36000" anchor="ctr"/>
          <a:lstStyle/>
          <a:p>
            <a:r>
              <a:rPr lang="en-US" sz="1400" b="1" dirty="0">
                <a:solidFill>
                  <a:srgbClr val="003057"/>
                </a:solidFill>
                <a:latin typeface="Roboto" panose="02000000000000000000" pitchFamily="2" charset="0"/>
                <a:ea typeface="Roboto" panose="02000000000000000000" pitchFamily="2" charset="0"/>
              </a:rPr>
              <a:t>008/06    </a:t>
            </a:r>
            <a:r>
              <a:rPr lang="en-US" sz="1400" dirty="0">
                <a:solidFill>
                  <a:srgbClr val="444444"/>
                </a:solidFill>
                <a:latin typeface="Roboto" panose="02000000000000000000" pitchFamily="2" charset="0"/>
                <a:ea typeface="Roboto" panose="02000000000000000000" pitchFamily="2" charset="0"/>
              </a:rPr>
              <a:t>t    </a:t>
            </a:r>
            <a:r>
              <a:rPr lang="en-US" sz="1400" dirty="0">
                <a:solidFill>
                  <a:srgbClr val="545859"/>
                </a:solidFill>
                <a:latin typeface="Roboto" panose="02000000000000000000" pitchFamily="2" charset="0"/>
                <a:ea typeface="Roboto" panose="02000000000000000000" pitchFamily="2" charset="0"/>
              </a:rPr>
              <a:t>Publication &amp; copyright date</a:t>
            </a:r>
          </a:p>
        </p:txBody>
      </p:sp>
      <p:sp>
        <p:nvSpPr>
          <p:cNvPr id="28" name="r6t"/>
          <p:cNvSpPr/>
          <p:nvPr/>
        </p:nvSpPr>
        <p:spPr>
          <a:xfrm>
            <a:off x="457200" y="3170000"/>
            <a:ext cx="5600000" cy="320000"/>
          </a:xfrm>
          <a:prstGeom prst="rect">
            <a:avLst/>
          </a:prstGeom>
          <a:noFill/>
        </p:spPr>
        <p:txBody>
          <a:bodyPr lIns="91440" tIns="36000" rIns="91440" bIns="36000" anchor="ctr"/>
          <a:lstStyle/>
          <a:p>
            <a:r>
              <a:rPr lang="en-US" sz="1400" b="1" dirty="0">
                <a:solidFill>
                  <a:srgbClr val="003057"/>
                </a:solidFill>
                <a:latin typeface="Roboto" panose="02000000000000000000" pitchFamily="2" charset="0"/>
                <a:ea typeface="Roboto" panose="02000000000000000000" pitchFamily="2" charset="0"/>
              </a:rPr>
              <a:t>008/22    </a:t>
            </a:r>
            <a:r>
              <a:rPr lang="en-US" sz="1400" dirty="0">
                <a:solidFill>
                  <a:srgbClr val="444444"/>
                </a:solidFill>
                <a:latin typeface="Roboto" panose="02000000000000000000" pitchFamily="2" charset="0"/>
                <a:ea typeface="Roboto" panose="02000000000000000000" pitchFamily="2" charset="0"/>
              </a:rPr>
              <a:t>g/e/j  </a:t>
            </a:r>
            <a:r>
              <a:rPr lang="en-US" sz="1400" dirty="0">
                <a:solidFill>
                  <a:srgbClr val="545859"/>
                </a:solidFill>
                <a:latin typeface="Roboto" panose="02000000000000000000" pitchFamily="2" charset="0"/>
                <a:ea typeface="Roboto" panose="02000000000000000000" pitchFamily="2" charset="0"/>
              </a:rPr>
              <a:t>Audience: general, adult, or juvenile</a:t>
            </a:r>
          </a:p>
        </p:txBody>
      </p:sp>
      <p:sp>
        <p:nvSpPr>
          <p:cNvPr id="29" name="r7bg">
            <a:extLst>
              <a:ext uri="{C183D7F6-B498-43B3-948B-1728B52AA6E4}">
                <adec:decorative xmlns:adec="http://schemas.microsoft.com/office/drawing/2017/decorative" val="1"/>
              </a:ext>
            </a:extLst>
          </p:cNvPr>
          <p:cNvSpPr/>
          <p:nvPr/>
        </p:nvSpPr>
        <p:spPr>
          <a:xfrm>
            <a:off x="457200" y="3490000"/>
            <a:ext cx="5600000" cy="320000"/>
          </a:xfrm>
          <a:prstGeom prst="rect">
            <a:avLst/>
          </a:prstGeom>
          <a:solidFill>
            <a:srgbClr val="F5F4EF"/>
          </a:solidFill>
          <a:ln>
            <a:noFill/>
          </a:ln>
        </p:spPr>
        <p:txBody>
          <a:bodyPr/>
          <a:lstStyle/>
          <a:p>
            <a:endParaRPr dirty="0"/>
          </a:p>
        </p:txBody>
      </p:sp>
      <p:sp>
        <p:nvSpPr>
          <p:cNvPr id="30" name="r7t"/>
          <p:cNvSpPr/>
          <p:nvPr/>
        </p:nvSpPr>
        <p:spPr>
          <a:xfrm>
            <a:off x="457200" y="3490000"/>
            <a:ext cx="5600000" cy="320000"/>
          </a:xfrm>
          <a:prstGeom prst="rect">
            <a:avLst/>
          </a:prstGeom>
          <a:noFill/>
        </p:spPr>
        <p:txBody>
          <a:bodyPr lIns="91440" tIns="36000" rIns="91440" bIns="36000" anchor="ctr"/>
          <a:lstStyle/>
          <a:p>
            <a:r>
              <a:rPr lang="en-US" sz="1400" b="1" dirty="0">
                <a:solidFill>
                  <a:srgbClr val="003057"/>
                </a:solidFill>
                <a:latin typeface="Roboto" panose="02000000000000000000" pitchFamily="2" charset="0"/>
                <a:ea typeface="Roboto" panose="02000000000000000000" pitchFamily="2" charset="0"/>
              </a:rPr>
              <a:t>008/23    </a:t>
            </a:r>
            <a:r>
              <a:rPr lang="en-US" sz="1400" dirty="0">
                <a:solidFill>
                  <a:srgbClr val="444444"/>
                </a:solidFill>
                <a:latin typeface="Roboto" panose="02000000000000000000" pitchFamily="2" charset="0"/>
                <a:ea typeface="Roboto" panose="02000000000000000000" pitchFamily="2" charset="0"/>
              </a:rPr>
              <a:t>q    </a:t>
            </a:r>
            <a:r>
              <a:rPr lang="en-US" sz="1400" dirty="0">
                <a:solidFill>
                  <a:srgbClr val="545859"/>
                </a:solidFill>
                <a:latin typeface="Roboto" panose="02000000000000000000" pitchFamily="2" charset="0"/>
                <a:ea typeface="Roboto" panose="02000000000000000000" pitchFamily="2" charset="0"/>
              </a:rPr>
              <a:t>Form: Direct electronic</a:t>
            </a:r>
          </a:p>
        </p:txBody>
      </p:sp>
      <p:sp>
        <p:nvSpPr>
          <p:cNvPr id="31" name="r8t"/>
          <p:cNvSpPr/>
          <p:nvPr/>
        </p:nvSpPr>
        <p:spPr>
          <a:xfrm>
            <a:off x="457200" y="3810000"/>
            <a:ext cx="5600000" cy="320000"/>
          </a:xfrm>
          <a:prstGeom prst="rect">
            <a:avLst/>
          </a:prstGeom>
          <a:noFill/>
        </p:spPr>
        <p:txBody>
          <a:bodyPr lIns="91440" tIns="36000" rIns="91440" bIns="36000" anchor="ctr"/>
          <a:lstStyle/>
          <a:p>
            <a:r>
              <a:rPr lang="en-US" sz="1400" b="1" dirty="0">
                <a:solidFill>
                  <a:srgbClr val="003057"/>
                </a:solidFill>
                <a:latin typeface="Roboto" panose="02000000000000000000" pitchFamily="2" charset="0"/>
                <a:ea typeface="Roboto" panose="02000000000000000000" pitchFamily="2" charset="0"/>
              </a:rPr>
              <a:t>008/26    </a:t>
            </a:r>
            <a:r>
              <a:rPr lang="en-US" sz="1400" dirty="0">
                <a:solidFill>
                  <a:srgbClr val="444444"/>
                </a:solidFill>
                <a:latin typeface="Roboto" panose="02000000000000000000" pitchFamily="2" charset="0"/>
                <a:ea typeface="Roboto" panose="02000000000000000000" pitchFamily="2" charset="0"/>
              </a:rPr>
              <a:t>g    </a:t>
            </a:r>
            <a:r>
              <a:rPr lang="en-US" sz="1400" dirty="0">
                <a:solidFill>
                  <a:srgbClr val="545859"/>
                </a:solidFill>
                <a:latin typeface="Roboto" panose="02000000000000000000" pitchFamily="2" charset="0"/>
                <a:ea typeface="Roboto" panose="02000000000000000000" pitchFamily="2" charset="0"/>
              </a:rPr>
              <a:t>Type of computer file: Game</a:t>
            </a:r>
          </a:p>
        </p:txBody>
      </p:sp>
      <p:sp>
        <p:nvSpPr>
          <p:cNvPr id="40" name="div"/>
          <p:cNvSpPr/>
          <p:nvPr/>
        </p:nvSpPr>
        <p:spPr>
          <a:xfrm>
            <a:off x="457200" y="4090000"/>
            <a:ext cx="5600000" cy="220000"/>
          </a:xfrm>
          <a:prstGeom prst="rect">
            <a:avLst/>
          </a:prstGeom>
          <a:solidFill>
            <a:srgbClr val="003057"/>
          </a:solidFill>
          <a:ln>
            <a:noFill/>
          </a:ln>
        </p:spPr>
        <p:txBody>
          <a:bodyPr lIns="91440" tIns="36000" rIns="91440" bIns="36000" anchor="ctr"/>
          <a:lstStyle/>
          <a:p>
            <a:r>
              <a:rPr lang="en-US" b="1" dirty="0">
                <a:solidFill>
                  <a:srgbClr val="B3A369"/>
                </a:solidFill>
                <a:latin typeface="Roboto" panose="02000000000000000000" pitchFamily="2" charset="0"/>
              </a:rPr>
              <a:t>Variable fields — 099 / 3xx</a:t>
            </a:r>
          </a:p>
        </p:txBody>
      </p:sp>
      <p:sp>
        <p:nvSpPr>
          <p:cNvPr id="41" name="v1bg">
            <a:extLst>
              <a:ext uri="{C183D7F6-B498-43B3-948B-1728B52AA6E4}">
                <adec:decorative xmlns:adec="http://schemas.microsoft.com/office/drawing/2017/decorative" val="1"/>
              </a:ext>
            </a:extLst>
          </p:cNvPr>
          <p:cNvSpPr/>
          <p:nvPr/>
        </p:nvSpPr>
        <p:spPr>
          <a:xfrm>
            <a:off x="457200" y="4350000"/>
            <a:ext cx="5600000" cy="320000"/>
          </a:xfrm>
          <a:prstGeom prst="rect">
            <a:avLst/>
          </a:prstGeom>
          <a:solidFill>
            <a:srgbClr val="F5F4EF"/>
          </a:solidFill>
          <a:ln>
            <a:noFill/>
          </a:ln>
        </p:spPr>
        <p:txBody>
          <a:bodyPr/>
          <a:lstStyle/>
          <a:p>
            <a:endParaRPr dirty="0"/>
          </a:p>
        </p:txBody>
      </p:sp>
      <p:sp>
        <p:nvSpPr>
          <p:cNvPr id="42" name="v1t"/>
          <p:cNvSpPr/>
          <p:nvPr/>
        </p:nvSpPr>
        <p:spPr>
          <a:xfrm>
            <a:off x="457200" y="4320000"/>
            <a:ext cx="5600000" cy="380000"/>
          </a:xfrm>
          <a:prstGeom prst="rect">
            <a:avLst/>
          </a:prstGeom>
          <a:noFill/>
        </p:spPr>
        <p:txBody>
          <a:bodyPr lIns="91440" tIns="36000" rIns="91440" bIns="36000" anchor="ctr"/>
          <a:lstStyle/>
          <a:p>
            <a:r>
              <a:rPr lang="en-US" sz="1400" b="1" dirty="0">
                <a:solidFill>
                  <a:srgbClr val="003057"/>
                </a:solidFill>
                <a:latin typeface="Roboto" panose="02000000000000000000" pitchFamily="2" charset="0"/>
                <a:ea typeface="Roboto" panose="02000000000000000000" pitchFamily="2" charset="0"/>
              </a:rPr>
              <a:t>099   </a:t>
            </a:r>
            <a:r>
              <a:rPr lang="en-US" sz="1400" dirty="0">
                <a:solidFill>
                  <a:schemeClr val="tx2"/>
                </a:solidFill>
                <a:latin typeface="Roboto" panose="02000000000000000000" pitchFamily="2" charset="0"/>
                <a:ea typeface="Roboto" panose="02000000000000000000" pitchFamily="2" charset="0"/>
              </a:rPr>
              <a:t>Local call number: console prefix (NS / XB / PS) + first word of 	title</a:t>
            </a:r>
          </a:p>
        </p:txBody>
      </p:sp>
      <p:sp>
        <p:nvSpPr>
          <p:cNvPr id="43" name="v2t"/>
          <p:cNvSpPr/>
          <p:nvPr/>
        </p:nvSpPr>
        <p:spPr>
          <a:xfrm>
            <a:off x="457200" y="4670000"/>
            <a:ext cx="5600000" cy="320000"/>
          </a:xfrm>
          <a:prstGeom prst="rect">
            <a:avLst/>
          </a:prstGeom>
          <a:noFill/>
        </p:spPr>
        <p:txBody>
          <a:bodyPr lIns="91440" tIns="36000" rIns="91440" bIns="36000" anchor="ctr"/>
          <a:lstStyle/>
          <a:p>
            <a:r>
              <a:rPr lang="en-US" sz="1400" b="1" dirty="0">
                <a:solidFill>
                  <a:srgbClr val="003057"/>
                </a:solidFill>
                <a:latin typeface="Roboto" panose="02000000000000000000" pitchFamily="2" charset="0"/>
              </a:rPr>
              <a:t>336  </a:t>
            </a:r>
            <a:r>
              <a:rPr lang="en-US" sz="1400" dirty="0">
                <a:solidFill>
                  <a:srgbClr val="545859"/>
                </a:solidFill>
                <a:latin typeface="Roboto" panose="02000000000000000000" pitchFamily="2" charset="0"/>
              </a:rPr>
              <a:t>Content type: computer program $2 rdacontent</a:t>
            </a:r>
          </a:p>
        </p:txBody>
      </p:sp>
      <p:sp>
        <p:nvSpPr>
          <p:cNvPr id="44" name="v3bg">
            <a:extLst>
              <a:ext uri="{C183D7F6-B498-43B3-948B-1728B52AA6E4}">
                <adec:decorative xmlns:adec="http://schemas.microsoft.com/office/drawing/2017/decorative" val="1"/>
              </a:ext>
            </a:extLst>
          </p:cNvPr>
          <p:cNvSpPr/>
          <p:nvPr/>
        </p:nvSpPr>
        <p:spPr>
          <a:xfrm>
            <a:off x="457200" y="4990000"/>
            <a:ext cx="5600000" cy="320000"/>
          </a:xfrm>
          <a:prstGeom prst="rect">
            <a:avLst/>
          </a:prstGeom>
          <a:solidFill>
            <a:srgbClr val="F5F4EF"/>
          </a:solidFill>
          <a:ln>
            <a:noFill/>
          </a:ln>
        </p:spPr>
        <p:txBody>
          <a:bodyPr/>
          <a:lstStyle/>
          <a:p>
            <a:endParaRPr/>
          </a:p>
        </p:txBody>
      </p:sp>
      <p:sp>
        <p:nvSpPr>
          <p:cNvPr id="45" name="v3t"/>
          <p:cNvSpPr/>
          <p:nvPr/>
        </p:nvSpPr>
        <p:spPr>
          <a:xfrm>
            <a:off x="457200" y="4990000"/>
            <a:ext cx="5600000" cy="320000"/>
          </a:xfrm>
          <a:prstGeom prst="rect">
            <a:avLst/>
          </a:prstGeom>
          <a:noFill/>
        </p:spPr>
        <p:txBody>
          <a:bodyPr lIns="91440" tIns="36000" rIns="91440" bIns="36000" anchor="ctr"/>
          <a:lstStyle/>
          <a:p>
            <a:r>
              <a:rPr lang="en-US" sz="1400" b="1" dirty="0">
                <a:solidFill>
                  <a:srgbClr val="003057"/>
                </a:solidFill>
                <a:latin typeface="Roboto" panose="02000000000000000000" pitchFamily="2" charset="0"/>
              </a:rPr>
              <a:t>337  </a:t>
            </a:r>
            <a:r>
              <a:rPr lang="en-US" sz="1400" dirty="0">
                <a:solidFill>
                  <a:srgbClr val="545859"/>
                </a:solidFill>
                <a:latin typeface="Roboto" panose="02000000000000000000" pitchFamily="2" charset="0"/>
              </a:rPr>
              <a:t>Media type: computer $2 </a:t>
            </a:r>
            <a:r>
              <a:rPr lang="en-US" sz="1400" dirty="0" err="1">
                <a:solidFill>
                  <a:srgbClr val="545859"/>
                </a:solidFill>
                <a:latin typeface="Roboto" panose="02000000000000000000" pitchFamily="2" charset="0"/>
              </a:rPr>
              <a:t>rdamedia</a:t>
            </a:r>
            <a:endParaRPr lang="en-US" sz="1400" dirty="0">
              <a:solidFill>
                <a:srgbClr val="545859"/>
              </a:solidFill>
              <a:latin typeface="Roboto" panose="02000000000000000000" pitchFamily="2" charset="0"/>
            </a:endParaRPr>
          </a:p>
        </p:txBody>
      </p:sp>
      <p:sp>
        <p:nvSpPr>
          <p:cNvPr id="46" name="v4t"/>
          <p:cNvSpPr/>
          <p:nvPr/>
        </p:nvSpPr>
        <p:spPr>
          <a:xfrm>
            <a:off x="457200" y="5310000"/>
            <a:ext cx="5600000" cy="320000"/>
          </a:xfrm>
          <a:prstGeom prst="rect">
            <a:avLst/>
          </a:prstGeom>
          <a:noFill/>
        </p:spPr>
        <p:txBody>
          <a:bodyPr lIns="91440" tIns="36000" rIns="91440" bIns="36000" anchor="ctr"/>
          <a:lstStyle/>
          <a:p>
            <a:r>
              <a:rPr lang="en-US" sz="1400" b="1">
                <a:solidFill>
                  <a:srgbClr val="003057"/>
                </a:solidFill>
                <a:latin typeface="Roboto" panose="02000000000000000000" pitchFamily="2" charset="0"/>
              </a:rPr>
              <a:t>338  </a:t>
            </a:r>
            <a:r>
              <a:rPr lang="en-US" sz="1400">
                <a:solidFill>
                  <a:srgbClr val="545859"/>
                </a:solidFill>
                <a:latin typeface="Roboto" panose="02000000000000000000" pitchFamily="2" charset="0"/>
              </a:rPr>
              <a:t>Carrier: chip cartridge or computer disc $2 rdacarrier</a:t>
            </a:r>
          </a:p>
        </p:txBody>
      </p:sp>
      <p:sp>
        <p:nvSpPr>
          <p:cNvPr id="47" name="v5bg">
            <a:extLst>
              <a:ext uri="{C183D7F6-B498-43B3-948B-1728B52AA6E4}">
                <adec:decorative xmlns:adec="http://schemas.microsoft.com/office/drawing/2017/decorative" val="1"/>
              </a:ext>
            </a:extLst>
          </p:cNvPr>
          <p:cNvSpPr/>
          <p:nvPr/>
        </p:nvSpPr>
        <p:spPr>
          <a:xfrm>
            <a:off x="457200" y="5630000"/>
            <a:ext cx="5600000" cy="320000"/>
          </a:xfrm>
          <a:prstGeom prst="rect">
            <a:avLst/>
          </a:prstGeom>
          <a:solidFill>
            <a:srgbClr val="F5F4EF"/>
          </a:solidFill>
          <a:ln>
            <a:noFill/>
          </a:ln>
        </p:spPr>
        <p:txBody>
          <a:bodyPr/>
          <a:lstStyle/>
          <a:p>
            <a:endParaRPr/>
          </a:p>
        </p:txBody>
      </p:sp>
      <p:sp>
        <p:nvSpPr>
          <p:cNvPr id="48" name="v5t"/>
          <p:cNvSpPr/>
          <p:nvPr/>
        </p:nvSpPr>
        <p:spPr>
          <a:xfrm>
            <a:off x="457200" y="5630000"/>
            <a:ext cx="5600000" cy="320000"/>
          </a:xfrm>
          <a:prstGeom prst="rect">
            <a:avLst/>
          </a:prstGeom>
          <a:noFill/>
        </p:spPr>
        <p:txBody>
          <a:bodyPr lIns="91440" tIns="36000" rIns="91440" bIns="36000" anchor="ctr"/>
          <a:lstStyle/>
          <a:p>
            <a:r>
              <a:rPr lang="en-US" sz="1400" b="1">
                <a:solidFill>
                  <a:srgbClr val="003057"/>
                </a:solidFill>
                <a:latin typeface="Roboto" panose="02000000000000000000" pitchFamily="2" charset="0"/>
              </a:rPr>
              <a:t>380  </a:t>
            </a:r>
            <a:r>
              <a:rPr lang="en-US" sz="1400">
                <a:solidFill>
                  <a:srgbClr val="545859"/>
                </a:solidFill>
                <a:latin typeface="Roboto" panose="02000000000000000000" pitchFamily="2" charset="0"/>
              </a:rPr>
              <a:t>Form of work: Video games $2 lcgft (required)</a:t>
            </a:r>
          </a:p>
        </p:txBody>
      </p:sp>
      <p:pic>
        <p:nvPicPr>
          <p:cNvPr id="60" name="img_fixed" descr="Screenshot of an Alma bibliographic record for Super Mario Party Jamboree published by Nintendo, showing the LDR, 001, 005, 007, and 008 fixed fields with their coded values."/>
          <p:cNvPicPr>
            <a:picLocks noChangeAspect="1"/>
          </p:cNvPicPr>
          <p:nvPr/>
        </p:nvPicPr>
        <p:blipFill>
          <a:blip r:embed="rId3"/>
          <a:stretch>
            <a:fillRect/>
          </a:stretch>
        </p:blipFill>
        <p:spPr>
          <a:xfrm>
            <a:off x="6400799" y="1300000"/>
            <a:ext cx="5538439" cy="1880000"/>
          </a:xfrm>
          <a:prstGeom prst="rect">
            <a:avLst/>
          </a:prstGeom>
        </p:spPr>
      </p:pic>
      <p:pic>
        <p:nvPicPr>
          <p:cNvPr id="8" name="Picture 7" descr="Screenshot of variable MARC fields from an Alma bibliographic record for Super Mario Party Jamboree, including 099 local call number (NS MARIO), 245 title, 246 variant title, 250 edition, 264 publication details, 300 physical description, 336 content types, 337 media type, 338 carrier type, 340 dimensions, 344 recording characteristics, and 380 form of work.">
            <a:extLst>
              <a:ext uri="{FF2B5EF4-FFF2-40B4-BE49-F238E27FC236}">
                <a16:creationId xmlns:a16="http://schemas.microsoft.com/office/drawing/2014/main" id="{5BA9C158-58F7-CB17-813F-2A5AF282768F}"/>
              </a:ext>
            </a:extLst>
          </p:cNvPr>
          <p:cNvPicPr>
            <a:picLocks noChangeAspect="1"/>
          </p:cNvPicPr>
          <p:nvPr/>
        </p:nvPicPr>
        <p:blipFill>
          <a:blip r:embed="rId4"/>
          <a:stretch>
            <a:fillRect/>
          </a:stretch>
        </p:blipFill>
        <p:spPr>
          <a:xfrm>
            <a:off x="6452838" y="3180000"/>
            <a:ext cx="5486400" cy="3678000"/>
          </a:xfrm>
          <a:prstGeom prst="rect">
            <a:avLst/>
          </a:prstGeom>
        </p:spPr>
      </p:pic>
    </p:spTree>
    <p:extLst>
      <p:ext uri="{BB962C8B-B14F-4D97-AF65-F5344CB8AC3E}">
        <p14:creationId xmlns:p14="http://schemas.microsoft.com/office/powerpoint/2010/main" val="492262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NavyBar">
            <a:extLst>
              <a:ext uri="{C183D7F6-B498-43B3-948B-1728B52AA6E4}">
                <adec:decorative xmlns:adec="http://schemas.microsoft.com/office/drawing/2017/decorative" val="1"/>
              </a:ext>
            </a:extLst>
          </p:cNvPr>
          <p:cNvSpPr/>
          <p:nvPr/>
        </p:nvSpPr>
        <p:spPr>
          <a:xfrm>
            <a:off x="0" y="0"/>
            <a:ext cx="12192000" cy="1170000"/>
          </a:xfrm>
          <a:prstGeom prst="rect">
            <a:avLst/>
          </a:prstGeom>
          <a:solidFill>
            <a:srgbClr val="003057"/>
          </a:solidFill>
          <a:ln w="12700">
            <a:solidFill>
              <a:srgbClr val="003057"/>
            </a:solidFill>
            <a:prstDash val="solid"/>
          </a:ln>
        </p:spPr>
        <p:txBody>
          <a:bodyPr/>
          <a:lstStyle/>
          <a:p>
            <a:endParaRPr lang="en-US"/>
          </a:p>
        </p:txBody>
      </p:sp>
      <p:sp>
        <p:nvSpPr>
          <p:cNvPr id="102" name="GoldStrip">
            <a:extLst>
              <a:ext uri="{C183D7F6-B498-43B3-948B-1728B52AA6E4}">
                <adec:decorative xmlns:adec="http://schemas.microsoft.com/office/drawing/2017/decorative" val="1"/>
              </a:ext>
            </a:extLst>
          </p:cNvPr>
          <p:cNvSpPr/>
          <p:nvPr/>
        </p:nvSpPr>
        <p:spPr>
          <a:xfrm>
            <a:off x="0" y="1170000"/>
            <a:ext cx="12192000" cy="50000"/>
          </a:xfrm>
          <a:prstGeom prst="rect">
            <a:avLst/>
          </a:prstGeom>
          <a:solidFill>
            <a:srgbClr val="B3A369"/>
          </a:solidFill>
          <a:ln w="12700">
            <a:solidFill>
              <a:srgbClr val="B3A369"/>
            </a:solidFill>
            <a:prstDash val="solid"/>
          </a:ln>
        </p:spPr>
        <p:txBody>
          <a:bodyPr/>
          <a:lstStyle/>
          <a:p>
            <a:endParaRPr lang="en-US"/>
          </a:p>
        </p:txBody>
      </p:sp>
      <p:sp>
        <p:nvSpPr>
          <p:cNvPr id="2" name="title"/>
          <p:cNvSpPr>
            <a:spLocks noGrp="1"/>
          </p:cNvSpPr>
          <p:nvPr>
            <p:ph type="title"/>
          </p:nvPr>
        </p:nvSpPr>
        <p:spPr>
          <a:xfrm>
            <a:off x="381000" y="0"/>
            <a:ext cx="11430000" cy="1170000"/>
          </a:xfrm>
        </p:spPr>
        <p:txBody>
          <a:bodyPr wrap="square" rtlCol="0" anchor="ctr"/>
          <a:lstStyle/>
          <a:p>
            <a:r>
              <a:rPr lang="en-US" sz="3200" b="1" dirty="0">
                <a:solidFill>
                  <a:srgbClr val="FFFFFF"/>
                </a:solidFill>
                <a:latin typeface="Calibri" pitchFamily="34" charset="0"/>
              </a:rPr>
              <a:t>Key MARC Fields in Practice</a:t>
            </a:r>
          </a:p>
        </p:txBody>
      </p:sp>
      <p:sp>
        <p:nvSpPr>
          <p:cNvPr id="3" name="hdr1"/>
          <p:cNvSpPr/>
          <p:nvPr/>
        </p:nvSpPr>
        <p:spPr>
          <a:xfrm>
            <a:off x="457200" y="1516687"/>
            <a:ext cx="11353800" cy="358162"/>
          </a:xfrm>
          <a:prstGeom prst="rect">
            <a:avLst/>
          </a:prstGeom>
          <a:solidFill>
            <a:srgbClr val="003057"/>
          </a:solidFill>
          <a:ln>
            <a:noFill/>
          </a:ln>
        </p:spPr>
        <p:txBody>
          <a:bodyPr lIns="91440" tIns="45720" rIns="91440" bIns="45720" anchor="ctr"/>
          <a:lstStyle/>
          <a:p>
            <a:r>
              <a:rPr lang="en-US" b="1" dirty="0">
                <a:solidFill>
                  <a:srgbClr val="B3A369"/>
                </a:solidFill>
                <a:latin typeface="Roboto" panose="02000000000000000000" pitchFamily="2" charset="0"/>
              </a:rPr>
              <a:t>Notes &amp; requirements — 538 / 520 / 521 / 508</a:t>
            </a:r>
          </a:p>
        </p:txBody>
      </p:sp>
      <p:sp>
        <p:nvSpPr>
          <p:cNvPr id="20" name="c538bg">
            <a:extLst>
              <a:ext uri="{C183D7F6-B498-43B3-948B-1728B52AA6E4}">
                <adec:decorative xmlns:adec="http://schemas.microsoft.com/office/drawing/2017/decorative" val="1"/>
              </a:ext>
            </a:extLst>
          </p:cNvPr>
          <p:cNvSpPr/>
          <p:nvPr/>
        </p:nvSpPr>
        <p:spPr>
          <a:xfrm>
            <a:off x="425913" y="2000001"/>
            <a:ext cx="2705400" cy="683238"/>
          </a:xfrm>
          <a:prstGeom prst="rect">
            <a:avLst/>
          </a:prstGeom>
          <a:solidFill>
            <a:srgbClr val="FAFAF5"/>
          </a:solidFill>
          <a:ln w="9525">
            <a:solidFill>
              <a:srgbClr val="D0CFC8"/>
            </a:solidFill>
          </a:ln>
        </p:spPr>
        <p:txBody>
          <a:bodyPr/>
          <a:lstStyle/>
          <a:p>
            <a:endParaRPr dirty="0"/>
          </a:p>
        </p:txBody>
      </p:sp>
      <p:sp>
        <p:nvSpPr>
          <p:cNvPr id="21" name="c538acc">
            <a:extLst>
              <a:ext uri="{C183D7F6-B498-43B3-948B-1728B52AA6E4}">
                <adec:decorative xmlns:adec="http://schemas.microsoft.com/office/drawing/2017/decorative" val="1"/>
              </a:ext>
            </a:extLst>
          </p:cNvPr>
          <p:cNvSpPr/>
          <p:nvPr/>
        </p:nvSpPr>
        <p:spPr>
          <a:xfrm flipH="1">
            <a:off x="436880" y="1996846"/>
            <a:ext cx="80719" cy="686393"/>
          </a:xfrm>
          <a:prstGeom prst="rect">
            <a:avLst/>
          </a:prstGeom>
          <a:solidFill>
            <a:srgbClr val="003057"/>
          </a:solidFill>
          <a:ln>
            <a:noFill/>
          </a:ln>
        </p:spPr>
        <p:txBody>
          <a:bodyPr/>
          <a:lstStyle/>
          <a:p>
            <a:endParaRPr/>
          </a:p>
        </p:txBody>
      </p:sp>
      <p:sp>
        <p:nvSpPr>
          <p:cNvPr id="22" name="c538t"/>
          <p:cNvSpPr/>
          <p:nvPr/>
        </p:nvSpPr>
        <p:spPr>
          <a:xfrm>
            <a:off x="457200" y="1996846"/>
            <a:ext cx="2498324" cy="790585"/>
          </a:xfrm>
          <a:prstGeom prst="rect">
            <a:avLst/>
          </a:prstGeom>
          <a:noFill/>
        </p:spPr>
        <p:txBody>
          <a:bodyPr lIns="91440" tIns="45720" rIns="91440" bIns="45720"/>
          <a:lstStyle/>
          <a:p>
            <a:r>
              <a:rPr lang="en-US" sz="1400" b="1" dirty="0">
                <a:solidFill>
                  <a:srgbClr val="003057"/>
                </a:solidFill>
                <a:latin typeface="Roboto" panose="02000000000000000000" pitchFamily="2" charset="0"/>
              </a:rPr>
              <a:t>538</a:t>
            </a:r>
          </a:p>
          <a:p>
            <a:r>
              <a:rPr lang="en-US" sz="1400" dirty="0">
                <a:solidFill>
                  <a:srgbClr val="545859"/>
                </a:solidFill>
                <a:latin typeface="Roboto" panose="02000000000000000000" pitchFamily="2" charset="0"/>
              </a:rPr>
              <a:t>System requirements (mandatory)</a:t>
            </a:r>
          </a:p>
        </p:txBody>
      </p:sp>
      <p:sp>
        <p:nvSpPr>
          <p:cNvPr id="23" name="c520bg">
            <a:extLst>
              <a:ext uri="{C183D7F6-B498-43B3-948B-1728B52AA6E4}">
                <adec:decorative xmlns:adec="http://schemas.microsoft.com/office/drawing/2017/decorative" val="1"/>
              </a:ext>
            </a:extLst>
          </p:cNvPr>
          <p:cNvSpPr/>
          <p:nvPr/>
        </p:nvSpPr>
        <p:spPr>
          <a:xfrm>
            <a:off x="3243595" y="2001494"/>
            <a:ext cx="2705400" cy="683237"/>
          </a:xfrm>
          <a:prstGeom prst="rect">
            <a:avLst/>
          </a:prstGeom>
          <a:solidFill>
            <a:srgbClr val="F5F4EF"/>
          </a:solidFill>
          <a:ln w="9525">
            <a:solidFill>
              <a:srgbClr val="D0CFC8"/>
            </a:solidFill>
          </a:ln>
        </p:spPr>
        <p:txBody>
          <a:bodyPr/>
          <a:lstStyle/>
          <a:p>
            <a:endParaRPr dirty="0"/>
          </a:p>
        </p:txBody>
      </p:sp>
      <p:sp>
        <p:nvSpPr>
          <p:cNvPr id="24" name="c520acc">
            <a:extLst>
              <a:ext uri="{C183D7F6-B498-43B3-948B-1728B52AA6E4}">
                <adec:decorative xmlns:adec="http://schemas.microsoft.com/office/drawing/2017/decorative" val="1"/>
              </a:ext>
            </a:extLst>
          </p:cNvPr>
          <p:cNvSpPr/>
          <p:nvPr/>
        </p:nvSpPr>
        <p:spPr>
          <a:xfrm>
            <a:off x="3251776" y="1996846"/>
            <a:ext cx="89050" cy="683237"/>
          </a:xfrm>
          <a:prstGeom prst="rect">
            <a:avLst/>
          </a:prstGeom>
          <a:solidFill>
            <a:srgbClr val="003057"/>
          </a:solidFill>
          <a:ln>
            <a:noFill/>
          </a:ln>
        </p:spPr>
        <p:txBody>
          <a:bodyPr/>
          <a:lstStyle/>
          <a:p>
            <a:endParaRPr/>
          </a:p>
        </p:txBody>
      </p:sp>
      <p:sp>
        <p:nvSpPr>
          <p:cNvPr id="25" name="c520t"/>
          <p:cNvSpPr/>
          <p:nvPr/>
        </p:nvSpPr>
        <p:spPr>
          <a:xfrm>
            <a:off x="3333849" y="2005080"/>
            <a:ext cx="2681517" cy="751180"/>
          </a:xfrm>
          <a:prstGeom prst="rect">
            <a:avLst/>
          </a:prstGeom>
          <a:noFill/>
        </p:spPr>
        <p:txBody>
          <a:bodyPr lIns="91440" tIns="45720" rIns="91440" bIns="45720"/>
          <a:lstStyle/>
          <a:p>
            <a:r>
              <a:rPr lang="en-US" sz="1400" b="1" dirty="0">
                <a:solidFill>
                  <a:srgbClr val="003057"/>
                </a:solidFill>
                <a:latin typeface="Roboto" panose="02000000000000000000" pitchFamily="2" charset="0"/>
              </a:rPr>
              <a:t>520</a:t>
            </a:r>
          </a:p>
          <a:p>
            <a:r>
              <a:rPr lang="en-US" sz="1400" dirty="0">
                <a:solidFill>
                  <a:srgbClr val="545859"/>
                </a:solidFill>
                <a:latin typeface="Roboto" panose="02000000000000000000" pitchFamily="2" charset="0"/>
              </a:rPr>
              <a:t>Summary / description</a:t>
            </a:r>
          </a:p>
        </p:txBody>
      </p:sp>
      <p:sp>
        <p:nvSpPr>
          <p:cNvPr id="26" name="c521bg">
            <a:extLst>
              <a:ext uri="{C183D7F6-B498-43B3-948B-1728B52AA6E4}">
                <adec:decorative xmlns:adec="http://schemas.microsoft.com/office/drawing/2017/decorative" val="1"/>
              </a:ext>
            </a:extLst>
          </p:cNvPr>
          <p:cNvSpPr/>
          <p:nvPr/>
        </p:nvSpPr>
        <p:spPr>
          <a:xfrm>
            <a:off x="6171991" y="2005080"/>
            <a:ext cx="2624764" cy="631562"/>
          </a:xfrm>
          <a:prstGeom prst="rect">
            <a:avLst/>
          </a:prstGeom>
          <a:solidFill>
            <a:srgbClr val="FAFAF5"/>
          </a:solidFill>
          <a:ln w="9525">
            <a:solidFill>
              <a:srgbClr val="D0CFC8"/>
            </a:solidFill>
          </a:ln>
        </p:spPr>
        <p:txBody>
          <a:bodyPr/>
          <a:lstStyle/>
          <a:p>
            <a:endParaRPr dirty="0"/>
          </a:p>
        </p:txBody>
      </p:sp>
      <p:sp>
        <p:nvSpPr>
          <p:cNvPr id="27" name="c521acc">
            <a:extLst>
              <a:ext uri="{C183D7F6-B498-43B3-948B-1728B52AA6E4}">
                <adec:decorative xmlns:adec="http://schemas.microsoft.com/office/drawing/2017/decorative" val="1"/>
              </a:ext>
            </a:extLst>
          </p:cNvPr>
          <p:cNvSpPr/>
          <p:nvPr/>
        </p:nvSpPr>
        <p:spPr>
          <a:xfrm flipH="1">
            <a:off x="6171959" y="1996846"/>
            <a:ext cx="83844" cy="653468"/>
          </a:xfrm>
          <a:prstGeom prst="rect">
            <a:avLst/>
          </a:prstGeom>
          <a:solidFill>
            <a:srgbClr val="003057"/>
          </a:solidFill>
          <a:ln>
            <a:noFill/>
          </a:ln>
        </p:spPr>
        <p:txBody>
          <a:bodyPr/>
          <a:lstStyle/>
          <a:p>
            <a:endParaRPr/>
          </a:p>
        </p:txBody>
      </p:sp>
      <p:sp>
        <p:nvSpPr>
          <p:cNvPr id="28" name="c521t"/>
          <p:cNvSpPr/>
          <p:nvPr/>
        </p:nvSpPr>
        <p:spPr>
          <a:xfrm>
            <a:off x="6171960" y="1991409"/>
            <a:ext cx="2624825" cy="277866"/>
          </a:xfrm>
          <a:prstGeom prst="rect">
            <a:avLst/>
          </a:prstGeom>
          <a:noFill/>
        </p:spPr>
        <p:txBody>
          <a:bodyPr lIns="91440" tIns="45720" rIns="91440" bIns="45720"/>
          <a:lstStyle/>
          <a:p>
            <a:r>
              <a:rPr lang="en-US" sz="1400" b="1" dirty="0">
                <a:solidFill>
                  <a:srgbClr val="003057"/>
                </a:solidFill>
                <a:latin typeface="Roboto" panose="02000000000000000000" pitchFamily="2" charset="0"/>
              </a:rPr>
              <a:t>521</a:t>
            </a:r>
          </a:p>
          <a:p>
            <a:r>
              <a:rPr lang="en-US" sz="1400" dirty="0">
                <a:solidFill>
                  <a:srgbClr val="545859"/>
                </a:solidFill>
                <a:latin typeface="Roboto" panose="02000000000000000000" pitchFamily="2" charset="0"/>
              </a:rPr>
              <a:t>ESRB rating: E, Everyone</a:t>
            </a:r>
          </a:p>
        </p:txBody>
      </p:sp>
      <p:sp>
        <p:nvSpPr>
          <p:cNvPr id="29" name="c500bg">
            <a:extLst>
              <a:ext uri="{C183D7F6-B498-43B3-948B-1728B52AA6E4}">
                <adec:decorative xmlns:adec="http://schemas.microsoft.com/office/drawing/2017/decorative" val="1"/>
              </a:ext>
            </a:extLst>
          </p:cNvPr>
          <p:cNvSpPr/>
          <p:nvPr/>
        </p:nvSpPr>
        <p:spPr>
          <a:xfrm>
            <a:off x="8989642" y="2005080"/>
            <a:ext cx="2992200" cy="631562"/>
          </a:xfrm>
          <a:prstGeom prst="rect">
            <a:avLst/>
          </a:prstGeom>
          <a:solidFill>
            <a:srgbClr val="F5F4EF"/>
          </a:solidFill>
          <a:ln w="9525">
            <a:solidFill>
              <a:srgbClr val="D0CFC8"/>
            </a:solidFill>
          </a:ln>
        </p:spPr>
        <p:txBody>
          <a:bodyPr/>
          <a:lstStyle/>
          <a:p>
            <a:endParaRPr dirty="0"/>
          </a:p>
        </p:txBody>
      </p:sp>
      <p:sp>
        <p:nvSpPr>
          <p:cNvPr id="30" name="c500acc">
            <a:extLst>
              <a:ext uri="{C183D7F6-B498-43B3-948B-1728B52AA6E4}">
                <adec:decorative xmlns:adec="http://schemas.microsoft.com/office/drawing/2017/decorative" val="1"/>
              </a:ext>
            </a:extLst>
          </p:cNvPr>
          <p:cNvSpPr/>
          <p:nvPr/>
        </p:nvSpPr>
        <p:spPr>
          <a:xfrm>
            <a:off x="8930344" y="2012580"/>
            <a:ext cx="89406" cy="631561"/>
          </a:xfrm>
          <a:prstGeom prst="rect">
            <a:avLst/>
          </a:prstGeom>
          <a:solidFill>
            <a:srgbClr val="003057"/>
          </a:solidFill>
          <a:ln>
            <a:noFill/>
          </a:ln>
        </p:spPr>
        <p:txBody>
          <a:bodyPr/>
          <a:lstStyle/>
          <a:p>
            <a:endParaRPr/>
          </a:p>
        </p:txBody>
      </p:sp>
      <p:sp>
        <p:nvSpPr>
          <p:cNvPr id="31" name="c500t"/>
          <p:cNvSpPr/>
          <p:nvPr/>
        </p:nvSpPr>
        <p:spPr>
          <a:xfrm>
            <a:off x="8996716" y="2025311"/>
            <a:ext cx="2927526" cy="675001"/>
          </a:xfrm>
          <a:prstGeom prst="rect">
            <a:avLst/>
          </a:prstGeom>
          <a:noFill/>
        </p:spPr>
        <p:txBody>
          <a:bodyPr lIns="91440" tIns="45720" rIns="91440" bIns="45720"/>
          <a:lstStyle/>
          <a:p>
            <a:r>
              <a:rPr lang="en-US" sz="1400" b="1" dirty="0">
                <a:solidFill>
                  <a:srgbClr val="003057"/>
                </a:solidFill>
                <a:latin typeface="Roboto" panose="02000000000000000000" pitchFamily="2" charset="0"/>
                <a:ea typeface="Roboto" panose="02000000000000000000" pitchFamily="2" charset="0"/>
              </a:rPr>
              <a:t>508</a:t>
            </a:r>
          </a:p>
          <a:p>
            <a:r>
              <a:rPr lang="en-US" sz="1400" dirty="0">
                <a:solidFill>
                  <a:schemeClr val="tx2"/>
                </a:solidFill>
                <a:latin typeface="Roboto" panose="02000000000000000000" pitchFamily="2" charset="0"/>
                <a:ea typeface="Roboto" panose="02000000000000000000" pitchFamily="2" charset="0"/>
              </a:rPr>
              <a:t>Creation/Production Credits Note</a:t>
            </a:r>
            <a:endParaRPr lang="en-US" sz="1400" b="1" dirty="0">
              <a:solidFill>
                <a:schemeClr val="tx2"/>
              </a:solidFill>
              <a:latin typeface="Roboto" panose="02000000000000000000" pitchFamily="2" charset="0"/>
              <a:ea typeface="Roboto" panose="02000000000000000000" pitchFamily="2" charset="0"/>
            </a:endParaRPr>
          </a:p>
        </p:txBody>
      </p:sp>
      <p:pic>
        <p:nvPicPr>
          <p:cNvPr id="5" name="Picture 4" descr="Screenshot of additional MARC note fields from an Alma bibliographic record for Super Mario Party Jamboree, including three 538 system requirement notes covering hardware, online requirements, and supported features; a 520 summary note; 521 audience note with ESRB rating E for Everyone; three 500 general notes for format, title source, and play modes; 546 language note; and 508 credits note.">
            <a:extLst>
              <a:ext uri="{FF2B5EF4-FFF2-40B4-BE49-F238E27FC236}">
                <a16:creationId xmlns:a16="http://schemas.microsoft.com/office/drawing/2014/main" id="{19397F0B-5B68-9C45-D958-EB9CF7BCC778}"/>
              </a:ext>
            </a:extLst>
          </p:cNvPr>
          <p:cNvPicPr>
            <a:picLocks noChangeAspect="1"/>
          </p:cNvPicPr>
          <p:nvPr/>
        </p:nvPicPr>
        <p:blipFill>
          <a:blip r:embed="rId3"/>
          <a:stretch>
            <a:fillRect/>
          </a:stretch>
        </p:blipFill>
        <p:spPr>
          <a:xfrm>
            <a:off x="1590094" y="3087650"/>
            <a:ext cx="7702946" cy="3426315"/>
          </a:xfrm>
          <a:prstGeom prst="rect">
            <a:avLst/>
          </a:prstGeom>
        </p:spPr>
      </p:pic>
    </p:spTree>
    <p:extLst>
      <p:ext uri="{BB962C8B-B14F-4D97-AF65-F5344CB8AC3E}">
        <p14:creationId xmlns:p14="http://schemas.microsoft.com/office/powerpoint/2010/main" val="2161141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21392-A816-2462-B2A2-A836A6FD4C65}"/>
            </a:ext>
          </a:extLst>
        </p:cNvPr>
        <p:cNvGrpSpPr/>
        <p:nvPr/>
      </p:nvGrpSpPr>
      <p:grpSpPr>
        <a:xfrm>
          <a:off x="0" y="0"/>
          <a:ext cx="0" cy="0"/>
          <a:chOff x="0" y="0"/>
          <a:chExt cx="0" cy="0"/>
        </a:xfrm>
      </p:grpSpPr>
      <p:sp>
        <p:nvSpPr>
          <p:cNvPr id="101" name="NavyBar">
            <a:extLst>
              <a:ext uri="{FF2B5EF4-FFF2-40B4-BE49-F238E27FC236}">
                <a16:creationId xmlns:a16="http://schemas.microsoft.com/office/drawing/2014/main" id="{2736EDE6-790C-011E-5B99-522F076EABFF}"/>
              </a:ext>
              <a:ext uri="{C183D7F6-B498-43B3-948B-1728B52AA6E4}">
                <adec:decorative xmlns:adec="http://schemas.microsoft.com/office/drawing/2017/decorative" val="1"/>
              </a:ext>
            </a:extLst>
          </p:cNvPr>
          <p:cNvSpPr/>
          <p:nvPr/>
        </p:nvSpPr>
        <p:spPr>
          <a:xfrm>
            <a:off x="0" y="0"/>
            <a:ext cx="12192000" cy="1170000"/>
          </a:xfrm>
          <a:prstGeom prst="rect">
            <a:avLst/>
          </a:prstGeom>
          <a:solidFill>
            <a:srgbClr val="003057"/>
          </a:solidFill>
          <a:ln w="12700">
            <a:solidFill>
              <a:srgbClr val="003057"/>
            </a:solidFill>
            <a:prstDash val="solid"/>
          </a:ln>
        </p:spPr>
        <p:txBody>
          <a:bodyPr/>
          <a:lstStyle/>
          <a:p>
            <a:endParaRPr lang="en-US"/>
          </a:p>
        </p:txBody>
      </p:sp>
      <p:sp>
        <p:nvSpPr>
          <p:cNvPr id="102" name="GoldStrip">
            <a:extLst>
              <a:ext uri="{FF2B5EF4-FFF2-40B4-BE49-F238E27FC236}">
                <a16:creationId xmlns:a16="http://schemas.microsoft.com/office/drawing/2014/main" id="{0C96AE2C-5D86-F41F-EE72-15C2FD4802D4}"/>
              </a:ext>
              <a:ext uri="{C183D7F6-B498-43B3-948B-1728B52AA6E4}">
                <adec:decorative xmlns:adec="http://schemas.microsoft.com/office/drawing/2017/decorative" val="1"/>
              </a:ext>
            </a:extLst>
          </p:cNvPr>
          <p:cNvSpPr/>
          <p:nvPr/>
        </p:nvSpPr>
        <p:spPr>
          <a:xfrm>
            <a:off x="0" y="1170000"/>
            <a:ext cx="12192000" cy="50000"/>
          </a:xfrm>
          <a:prstGeom prst="rect">
            <a:avLst/>
          </a:prstGeom>
          <a:solidFill>
            <a:srgbClr val="B3A369"/>
          </a:solidFill>
          <a:ln w="12700">
            <a:solidFill>
              <a:srgbClr val="B3A369"/>
            </a:solidFill>
            <a:prstDash val="solid"/>
          </a:ln>
        </p:spPr>
        <p:txBody>
          <a:bodyPr/>
          <a:lstStyle/>
          <a:p>
            <a:endParaRPr lang="en-US"/>
          </a:p>
        </p:txBody>
      </p:sp>
      <p:sp>
        <p:nvSpPr>
          <p:cNvPr id="2" name="title">
            <a:extLst>
              <a:ext uri="{FF2B5EF4-FFF2-40B4-BE49-F238E27FC236}">
                <a16:creationId xmlns:a16="http://schemas.microsoft.com/office/drawing/2014/main" id="{F3F64342-F51D-F855-37B5-40EF2C49C36F}"/>
              </a:ext>
            </a:extLst>
          </p:cNvPr>
          <p:cNvSpPr>
            <a:spLocks noGrp="1"/>
          </p:cNvSpPr>
          <p:nvPr>
            <p:ph type="title"/>
          </p:nvPr>
        </p:nvSpPr>
        <p:spPr>
          <a:xfrm>
            <a:off x="381000" y="0"/>
            <a:ext cx="11430000" cy="1170000"/>
          </a:xfrm>
        </p:spPr>
        <p:txBody>
          <a:bodyPr wrap="square" rtlCol="0" anchor="ctr"/>
          <a:lstStyle/>
          <a:p>
            <a:r>
              <a:rPr lang="en-US" sz="3200" b="1" dirty="0">
                <a:solidFill>
                  <a:srgbClr val="FFFFFF"/>
                </a:solidFill>
                <a:latin typeface="Calibri" pitchFamily="34" charset="0"/>
              </a:rPr>
              <a:t>Key MARC Fields in Practice</a:t>
            </a:r>
          </a:p>
        </p:txBody>
      </p:sp>
      <p:sp>
        <p:nvSpPr>
          <p:cNvPr id="3" name="hdr1">
            <a:extLst>
              <a:ext uri="{FF2B5EF4-FFF2-40B4-BE49-F238E27FC236}">
                <a16:creationId xmlns:a16="http://schemas.microsoft.com/office/drawing/2014/main" id="{0C14D32E-955B-255E-130B-9BAAC02B065A}"/>
              </a:ext>
            </a:extLst>
          </p:cNvPr>
          <p:cNvSpPr/>
          <p:nvPr/>
        </p:nvSpPr>
        <p:spPr>
          <a:xfrm>
            <a:off x="457200" y="1516687"/>
            <a:ext cx="11353800" cy="358162"/>
          </a:xfrm>
          <a:prstGeom prst="rect">
            <a:avLst/>
          </a:prstGeom>
          <a:solidFill>
            <a:srgbClr val="003057"/>
          </a:solidFill>
          <a:ln>
            <a:noFill/>
          </a:ln>
        </p:spPr>
        <p:txBody>
          <a:bodyPr lIns="91440" tIns="45720" rIns="91440" bIns="45720" anchor="ctr"/>
          <a:lstStyle/>
          <a:p>
            <a:r>
              <a:rPr lang="en-US" b="1" dirty="0">
                <a:solidFill>
                  <a:srgbClr val="B3A369"/>
                </a:solidFill>
                <a:latin typeface="Roboto" panose="02000000000000000000" pitchFamily="2" charset="0"/>
              </a:rPr>
              <a:t>Notes &amp; requirements — 600/650 / 655 / 753</a:t>
            </a:r>
          </a:p>
        </p:txBody>
      </p:sp>
      <p:sp>
        <p:nvSpPr>
          <p:cNvPr id="20" name="c538bg">
            <a:extLst>
              <a:ext uri="{FF2B5EF4-FFF2-40B4-BE49-F238E27FC236}">
                <a16:creationId xmlns:a16="http://schemas.microsoft.com/office/drawing/2014/main" id="{F5280FF6-3DD9-9F8C-1B21-A211020FA56A}"/>
              </a:ext>
              <a:ext uri="{C183D7F6-B498-43B3-948B-1728B52AA6E4}">
                <adec:decorative xmlns:adec="http://schemas.microsoft.com/office/drawing/2017/decorative" val="1"/>
              </a:ext>
            </a:extLst>
          </p:cNvPr>
          <p:cNvSpPr/>
          <p:nvPr/>
        </p:nvSpPr>
        <p:spPr>
          <a:xfrm>
            <a:off x="605308" y="1981535"/>
            <a:ext cx="3200000" cy="709436"/>
          </a:xfrm>
          <a:prstGeom prst="rect">
            <a:avLst/>
          </a:prstGeom>
          <a:solidFill>
            <a:srgbClr val="FAFAF5"/>
          </a:solidFill>
          <a:ln w="9525">
            <a:solidFill>
              <a:srgbClr val="D0CFC8"/>
            </a:solidFill>
          </a:ln>
        </p:spPr>
        <p:txBody>
          <a:bodyPr/>
          <a:lstStyle/>
          <a:p>
            <a:r>
              <a:rPr lang="en-US" sz="1400" b="1" dirty="0">
                <a:latin typeface="Roboto" panose="02000000000000000000" pitchFamily="2" charset="0"/>
              </a:rPr>
              <a:t>600 / 650</a:t>
            </a:r>
          </a:p>
          <a:p>
            <a:r>
              <a:rPr lang="en-US" sz="1400" dirty="0">
                <a:solidFill>
                  <a:srgbClr val="545859"/>
                </a:solidFill>
                <a:latin typeface="Roboto" panose="02000000000000000000" pitchFamily="2" charset="0"/>
              </a:rPr>
              <a:t>Subject headings (name + topical)</a:t>
            </a:r>
          </a:p>
        </p:txBody>
      </p:sp>
      <p:sp>
        <p:nvSpPr>
          <p:cNvPr id="21" name="c538acc">
            <a:extLst>
              <a:ext uri="{FF2B5EF4-FFF2-40B4-BE49-F238E27FC236}">
                <a16:creationId xmlns:a16="http://schemas.microsoft.com/office/drawing/2014/main" id="{49B37F42-F613-46F2-0912-7415B369D4C9}"/>
              </a:ext>
              <a:ext uri="{C183D7F6-B498-43B3-948B-1728B52AA6E4}">
                <adec:decorative xmlns:adec="http://schemas.microsoft.com/office/drawing/2017/decorative" val="1"/>
              </a:ext>
            </a:extLst>
          </p:cNvPr>
          <p:cNvSpPr/>
          <p:nvPr/>
        </p:nvSpPr>
        <p:spPr>
          <a:xfrm flipH="1">
            <a:off x="582448" y="1990083"/>
            <a:ext cx="45719" cy="669846"/>
          </a:xfrm>
          <a:prstGeom prst="rect">
            <a:avLst/>
          </a:prstGeom>
          <a:solidFill>
            <a:srgbClr val="003057"/>
          </a:solidFill>
          <a:ln>
            <a:noFill/>
          </a:ln>
        </p:spPr>
        <p:txBody>
          <a:bodyPr/>
          <a:lstStyle/>
          <a:p>
            <a:endParaRPr/>
          </a:p>
        </p:txBody>
      </p:sp>
      <p:sp>
        <p:nvSpPr>
          <p:cNvPr id="23" name="c520bg">
            <a:extLst>
              <a:ext uri="{FF2B5EF4-FFF2-40B4-BE49-F238E27FC236}">
                <a16:creationId xmlns:a16="http://schemas.microsoft.com/office/drawing/2014/main" id="{D9E8BD4C-B78E-4186-DDD4-D686FB46C9D8}"/>
              </a:ext>
              <a:ext uri="{C183D7F6-B498-43B3-948B-1728B52AA6E4}">
                <adec:decorative xmlns:adec="http://schemas.microsoft.com/office/drawing/2017/decorative" val="1"/>
              </a:ext>
            </a:extLst>
          </p:cNvPr>
          <p:cNvSpPr/>
          <p:nvPr/>
        </p:nvSpPr>
        <p:spPr>
          <a:xfrm>
            <a:off x="4062308" y="1989034"/>
            <a:ext cx="3200000" cy="709437"/>
          </a:xfrm>
          <a:prstGeom prst="rect">
            <a:avLst/>
          </a:prstGeom>
          <a:solidFill>
            <a:srgbClr val="F5F4EF"/>
          </a:solidFill>
          <a:ln w="9525">
            <a:solidFill>
              <a:srgbClr val="D0CFC8"/>
            </a:solidFill>
          </a:ln>
        </p:spPr>
        <p:txBody>
          <a:bodyPr/>
          <a:lstStyle/>
          <a:p>
            <a:r>
              <a:rPr lang="en-US" sz="1400" b="1" dirty="0">
                <a:latin typeface="Roboto" panose="02000000000000000000" pitchFamily="2" charset="0"/>
              </a:rPr>
              <a:t>655</a:t>
            </a:r>
          </a:p>
          <a:p>
            <a:r>
              <a:rPr lang="en-US" sz="1400" dirty="0">
                <a:solidFill>
                  <a:srgbClr val="545859"/>
                </a:solidFill>
                <a:latin typeface="Roboto" panose="02000000000000000000" pitchFamily="2" charset="0"/>
              </a:rPr>
              <a:t>Genre headings: </a:t>
            </a:r>
            <a:r>
              <a:rPr lang="en-US" sz="1400" dirty="0" err="1">
                <a:solidFill>
                  <a:srgbClr val="545859"/>
                </a:solidFill>
                <a:latin typeface="Roboto" panose="02000000000000000000" pitchFamily="2" charset="0"/>
              </a:rPr>
              <a:t>olacvggt</a:t>
            </a:r>
            <a:r>
              <a:rPr lang="en-US" sz="1400" dirty="0">
                <a:solidFill>
                  <a:srgbClr val="545859"/>
                </a:solidFill>
                <a:latin typeface="Roboto" panose="02000000000000000000" pitchFamily="2" charset="0"/>
              </a:rPr>
              <a:t> + </a:t>
            </a:r>
            <a:r>
              <a:rPr lang="en-US" sz="1400" dirty="0" err="1">
                <a:solidFill>
                  <a:srgbClr val="545859"/>
                </a:solidFill>
                <a:latin typeface="Roboto" panose="02000000000000000000" pitchFamily="2" charset="0"/>
              </a:rPr>
              <a:t>lcgft</a:t>
            </a:r>
            <a:endParaRPr lang="en-US" sz="1400" dirty="0">
              <a:solidFill>
                <a:srgbClr val="545859"/>
              </a:solidFill>
              <a:latin typeface="Roboto" panose="02000000000000000000" pitchFamily="2" charset="0"/>
            </a:endParaRPr>
          </a:p>
        </p:txBody>
      </p:sp>
      <p:sp>
        <p:nvSpPr>
          <p:cNvPr id="24" name="c520acc">
            <a:extLst>
              <a:ext uri="{FF2B5EF4-FFF2-40B4-BE49-F238E27FC236}">
                <a16:creationId xmlns:a16="http://schemas.microsoft.com/office/drawing/2014/main" id="{6C6561D6-C9BF-CC6E-E301-5344A6CC73A3}"/>
              </a:ext>
              <a:ext uri="{C183D7F6-B498-43B3-948B-1728B52AA6E4}">
                <adec:decorative xmlns:adec="http://schemas.microsoft.com/office/drawing/2017/decorative" val="1"/>
              </a:ext>
            </a:extLst>
          </p:cNvPr>
          <p:cNvSpPr/>
          <p:nvPr/>
        </p:nvSpPr>
        <p:spPr>
          <a:xfrm flipH="1">
            <a:off x="4039448" y="1997532"/>
            <a:ext cx="45719" cy="668272"/>
          </a:xfrm>
          <a:prstGeom prst="rect">
            <a:avLst/>
          </a:prstGeom>
          <a:solidFill>
            <a:srgbClr val="003057"/>
          </a:solidFill>
          <a:ln>
            <a:noFill/>
          </a:ln>
        </p:spPr>
        <p:txBody>
          <a:bodyPr/>
          <a:lstStyle/>
          <a:p>
            <a:endParaRPr/>
          </a:p>
        </p:txBody>
      </p:sp>
      <p:sp>
        <p:nvSpPr>
          <p:cNvPr id="29" name="c500bg">
            <a:extLst>
              <a:ext uri="{FF2B5EF4-FFF2-40B4-BE49-F238E27FC236}">
                <a16:creationId xmlns:a16="http://schemas.microsoft.com/office/drawing/2014/main" id="{C1782D1F-41F9-CEDA-F3D5-E3CBDF114C18}"/>
              </a:ext>
              <a:ext uri="{C183D7F6-B498-43B3-948B-1728B52AA6E4}">
                <adec:decorative xmlns:adec="http://schemas.microsoft.com/office/drawing/2017/decorative" val="1"/>
              </a:ext>
            </a:extLst>
          </p:cNvPr>
          <p:cNvSpPr/>
          <p:nvPr/>
        </p:nvSpPr>
        <p:spPr>
          <a:xfrm>
            <a:off x="7519308" y="1989034"/>
            <a:ext cx="3200000" cy="670895"/>
          </a:xfrm>
          <a:prstGeom prst="rect">
            <a:avLst/>
          </a:prstGeom>
          <a:solidFill>
            <a:srgbClr val="F5F4EF"/>
          </a:solidFill>
          <a:ln w="9525">
            <a:solidFill>
              <a:srgbClr val="D0CFC8"/>
            </a:solidFill>
          </a:ln>
        </p:spPr>
        <p:txBody>
          <a:bodyPr/>
          <a:lstStyle/>
          <a:p>
            <a:r>
              <a:rPr lang="en-US" sz="1400" b="1" dirty="0">
                <a:latin typeface="Roboto" panose="02000000000000000000" pitchFamily="2" charset="0"/>
              </a:rPr>
              <a:t>753</a:t>
            </a:r>
          </a:p>
          <a:p>
            <a:r>
              <a:rPr lang="en-US" sz="1400" dirty="0">
                <a:solidFill>
                  <a:srgbClr val="545859"/>
                </a:solidFill>
                <a:latin typeface="Roboto" panose="02000000000000000000" pitchFamily="2" charset="0"/>
              </a:rPr>
              <a:t>System details: platform + $2 </a:t>
            </a:r>
            <a:r>
              <a:rPr lang="en-US" sz="1400" dirty="0" err="1">
                <a:solidFill>
                  <a:srgbClr val="545859"/>
                </a:solidFill>
                <a:latin typeface="Roboto" panose="02000000000000000000" pitchFamily="2" charset="0"/>
              </a:rPr>
              <a:t>gcipplatform</a:t>
            </a:r>
            <a:endParaRPr lang="en-US" sz="1400" dirty="0">
              <a:solidFill>
                <a:srgbClr val="545859"/>
              </a:solidFill>
              <a:latin typeface="Roboto" panose="02000000000000000000" pitchFamily="2" charset="0"/>
            </a:endParaRPr>
          </a:p>
        </p:txBody>
      </p:sp>
      <p:sp>
        <p:nvSpPr>
          <p:cNvPr id="30" name="c500acc">
            <a:extLst>
              <a:ext uri="{FF2B5EF4-FFF2-40B4-BE49-F238E27FC236}">
                <a16:creationId xmlns:a16="http://schemas.microsoft.com/office/drawing/2014/main" id="{BA074387-F4DB-4612-E25B-5C1D0300C330}"/>
              </a:ext>
              <a:ext uri="{C183D7F6-B498-43B3-948B-1728B52AA6E4}">
                <adec:decorative xmlns:adec="http://schemas.microsoft.com/office/drawing/2017/decorative" val="1"/>
              </a:ext>
            </a:extLst>
          </p:cNvPr>
          <p:cNvSpPr/>
          <p:nvPr/>
        </p:nvSpPr>
        <p:spPr>
          <a:xfrm flipH="1">
            <a:off x="7496448" y="1997532"/>
            <a:ext cx="45719" cy="677395"/>
          </a:xfrm>
          <a:prstGeom prst="rect">
            <a:avLst/>
          </a:prstGeom>
          <a:solidFill>
            <a:srgbClr val="003057"/>
          </a:solidFill>
          <a:ln>
            <a:noFill/>
          </a:ln>
        </p:spPr>
        <p:txBody>
          <a:bodyPr/>
          <a:lstStyle/>
          <a:p>
            <a:endParaRPr/>
          </a:p>
        </p:txBody>
      </p:sp>
      <p:pic>
        <p:nvPicPr>
          <p:cNvPr id="6" name="Picture 5" descr="Screenshot of subject and genre MARC fields from an Alma bibliographic record for Super Mario Party Jamboree, including a 600 subject heading for Mario as a fictitious character, four 650 topical subject headings for board games, parties, plumbers, and brothers, multiple 655 genre terms from FAST, lcgft, and olacvggt vocabularies, and a 753 system details field linking to the Nintendo Switch platform via gamemetadata.org.">
            <a:extLst>
              <a:ext uri="{FF2B5EF4-FFF2-40B4-BE49-F238E27FC236}">
                <a16:creationId xmlns:a16="http://schemas.microsoft.com/office/drawing/2014/main" id="{037F1C20-178A-8599-E824-88925E968A45}"/>
              </a:ext>
            </a:extLst>
          </p:cNvPr>
          <p:cNvPicPr>
            <a:picLocks noChangeAspect="1"/>
          </p:cNvPicPr>
          <p:nvPr/>
        </p:nvPicPr>
        <p:blipFill>
          <a:blip r:embed="rId3"/>
          <a:stretch>
            <a:fillRect/>
          </a:stretch>
        </p:blipFill>
        <p:spPr>
          <a:xfrm>
            <a:off x="2554936" y="2877963"/>
            <a:ext cx="6401129" cy="3740342"/>
          </a:xfrm>
          <a:prstGeom prst="rect">
            <a:avLst/>
          </a:prstGeom>
        </p:spPr>
      </p:pic>
    </p:spTree>
    <p:extLst>
      <p:ext uri="{BB962C8B-B14F-4D97-AF65-F5344CB8AC3E}">
        <p14:creationId xmlns:p14="http://schemas.microsoft.com/office/powerpoint/2010/main" val="3316463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C183D7F6-B498-43B3-948B-1728B52AA6E4}">
                <adec:decorative xmlns:adec="http://schemas.microsoft.com/office/drawing/2017/decorative" val="1"/>
              </a:ext>
            </a:extLst>
          </p:cNvPr>
          <p:cNvSpPr/>
          <p:nvPr/>
        </p:nvSpPr>
        <p:spPr>
          <a:xfrm>
            <a:off x="0" y="0"/>
            <a:ext cx="12192000" cy="1219200"/>
          </a:xfrm>
          <a:prstGeom prst="rect">
            <a:avLst/>
          </a:prstGeom>
          <a:solidFill>
            <a:srgbClr val="003057"/>
          </a:solidFill>
          <a:ln w="12700">
            <a:solidFill>
              <a:srgbClr val="003057"/>
            </a:solidFill>
            <a:prstDash val="solid"/>
          </a:ln>
        </p:spPr>
        <p:txBody>
          <a:bodyPr/>
          <a:lstStyle/>
          <a:p>
            <a:endParaRPr lang="en-US"/>
          </a:p>
        </p:txBody>
      </p:sp>
      <p:sp>
        <p:nvSpPr>
          <p:cNvPr id="3" name="Shape 1">
            <a:extLst>
              <a:ext uri="{C183D7F6-B498-43B3-948B-1728B52AA6E4}">
                <adec:decorative xmlns:adec="http://schemas.microsoft.com/office/drawing/2017/decorative" val="1"/>
              </a:ext>
            </a:extLst>
          </p:cNvPr>
          <p:cNvSpPr/>
          <p:nvPr/>
        </p:nvSpPr>
        <p:spPr>
          <a:xfrm>
            <a:off x="0" y="1219200"/>
            <a:ext cx="12192000" cy="67056"/>
          </a:xfrm>
          <a:prstGeom prst="rect">
            <a:avLst/>
          </a:prstGeom>
          <a:solidFill>
            <a:srgbClr val="B3A369"/>
          </a:solidFill>
          <a:ln w="12700">
            <a:solidFill>
              <a:srgbClr val="B3A369"/>
            </a:solidFill>
            <a:prstDash val="solid"/>
          </a:ln>
        </p:spPr>
        <p:txBody>
          <a:bodyPr/>
          <a:lstStyle/>
          <a:p>
            <a:endParaRPr lang="en-US"/>
          </a:p>
        </p:txBody>
      </p:sp>
      <p:sp>
        <p:nvSpPr>
          <p:cNvPr id="4" name="Text 2"/>
          <p:cNvSpPr>
            <a:spLocks noGrp="1"/>
          </p:cNvSpPr>
          <p:nvPr>
            <p:ph type="title" idx="4294967295"/>
          </p:nvPr>
        </p:nvSpPr>
        <p:spPr>
          <a:xfrm>
            <a:off x="487680" y="0"/>
            <a:ext cx="11216640"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Physical Processing</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 4"/>
          <p:cNvSpPr/>
          <p:nvPr/>
        </p:nvSpPr>
        <p:spPr>
          <a:xfrm>
            <a:off x="487680" y="1463040"/>
            <a:ext cx="5364480" cy="4998720"/>
          </a:xfrm>
          <a:prstGeom prst="rect">
            <a:avLst/>
          </a:prstGeom>
          <a:noFill/>
          <a:ln/>
        </p:spPr>
        <p:txBody>
          <a:bodyPr wrap="square" rtlCol="0" anchor="t"/>
          <a:lstStyle/>
          <a:p>
            <a:pPr>
              <a:spcAft>
                <a:spcPts val="1067"/>
              </a:spcAft>
              <a:buSzPct val="100000"/>
            </a:pPr>
            <a:r>
              <a:rPr lang="en-US" sz="2133" b="1">
                <a:solidFill>
                  <a:srgbClr val="003057"/>
                </a:solidFill>
                <a:latin typeface="Calibri" pitchFamily="34" charset="0"/>
                <a:ea typeface="Calibri" pitchFamily="34" charset="-122"/>
                <a:cs typeface="Calibri" pitchFamily="34" charset="-120"/>
              </a:rPr>
              <a:t>Barcode:  </a:t>
            </a:r>
            <a:r>
              <a:rPr lang="en-US" sz="2133">
                <a:solidFill>
                  <a:srgbClr val="444444"/>
                </a:solidFill>
                <a:latin typeface="Calibri" pitchFamily="34" charset="0"/>
                <a:ea typeface="Calibri" pitchFamily="34" charset="-122"/>
                <a:cs typeface="Calibri" pitchFamily="34" charset="-120"/>
              </a:rPr>
              <a:t>Upper right corner of inner jacket sleeve</a:t>
            </a:r>
          </a:p>
          <a:p>
            <a:pPr>
              <a:spcAft>
                <a:spcPts val="1067"/>
              </a:spcAft>
              <a:buSzPct val="100000"/>
            </a:pPr>
            <a:endParaRPr lang="en-US" sz="2133"/>
          </a:p>
          <a:p>
            <a:pPr marL="457189" indent="-457189">
              <a:spcAft>
                <a:spcPts val="1067"/>
              </a:spcAft>
              <a:buSzPct val="100000"/>
              <a:buChar char="•"/>
            </a:pPr>
            <a:endParaRPr lang="en-US" sz="2133" b="1">
              <a:solidFill>
                <a:srgbClr val="003057"/>
              </a:solidFill>
              <a:latin typeface="Calibri" pitchFamily="34" charset="0"/>
              <a:ea typeface="Calibri" pitchFamily="34" charset="-122"/>
              <a:cs typeface="Calibri" pitchFamily="34" charset="-120"/>
            </a:endParaRPr>
          </a:p>
          <a:p>
            <a:pPr>
              <a:spcAft>
                <a:spcPts val="1067"/>
              </a:spcAft>
              <a:buSzPct val="100000"/>
            </a:pPr>
            <a:endParaRPr lang="en-US" sz="2133" b="1">
              <a:solidFill>
                <a:srgbClr val="003057"/>
              </a:solidFill>
              <a:latin typeface="Calibri" pitchFamily="34" charset="0"/>
              <a:ea typeface="Calibri" pitchFamily="34" charset="-122"/>
              <a:cs typeface="Calibri" pitchFamily="34" charset="-120"/>
            </a:endParaRPr>
          </a:p>
          <a:p>
            <a:pPr marL="457189" indent="-457189">
              <a:spcAft>
                <a:spcPts val="1067"/>
              </a:spcAft>
              <a:buSzPct val="100000"/>
              <a:buChar char="•"/>
            </a:pPr>
            <a:endParaRPr lang="en-US" sz="2133" b="1">
              <a:solidFill>
                <a:srgbClr val="003057"/>
              </a:solidFill>
              <a:latin typeface="Calibri" pitchFamily="34" charset="0"/>
              <a:ea typeface="Calibri" pitchFamily="34" charset="-122"/>
              <a:cs typeface="Calibri" pitchFamily="34" charset="-120"/>
            </a:endParaRPr>
          </a:p>
          <a:p>
            <a:pPr>
              <a:spcAft>
                <a:spcPts val="1067"/>
              </a:spcAft>
              <a:buSzPct val="100000"/>
            </a:pPr>
            <a:endParaRPr lang="en-US" sz="2133" b="1">
              <a:solidFill>
                <a:srgbClr val="003057"/>
              </a:solidFill>
              <a:latin typeface="Calibri" pitchFamily="34" charset="0"/>
              <a:ea typeface="Calibri" pitchFamily="34" charset="-122"/>
              <a:cs typeface="Calibri" pitchFamily="34" charset="-120"/>
            </a:endParaRPr>
          </a:p>
        </p:txBody>
      </p:sp>
      <p:sp>
        <p:nvSpPr>
          <p:cNvPr id="7" name="Shape 5">
            <a:extLst>
              <a:ext uri="{C183D7F6-B498-43B3-948B-1728B52AA6E4}">
                <adec:decorative xmlns:adec="http://schemas.microsoft.com/office/drawing/2017/decorative" val="1"/>
              </a:ext>
            </a:extLst>
          </p:cNvPr>
          <p:cNvSpPr/>
          <p:nvPr/>
        </p:nvSpPr>
        <p:spPr>
          <a:xfrm>
            <a:off x="5774496" y="1395984"/>
            <a:ext cx="48768" cy="4998720"/>
          </a:xfrm>
          <a:prstGeom prst="rect">
            <a:avLst/>
          </a:prstGeom>
          <a:solidFill>
            <a:srgbClr val="B3A369"/>
          </a:solidFill>
          <a:ln w="12700">
            <a:solidFill>
              <a:srgbClr val="B3A369"/>
            </a:solidFill>
            <a:prstDash val="solid"/>
          </a:ln>
        </p:spPr>
        <p:txBody>
          <a:bodyPr/>
          <a:lstStyle/>
          <a:p>
            <a:endParaRPr lang="en-US"/>
          </a:p>
        </p:txBody>
      </p:sp>
      <p:sp>
        <p:nvSpPr>
          <p:cNvPr id="9" name="Text 7"/>
          <p:cNvSpPr/>
          <p:nvPr/>
        </p:nvSpPr>
        <p:spPr>
          <a:xfrm>
            <a:off x="6096000" y="1463040"/>
            <a:ext cx="5364480" cy="4998720"/>
          </a:xfrm>
          <a:prstGeom prst="rect">
            <a:avLst/>
          </a:prstGeom>
          <a:noFill/>
          <a:ln/>
        </p:spPr>
        <p:txBody>
          <a:bodyPr wrap="square" rtlCol="0" anchor="t"/>
          <a:lstStyle/>
          <a:p>
            <a:pPr>
              <a:spcAft>
                <a:spcPts val="1067"/>
              </a:spcAft>
              <a:buSzPct val="100000"/>
            </a:pPr>
            <a:r>
              <a:rPr lang="en-US" sz="2133" b="1" dirty="0">
                <a:solidFill>
                  <a:srgbClr val="003057"/>
                </a:solidFill>
                <a:latin typeface="Calibri" pitchFamily="34" charset="0"/>
                <a:ea typeface="Calibri" pitchFamily="34" charset="-122"/>
                <a:cs typeface="Calibri" pitchFamily="34" charset="-120"/>
              </a:rPr>
              <a:t>Spine label:  </a:t>
            </a:r>
            <a:r>
              <a:rPr lang="en-US" sz="2133" dirty="0">
                <a:solidFill>
                  <a:srgbClr val="444444"/>
                </a:solidFill>
                <a:latin typeface="Calibri" pitchFamily="34" charset="0"/>
                <a:ea typeface="Calibri" pitchFamily="34" charset="-122"/>
                <a:cs typeface="Calibri" pitchFamily="34" charset="-120"/>
              </a:rPr>
              <a:t>Console abbreviation + first title word, landscape orientation, bottom of spine</a:t>
            </a:r>
            <a:endParaRPr lang="en-US" sz="2133" dirty="0"/>
          </a:p>
          <a:p>
            <a:pPr>
              <a:spcAft>
                <a:spcPts val="1067"/>
              </a:spcAft>
            </a:pPr>
            <a:r>
              <a:rPr lang="en-US" sz="2133" dirty="0">
                <a:solidFill>
                  <a:srgbClr val="444444"/>
                </a:solidFill>
                <a:latin typeface="Calibri" pitchFamily="34" charset="0"/>
                <a:ea typeface="Calibri" pitchFamily="34" charset="-122"/>
                <a:cs typeface="Calibri" pitchFamily="34" charset="-120"/>
              </a:rPr>
              <a:t>        </a:t>
            </a:r>
          </a:p>
          <a:p>
            <a:pPr algn="ctr">
              <a:spcAft>
                <a:spcPts val="1067"/>
              </a:spcAft>
            </a:pPr>
            <a:r>
              <a:rPr lang="en-US" sz="2000" dirty="0">
                <a:solidFill>
                  <a:srgbClr val="444444"/>
                </a:solidFill>
                <a:latin typeface="Calibri" pitchFamily="34" charset="0"/>
                <a:ea typeface="Calibri" pitchFamily="34" charset="-122"/>
                <a:cs typeface="Calibri" pitchFamily="34" charset="-120"/>
              </a:rPr>
              <a:t>XB MADDEN  |  PS ASSASSINS  |  NS MARIO</a:t>
            </a:r>
          </a:p>
          <a:p>
            <a:pPr>
              <a:spcAft>
                <a:spcPts val="1067"/>
              </a:spcAft>
            </a:pPr>
            <a:endParaRPr lang="en-US" sz="2133" dirty="0">
              <a:solidFill>
                <a:srgbClr val="444444"/>
              </a:solidFill>
              <a:latin typeface="Calibri" pitchFamily="34" charset="0"/>
              <a:ea typeface="Calibri" pitchFamily="34" charset="-122"/>
              <a:cs typeface="Calibri" pitchFamily="34" charset="-120"/>
            </a:endParaRPr>
          </a:p>
          <a:p>
            <a:pPr>
              <a:spcAft>
                <a:spcPts val="1067"/>
              </a:spcAft>
            </a:pPr>
            <a:endParaRPr lang="en-US" sz="2133" dirty="0"/>
          </a:p>
        </p:txBody>
      </p:sp>
      <p:pic>
        <p:nvPicPr>
          <p:cNvPr id="14" name="Picture 13" descr="Image of Playstation game showing processing labels">
            <a:extLst>
              <a:ext uri="{FF2B5EF4-FFF2-40B4-BE49-F238E27FC236}">
                <a16:creationId xmlns:a16="http://schemas.microsoft.com/office/drawing/2014/main" id="{773B7161-A6ED-78B4-FF81-E531DDD55190}"/>
              </a:ext>
            </a:extLst>
          </p:cNvPr>
          <p:cNvPicPr>
            <a:picLocks noChangeAspect="1"/>
          </p:cNvPicPr>
          <p:nvPr/>
        </p:nvPicPr>
        <p:blipFill>
          <a:blip r:embed="rId3"/>
          <a:stretch>
            <a:fillRect/>
          </a:stretch>
        </p:blipFill>
        <p:spPr>
          <a:xfrm>
            <a:off x="1228993" y="2268445"/>
            <a:ext cx="3320523" cy="3876443"/>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Image of spine label for Nintendo game">
            <a:extLst>
              <a:ext uri="{FF2B5EF4-FFF2-40B4-BE49-F238E27FC236}">
                <a16:creationId xmlns:a16="http://schemas.microsoft.com/office/drawing/2014/main" id="{B94B6010-49DD-36C2-71B1-7282BC4F6006}"/>
              </a:ext>
            </a:extLst>
          </p:cNvPr>
          <p:cNvPicPr>
            <a:picLocks noChangeAspect="1"/>
          </p:cNvPicPr>
          <p:nvPr/>
        </p:nvPicPr>
        <p:blipFill>
          <a:blip r:embed="rId4"/>
          <a:stretch>
            <a:fillRect/>
          </a:stretch>
        </p:blipFill>
        <p:spPr>
          <a:xfrm>
            <a:off x="10119961" y="3428999"/>
            <a:ext cx="1672630" cy="1823959"/>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Image of spine label for Xbox game">
            <a:extLst>
              <a:ext uri="{FF2B5EF4-FFF2-40B4-BE49-F238E27FC236}">
                <a16:creationId xmlns:a16="http://schemas.microsoft.com/office/drawing/2014/main" id="{A2926CB2-0733-9692-F79B-A4F47747E895}"/>
              </a:ext>
            </a:extLst>
          </p:cNvPr>
          <p:cNvPicPr>
            <a:picLocks noChangeAspect="1"/>
          </p:cNvPicPr>
          <p:nvPr/>
        </p:nvPicPr>
        <p:blipFill>
          <a:blip r:embed="rId5"/>
          <a:stretch>
            <a:fillRect/>
          </a:stretch>
        </p:blipFill>
        <p:spPr>
          <a:xfrm>
            <a:off x="6096000" y="3429000"/>
            <a:ext cx="1574001" cy="1823959"/>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Image of spine label for Playstation game">
            <a:extLst>
              <a:ext uri="{FF2B5EF4-FFF2-40B4-BE49-F238E27FC236}">
                <a16:creationId xmlns:a16="http://schemas.microsoft.com/office/drawing/2014/main" id="{A0697D8C-C9A5-CBC9-D79E-D55859EB4BA0}"/>
              </a:ext>
            </a:extLst>
          </p:cNvPr>
          <p:cNvPicPr>
            <a:picLocks noChangeAspect="1"/>
          </p:cNvPicPr>
          <p:nvPr/>
        </p:nvPicPr>
        <p:blipFill>
          <a:blip r:embed="rId6"/>
          <a:stretch>
            <a:fillRect/>
          </a:stretch>
        </p:blipFill>
        <p:spPr>
          <a:xfrm>
            <a:off x="7984288" y="3429000"/>
            <a:ext cx="1820616" cy="1823959"/>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0779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C183D7F6-B498-43B3-948B-1728B52AA6E4}">
                <adec:decorative xmlns:adec="http://schemas.microsoft.com/office/drawing/2017/decorative" val="1"/>
              </a:ext>
            </a:extLst>
          </p:cNvPr>
          <p:cNvSpPr/>
          <p:nvPr/>
        </p:nvSpPr>
        <p:spPr>
          <a:xfrm>
            <a:off x="0" y="0"/>
            <a:ext cx="12192000" cy="1280160"/>
          </a:xfrm>
          <a:prstGeom prst="rect">
            <a:avLst/>
          </a:prstGeom>
          <a:solidFill>
            <a:srgbClr val="003057"/>
          </a:solidFill>
          <a:ln w="12700">
            <a:solidFill>
              <a:srgbClr val="003057"/>
            </a:solidFill>
            <a:prstDash val="solid"/>
          </a:ln>
        </p:spPr>
        <p:txBody>
          <a:bodyPr/>
          <a:lstStyle/>
          <a:p>
            <a:endParaRPr lang="en-US"/>
          </a:p>
        </p:txBody>
      </p:sp>
      <p:sp>
        <p:nvSpPr>
          <p:cNvPr id="3" name="Text 1"/>
          <p:cNvSpPr>
            <a:spLocks noGrp="1"/>
          </p:cNvSpPr>
          <p:nvPr>
            <p:ph type="title" idx="4294967295"/>
          </p:nvPr>
        </p:nvSpPr>
        <p:spPr>
          <a:xfrm>
            <a:off x="548640" y="0"/>
            <a:ext cx="10972800" cy="128016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Item Markings</a:t>
            </a:r>
            <a:endParaRPr kumimoji="0" lang="en-US" sz="3733"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hape 2">
            <a:extLst>
              <a:ext uri="{C183D7F6-B498-43B3-948B-1728B52AA6E4}">
                <adec:decorative xmlns:adec="http://schemas.microsoft.com/office/drawing/2017/decorative" val="1"/>
              </a:ext>
            </a:extLst>
          </p:cNvPr>
          <p:cNvSpPr/>
          <p:nvPr/>
        </p:nvSpPr>
        <p:spPr>
          <a:xfrm>
            <a:off x="0" y="1280160"/>
            <a:ext cx="12192000" cy="73152"/>
          </a:xfrm>
          <a:prstGeom prst="rect">
            <a:avLst/>
          </a:prstGeom>
          <a:solidFill>
            <a:srgbClr val="B3A369"/>
          </a:solidFill>
          <a:ln w="12700">
            <a:solidFill>
              <a:srgbClr val="B3A369"/>
            </a:solidFill>
            <a:prstDash val="solid"/>
          </a:ln>
        </p:spPr>
        <p:txBody>
          <a:bodyPr/>
          <a:lstStyle/>
          <a:p>
            <a:endParaRPr lang="en-US"/>
          </a:p>
        </p:txBody>
      </p:sp>
      <p:sp>
        <p:nvSpPr>
          <p:cNvPr id="5" name="Shape 3">
            <a:extLst>
              <a:ext uri="{C183D7F6-B498-43B3-948B-1728B52AA6E4}">
                <adec:decorative xmlns:adec="http://schemas.microsoft.com/office/drawing/2017/decorative" val="1"/>
              </a:ext>
            </a:extLst>
          </p:cNvPr>
          <p:cNvSpPr/>
          <p:nvPr/>
        </p:nvSpPr>
        <p:spPr>
          <a:xfrm>
            <a:off x="0" y="6522720"/>
            <a:ext cx="12192000" cy="335280"/>
          </a:xfrm>
          <a:prstGeom prst="rect">
            <a:avLst/>
          </a:prstGeom>
          <a:solidFill>
            <a:srgbClr val="003057"/>
          </a:solidFill>
          <a:ln w="12700">
            <a:solidFill>
              <a:srgbClr val="003057"/>
            </a:solidFill>
            <a:prstDash val="solid"/>
          </a:ln>
        </p:spPr>
        <p:txBody>
          <a:bodyPr/>
          <a:lstStyle/>
          <a:p>
            <a:endParaRPr lang="en-US"/>
          </a:p>
        </p:txBody>
      </p:sp>
      <p:sp>
        <p:nvSpPr>
          <p:cNvPr id="6" name="Text 4">
            <a:extLst>
              <a:ext uri="{C183D7F6-B498-43B3-948B-1728B52AA6E4}">
                <adec:decorative xmlns:adec="http://schemas.microsoft.com/office/drawing/2017/decorative" val="1"/>
              </a:ext>
            </a:extLst>
          </p:cNvPr>
          <p:cNvSpPr/>
          <p:nvPr/>
        </p:nvSpPr>
        <p:spPr>
          <a:xfrm>
            <a:off x="365760" y="6522720"/>
            <a:ext cx="11460480" cy="335280"/>
          </a:xfrm>
          <a:prstGeom prst="rect">
            <a:avLst/>
          </a:prstGeom>
          <a:noFill/>
          <a:ln/>
        </p:spPr>
        <p:txBody>
          <a:bodyPr wrap="square" lIns="0" tIns="0" rIns="0" bIns="0" rtlCol="0" anchor="ctr"/>
          <a:lstStyle/>
          <a:p>
            <a:endParaRPr lang="en-US" sz="1200"/>
          </a:p>
        </p:txBody>
      </p:sp>
      <p:sp>
        <p:nvSpPr>
          <p:cNvPr id="7" name="Shape 5">
            <a:extLst>
              <a:ext uri="{C183D7F6-B498-43B3-948B-1728B52AA6E4}">
                <adec:decorative xmlns:adec="http://schemas.microsoft.com/office/drawing/2017/decorative" val="1"/>
              </a:ext>
            </a:extLst>
          </p:cNvPr>
          <p:cNvSpPr/>
          <p:nvPr/>
        </p:nvSpPr>
        <p:spPr>
          <a:xfrm>
            <a:off x="365760" y="1438656"/>
            <a:ext cx="5486400" cy="438912"/>
          </a:xfrm>
          <a:prstGeom prst="rect">
            <a:avLst/>
          </a:prstGeom>
          <a:solidFill>
            <a:srgbClr val="003057"/>
          </a:solidFill>
          <a:ln w="12700">
            <a:solidFill>
              <a:srgbClr val="003057"/>
            </a:solidFill>
            <a:prstDash val="solid"/>
          </a:ln>
        </p:spPr>
        <p:txBody>
          <a:bodyPr/>
          <a:lstStyle/>
          <a:p>
            <a:endParaRPr lang="en-US"/>
          </a:p>
        </p:txBody>
      </p:sp>
      <p:sp>
        <p:nvSpPr>
          <p:cNvPr id="8" name="Text 6"/>
          <p:cNvSpPr/>
          <p:nvPr/>
        </p:nvSpPr>
        <p:spPr>
          <a:xfrm>
            <a:off x="487680" y="1438656"/>
            <a:ext cx="5242560" cy="438912"/>
          </a:xfrm>
          <a:prstGeom prst="rect">
            <a:avLst/>
          </a:prstGeom>
          <a:noFill/>
          <a:ln/>
        </p:spPr>
        <p:txBody>
          <a:bodyPr wrap="square" lIns="0" tIns="0" rIns="0" bIns="0" rtlCol="0" anchor="ctr"/>
          <a:lstStyle/>
          <a:p>
            <a:r>
              <a:rPr lang="en-US" sz="1733" b="1">
                <a:solidFill>
                  <a:srgbClr val="FFFFFF"/>
                </a:solidFill>
                <a:latin typeface="Calibri" pitchFamily="34" charset="0"/>
                <a:ea typeface="Calibri" pitchFamily="34" charset="-122"/>
                <a:cs typeface="Calibri" pitchFamily="34" charset="-120"/>
              </a:rPr>
              <a:t>Nintendo Switch</a:t>
            </a:r>
            <a:endParaRPr lang="en-US" sz="1733"/>
          </a:p>
        </p:txBody>
      </p:sp>
      <p:pic>
        <p:nvPicPr>
          <p:cNvPr id="9" name="Image 0" descr="Image of game cartridge with library markings"/>
          <p:cNvPicPr>
            <a:picLocks noChangeAspect="1"/>
          </p:cNvPicPr>
          <p:nvPr/>
        </p:nvPicPr>
        <p:blipFill>
          <a:blip r:embed="rId3"/>
          <a:srcRect/>
          <a:stretch/>
        </p:blipFill>
        <p:spPr>
          <a:xfrm>
            <a:off x="365760" y="1950720"/>
            <a:ext cx="2560320" cy="3352800"/>
          </a:xfrm>
          <a:prstGeom prst="rect">
            <a:avLst/>
          </a:prstGeom>
        </p:spPr>
      </p:pic>
      <p:sp>
        <p:nvSpPr>
          <p:cNvPr id="10" name="Shape 7">
            <a:extLst>
              <a:ext uri="{C183D7F6-B498-43B3-948B-1728B52AA6E4}">
                <adec:decorative xmlns:adec="http://schemas.microsoft.com/office/drawing/2017/decorative" val="1"/>
              </a:ext>
            </a:extLst>
          </p:cNvPr>
          <p:cNvSpPr/>
          <p:nvPr/>
        </p:nvSpPr>
        <p:spPr>
          <a:xfrm>
            <a:off x="365760" y="1950720"/>
            <a:ext cx="2560320" cy="3352800"/>
          </a:xfrm>
          <a:prstGeom prst="rect">
            <a:avLst/>
          </a:prstGeom>
          <a:solidFill>
            <a:srgbClr val="FFFFFF">
              <a:alpha val="0"/>
            </a:srgbClr>
          </a:solidFill>
          <a:ln w="28575">
            <a:solidFill>
              <a:schemeClr val="accent1"/>
            </a:solidFill>
            <a:prstDash val="solid"/>
          </a:ln>
        </p:spPr>
        <p:txBody>
          <a:bodyPr/>
          <a:lstStyle/>
          <a:p>
            <a:endParaRPr lang="en-US"/>
          </a:p>
        </p:txBody>
      </p:sp>
      <p:sp>
        <p:nvSpPr>
          <p:cNvPr id="11" name="Text 8"/>
          <p:cNvSpPr/>
          <p:nvPr/>
        </p:nvSpPr>
        <p:spPr>
          <a:xfrm>
            <a:off x="3108960" y="2011680"/>
            <a:ext cx="2621280" cy="3230880"/>
          </a:xfrm>
          <a:prstGeom prst="rect">
            <a:avLst/>
          </a:prstGeom>
          <a:noFill/>
          <a:ln/>
        </p:spPr>
        <p:txBody>
          <a:bodyPr wrap="square" lIns="0" tIns="0" rIns="0" bIns="0" rtlCol="0" anchor="t"/>
          <a:lstStyle/>
          <a:p>
            <a:r>
              <a:rPr lang="en-US" sz="1600" b="1" dirty="0">
                <a:solidFill>
                  <a:srgbClr val="222222"/>
                </a:solidFill>
                <a:latin typeface="Roboto" panose="02000000000000000000" pitchFamily="2" charset="0"/>
                <a:ea typeface="Roboto" panose="02000000000000000000" pitchFamily="2" charset="0"/>
                <a:cs typeface="Calibri" pitchFamily="34" charset="-120"/>
              </a:rPr>
              <a:t>Mark:</a:t>
            </a:r>
            <a:r>
              <a:rPr lang="en-US" sz="1600" dirty="0">
                <a:solidFill>
                  <a:srgbClr val="222222"/>
                </a:solidFill>
                <a:latin typeface="Roboto" panose="02000000000000000000" pitchFamily="2" charset="0"/>
                <a:ea typeface="Roboto" panose="02000000000000000000" pitchFamily="2" charset="0"/>
                <a:cs typeface="Calibri" pitchFamily="34" charset="-120"/>
              </a:rPr>
              <a:t> "GT" + last 4 barcode digits</a:t>
            </a:r>
            <a:endParaRPr lang="en-US" sz="1600" dirty="0">
              <a:latin typeface="Roboto" panose="02000000000000000000" pitchFamily="2" charset="0"/>
              <a:ea typeface="Roboto" panose="02000000000000000000" pitchFamily="2" charset="0"/>
            </a:endParaRPr>
          </a:p>
          <a:p>
            <a:r>
              <a:rPr lang="en-US" sz="1600" dirty="0">
                <a:solidFill>
                  <a:srgbClr val="222222"/>
                </a:solidFill>
                <a:latin typeface="Roboto" panose="02000000000000000000" pitchFamily="2" charset="0"/>
                <a:ea typeface="Roboto" panose="02000000000000000000" pitchFamily="2" charset="0"/>
                <a:cs typeface="Calibri" pitchFamily="34" charset="-120"/>
              </a:rPr>
              <a:t> </a:t>
            </a:r>
            <a:endParaRPr lang="en-US" sz="1600" dirty="0">
              <a:latin typeface="Roboto" panose="02000000000000000000" pitchFamily="2" charset="0"/>
              <a:ea typeface="Roboto" panose="02000000000000000000" pitchFamily="2" charset="0"/>
            </a:endParaRPr>
          </a:p>
          <a:p>
            <a:r>
              <a:rPr lang="en-US" sz="1600" b="1" dirty="0">
                <a:solidFill>
                  <a:srgbClr val="222222"/>
                </a:solidFill>
                <a:latin typeface="Roboto" panose="02000000000000000000" pitchFamily="2" charset="0"/>
                <a:ea typeface="Roboto" panose="02000000000000000000" pitchFamily="2" charset="0"/>
                <a:cs typeface="Calibri" pitchFamily="34" charset="-120"/>
              </a:rPr>
              <a:t>Surface:</a:t>
            </a:r>
            <a:r>
              <a:rPr lang="en-US" sz="1600" dirty="0">
                <a:solidFill>
                  <a:srgbClr val="222222"/>
                </a:solidFill>
                <a:latin typeface="Roboto" panose="02000000000000000000" pitchFamily="2" charset="0"/>
                <a:ea typeface="Roboto" panose="02000000000000000000" pitchFamily="2" charset="0"/>
                <a:cs typeface="Calibri" pitchFamily="34" charset="-120"/>
              </a:rPr>
              <a:t> Back of cartridge chip</a:t>
            </a:r>
            <a:endParaRPr lang="en-US" sz="1600" dirty="0">
              <a:latin typeface="Roboto" panose="02000000000000000000" pitchFamily="2" charset="0"/>
              <a:ea typeface="Roboto" panose="02000000000000000000" pitchFamily="2" charset="0"/>
            </a:endParaRPr>
          </a:p>
          <a:p>
            <a:r>
              <a:rPr lang="en-US" sz="1600" dirty="0">
                <a:solidFill>
                  <a:srgbClr val="222222"/>
                </a:solidFill>
                <a:latin typeface="Roboto" panose="02000000000000000000" pitchFamily="2" charset="0"/>
                <a:ea typeface="Roboto" panose="02000000000000000000" pitchFamily="2" charset="0"/>
                <a:cs typeface="Calibri" pitchFamily="34" charset="-120"/>
              </a:rPr>
              <a:t> </a:t>
            </a:r>
            <a:endParaRPr lang="en-US" sz="1600" dirty="0">
              <a:latin typeface="Roboto" panose="02000000000000000000" pitchFamily="2" charset="0"/>
              <a:ea typeface="Roboto" panose="02000000000000000000" pitchFamily="2" charset="0"/>
            </a:endParaRPr>
          </a:p>
          <a:p>
            <a:r>
              <a:rPr lang="en-US" sz="1600" b="1" dirty="0">
                <a:solidFill>
                  <a:srgbClr val="222222"/>
                </a:solidFill>
                <a:latin typeface="Roboto" panose="02000000000000000000" pitchFamily="2" charset="0"/>
                <a:ea typeface="Roboto" panose="02000000000000000000" pitchFamily="2" charset="0"/>
                <a:cs typeface="Calibri" pitchFamily="34" charset="-120"/>
              </a:rPr>
              <a:t>Ink:</a:t>
            </a:r>
            <a:r>
              <a:rPr lang="en-US" sz="1600" dirty="0">
                <a:solidFill>
                  <a:srgbClr val="222222"/>
                </a:solidFill>
                <a:latin typeface="Roboto" panose="02000000000000000000" pitchFamily="2" charset="0"/>
                <a:ea typeface="Roboto" panose="02000000000000000000" pitchFamily="2" charset="0"/>
                <a:cs typeface="Calibri" pitchFamily="34" charset="-120"/>
              </a:rPr>
              <a:t> Gold paint marker preferred; black Sharpie if needed</a:t>
            </a:r>
            <a:endParaRPr lang="en-US" sz="1600" dirty="0">
              <a:latin typeface="Roboto" panose="02000000000000000000" pitchFamily="2" charset="0"/>
              <a:ea typeface="Roboto" panose="02000000000000000000" pitchFamily="2" charset="0"/>
            </a:endParaRPr>
          </a:p>
          <a:p>
            <a:r>
              <a:rPr lang="en-US" sz="1600" dirty="0">
                <a:solidFill>
                  <a:srgbClr val="222222"/>
                </a:solidFill>
                <a:latin typeface="Roboto" panose="02000000000000000000" pitchFamily="2" charset="0"/>
                <a:ea typeface="Roboto" panose="02000000000000000000" pitchFamily="2" charset="0"/>
                <a:cs typeface="Calibri" pitchFamily="34" charset="-120"/>
              </a:rPr>
              <a:t> </a:t>
            </a:r>
            <a:endParaRPr lang="en-US" sz="1600" dirty="0">
              <a:latin typeface="Roboto" panose="02000000000000000000" pitchFamily="2" charset="0"/>
              <a:ea typeface="Roboto" panose="02000000000000000000" pitchFamily="2" charset="0"/>
            </a:endParaRPr>
          </a:p>
          <a:p>
            <a:r>
              <a:rPr lang="en-US" sz="1600" b="1" dirty="0">
                <a:solidFill>
                  <a:srgbClr val="003057"/>
                </a:solidFill>
                <a:latin typeface="Roboto" panose="02000000000000000000" pitchFamily="2" charset="0"/>
                <a:ea typeface="Roboto" panose="02000000000000000000" pitchFamily="2" charset="0"/>
                <a:cs typeface="Calibri" pitchFamily="34" charset="-120"/>
              </a:rPr>
              <a:t>Example:</a:t>
            </a:r>
            <a:r>
              <a:rPr lang="en-US" sz="1600" dirty="0">
                <a:solidFill>
                  <a:srgbClr val="222222"/>
                </a:solidFill>
                <a:latin typeface="Roboto" panose="02000000000000000000" pitchFamily="2" charset="0"/>
                <a:ea typeface="Roboto" panose="02000000000000000000" pitchFamily="2" charset="0"/>
                <a:cs typeface="Calibri" pitchFamily="34" charset="-120"/>
              </a:rPr>
              <a:t> GT 5914</a:t>
            </a:r>
            <a:endParaRPr lang="en-US" sz="1600" dirty="0">
              <a:latin typeface="Roboto" panose="02000000000000000000" pitchFamily="2" charset="0"/>
              <a:ea typeface="Roboto" panose="02000000000000000000" pitchFamily="2" charset="0"/>
            </a:endParaRPr>
          </a:p>
        </p:txBody>
      </p:sp>
      <p:sp>
        <p:nvSpPr>
          <p:cNvPr id="12" name="Shape 9">
            <a:extLst>
              <a:ext uri="{C183D7F6-B498-43B3-948B-1728B52AA6E4}">
                <adec:decorative xmlns:adec="http://schemas.microsoft.com/office/drawing/2017/decorative" val="1"/>
              </a:ext>
            </a:extLst>
          </p:cNvPr>
          <p:cNvSpPr/>
          <p:nvPr/>
        </p:nvSpPr>
        <p:spPr>
          <a:xfrm>
            <a:off x="6339840" y="1438656"/>
            <a:ext cx="5486400" cy="438912"/>
          </a:xfrm>
          <a:prstGeom prst="rect">
            <a:avLst/>
          </a:prstGeom>
          <a:solidFill>
            <a:srgbClr val="003057"/>
          </a:solidFill>
          <a:ln w="12700">
            <a:solidFill>
              <a:srgbClr val="003057"/>
            </a:solidFill>
            <a:prstDash val="solid"/>
          </a:ln>
        </p:spPr>
        <p:txBody>
          <a:bodyPr/>
          <a:lstStyle/>
          <a:p>
            <a:endParaRPr lang="en-US"/>
          </a:p>
        </p:txBody>
      </p:sp>
      <p:sp>
        <p:nvSpPr>
          <p:cNvPr id="13" name="Text 10"/>
          <p:cNvSpPr/>
          <p:nvPr/>
        </p:nvSpPr>
        <p:spPr>
          <a:xfrm>
            <a:off x="6461760" y="1438656"/>
            <a:ext cx="5242560" cy="438912"/>
          </a:xfrm>
          <a:prstGeom prst="rect">
            <a:avLst/>
          </a:prstGeom>
          <a:noFill/>
          <a:ln/>
        </p:spPr>
        <p:txBody>
          <a:bodyPr wrap="square" lIns="0" tIns="0" rIns="0" bIns="0" rtlCol="0" anchor="ctr"/>
          <a:lstStyle/>
          <a:p>
            <a:r>
              <a:rPr lang="en-US" sz="1733" b="1">
                <a:solidFill>
                  <a:srgbClr val="FFFFFF"/>
                </a:solidFill>
                <a:latin typeface="Calibri" pitchFamily="34" charset="0"/>
                <a:ea typeface="Calibri" pitchFamily="34" charset="-122"/>
                <a:cs typeface="Calibri" pitchFamily="34" charset="-120"/>
              </a:rPr>
              <a:t>PS5 and Xbox Series X</a:t>
            </a:r>
            <a:endParaRPr lang="en-US" sz="1733"/>
          </a:p>
        </p:txBody>
      </p:sp>
      <p:pic>
        <p:nvPicPr>
          <p:cNvPr id="14" name="Image 1" descr="Image of game disc with library markings"/>
          <p:cNvPicPr>
            <a:picLocks noChangeAspect="1"/>
          </p:cNvPicPr>
          <p:nvPr/>
        </p:nvPicPr>
        <p:blipFill>
          <a:blip r:embed="rId4"/>
          <a:srcRect/>
          <a:stretch/>
        </p:blipFill>
        <p:spPr>
          <a:xfrm>
            <a:off x="6339840" y="1950720"/>
            <a:ext cx="3352800" cy="3352800"/>
          </a:xfrm>
          <a:prstGeom prst="rect">
            <a:avLst/>
          </a:prstGeom>
        </p:spPr>
      </p:pic>
      <p:sp>
        <p:nvSpPr>
          <p:cNvPr id="15" name="Shape 11">
            <a:extLst>
              <a:ext uri="{C183D7F6-B498-43B3-948B-1728B52AA6E4}">
                <adec:decorative xmlns:adec="http://schemas.microsoft.com/office/drawing/2017/decorative" val="1"/>
              </a:ext>
            </a:extLst>
          </p:cNvPr>
          <p:cNvSpPr/>
          <p:nvPr/>
        </p:nvSpPr>
        <p:spPr>
          <a:xfrm>
            <a:off x="6339840" y="1950720"/>
            <a:ext cx="3352800" cy="3352800"/>
          </a:xfrm>
          <a:prstGeom prst="rect">
            <a:avLst/>
          </a:prstGeom>
          <a:solidFill>
            <a:srgbClr val="FFFFFF">
              <a:alpha val="0"/>
            </a:srgbClr>
          </a:solidFill>
          <a:ln w="28575">
            <a:solidFill>
              <a:schemeClr val="accent1"/>
            </a:solidFill>
            <a:prstDash val="solid"/>
          </a:ln>
        </p:spPr>
        <p:txBody>
          <a:bodyPr/>
          <a:lstStyle/>
          <a:p>
            <a:endParaRPr lang="en-US"/>
          </a:p>
        </p:txBody>
      </p:sp>
      <p:sp>
        <p:nvSpPr>
          <p:cNvPr id="16" name="Text 12"/>
          <p:cNvSpPr/>
          <p:nvPr/>
        </p:nvSpPr>
        <p:spPr>
          <a:xfrm>
            <a:off x="9862139" y="1975104"/>
            <a:ext cx="1950720" cy="3230880"/>
          </a:xfrm>
          <a:prstGeom prst="rect">
            <a:avLst/>
          </a:prstGeom>
          <a:noFill/>
          <a:ln/>
        </p:spPr>
        <p:txBody>
          <a:bodyPr wrap="square" lIns="0" tIns="0" rIns="0" bIns="0" rtlCol="0" anchor="t"/>
          <a:lstStyle/>
          <a:p>
            <a:r>
              <a:rPr lang="en-US" sz="1600" b="1" dirty="0">
                <a:solidFill>
                  <a:srgbClr val="222222"/>
                </a:solidFill>
                <a:latin typeface="Roboto" panose="02000000000000000000" pitchFamily="2" charset="0"/>
                <a:ea typeface="Roboto" panose="02000000000000000000" pitchFamily="2" charset="0"/>
                <a:cs typeface="Calibri" pitchFamily="34" charset="-120"/>
              </a:rPr>
              <a:t>Mark:</a:t>
            </a:r>
            <a:r>
              <a:rPr lang="en-US" sz="1600" dirty="0">
                <a:solidFill>
                  <a:srgbClr val="222222"/>
                </a:solidFill>
                <a:latin typeface="Roboto" panose="02000000000000000000" pitchFamily="2" charset="0"/>
                <a:ea typeface="Roboto" panose="02000000000000000000" pitchFamily="2" charset="0"/>
                <a:cs typeface="Calibri" pitchFamily="34" charset="-120"/>
              </a:rPr>
              <a:t> "</a:t>
            </a:r>
            <a:r>
              <a:rPr lang="en-US" sz="1600" dirty="0" err="1">
                <a:solidFill>
                  <a:srgbClr val="222222"/>
                </a:solidFill>
                <a:latin typeface="Roboto" panose="02000000000000000000" pitchFamily="2" charset="0"/>
                <a:ea typeface="Roboto" panose="02000000000000000000" pitchFamily="2" charset="0"/>
                <a:cs typeface="Calibri" pitchFamily="34" charset="-120"/>
              </a:rPr>
              <a:t>GaTech</a:t>
            </a:r>
            <a:r>
              <a:rPr lang="en-US" sz="1600" dirty="0">
                <a:solidFill>
                  <a:srgbClr val="222222"/>
                </a:solidFill>
                <a:latin typeface="Roboto" panose="02000000000000000000" pitchFamily="2" charset="0"/>
                <a:ea typeface="Roboto" panose="02000000000000000000" pitchFamily="2" charset="0"/>
                <a:cs typeface="Calibri" pitchFamily="34" charset="-120"/>
              </a:rPr>
              <a:t>" + last 4 barcode digits</a:t>
            </a:r>
            <a:endParaRPr lang="en-US" sz="1600" dirty="0">
              <a:latin typeface="Roboto" panose="02000000000000000000" pitchFamily="2" charset="0"/>
              <a:ea typeface="Roboto" panose="02000000000000000000" pitchFamily="2" charset="0"/>
            </a:endParaRPr>
          </a:p>
          <a:p>
            <a:r>
              <a:rPr lang="en-US" sz="1600" dirty="0">
                <a:solidFill>
                  <a:srgbClr val="222222"/>
                </a:solidFill>
                <a:latin typeface="Roboto" panose="02000000000000000000" pitchFamily="2" charset="0"/>
                <a:ea typeface="Roboto" panose="02000000000000000000" pitchFamily="2" charset="0"/>
                <a:cs typeface="Calibri" pitchFamily="34" charset="-120"/>
              </a:rPr>
              <a:t> </a:t>
            </a:r>
            <a:endParaRPr lang="en-US" sz="1600" dirty="0">
              <a:latin typeface="Roboto" panose="02000000000000000000" pitchFamily="2" charset="0"/>
              <a:ea typeface="Roboto" panose="02000000000000000000" pitchFamily="2" charset="0"/>
            </a:endParaRPr>
          </a:p>
          <a:p>
            <a:r>
              <a:rPr lang="en-US" sz="1600" b="1" dirty="0">
                <a:solidFill>
                  <a:srgbClr val="222222"/>
                </a:solidFill>
                <a:latin typeface="Roboto" panose="02000000000000000000" pitchFamily="2" charset="0"/>
                <a:ea typeface="Roboto" panose="02000000000000000000" pitchFamily="2" charset="0"/>
                <a:cs typeface="Calibri" pitchFamily="34" charset="-120"/>
              </a:rPr>
              <a:t>Surface:</a:t>
            </a:r>
            <a:r>
              <a:rPr lang="en-US" sz="1600" dirty="0">
                <a:solidFill>
                  <a:srgbClr val="222222"/>
                </a:solidFill>
                <a:latin typeface="Roboto" panose="02000000000000000000" pitchFamily="2" charset="0"/>
                <a:ea typeface="Roboto" panose="02000000000000000000" pitchFamily="2" charset="0"/>
                <a:cs typeface="Calibri" pitchFamily="34" charset="-120"/>
              </a:rPr>
              <a:t> Front face of disc</a:t>
            </a:r>
            <a:endParaRPr lang="en-US" sz="1600" dirty="0">
              <a:latin typeface="Roboto" panose="02000000000000000000" pitchFamily="2" charset="0"/>
              <a:ea typeface="Roboto" panose="02000000000000000000" pitchFamily="2" charset="0"/>
            </a:endParaRPr>
          </a:p>
          <a:p>
            <a:r>
              <a:rPr lang="en-US" sz="1600" dirty="0">
                <a:solidFill>
                  <a:srgbClr val="222222"/>
                </a:solidFill>
                <a:latin typeface="Roboto" panose="02000000000000000000" pitchFamily="2" charset="0"/>
                <a:ea typeface="Roboto" panose="02000000000000000000" pitchFamily="2" charset="0"/>
                <a:cs typeface="Calibri" pitchFamily="34" charset="-120"/>
              </a:rPr>
              <a:t> </a:t>
            </a:r>
            <a:endParaRPr lang="en-US" sz="1600" dirty="0">
              <a:latin typeface="Roboto" panose="02000000000000000000" pitchFamily="2" charset="0"/>
              <a:ea typeface="Roboto" panose="02000000000000000000" pitchFamily="2" charset="0"/>
            </a:endParaRPr>
          </a:p>
          <a:p>
            <a:r>
              <a:rPr lang="en-US" sz="1600" b="1" dirty="0">
                <a:solidFill>
                  <a:srgbClr val="222222"/>
                </a:solidFill>
                <a:latin typeface="Roboto" panose="02000000000000000000" pitchFamily="2" charset="0"/>
                <a:ea typeface="Roboto" panose="02000000000000000000" pitchFamily="2" charset="0"/>
                <a:cs typeface="Calibri" pitchFamily="34" charset="-120"/>
              </a:rPr>
              <a:t>Ink:</a:t>
            </a:r>
            <a:r>
              <a:rPr lang="en-US" sz="1600" dirty="0">
                <a:solidFill>
                  <a:srgbClr val="222222"/>
                </a:solidFill>
                <a:latin typeface="Roboto" panose="02000000000000000000" pitchFamily="2" charset="0"/>
                <a:ea typeface="Roboto" panose="02000000000000000000" pitchFamily="2" charset="0"/>
                <a:cs typeface="Calibri" pitchFamily="34" charset="-120"/>
              </a:rPr>
              <a:t> Gold paint marker preferred; black Sharpie if needed</a:t>
            </a:r>
            <a:endParaRPr lang="en-US" sz="1600" dirty="0">
              <a:latin typeface="Roboto" panose="02000000000000000000" pitchFamily="2" charset="0"/>
              <a:ea typeface="Roboto" panose="02000000000000000000" pitchFamily="2" charset="0"/>
            </a:endParaRPr>
          </a:p>
          <a:p>
            <a:r>
              <a:rPr lang="en-US" sz="1600" dirty="0">
                <a:solidFill>
                  <a:srgbClr val="222222"/>
                </a:solidFill>
                <a:latin typeface="Roboto" panose="02000000000000000000" pitchFamily="2" charset="0"/>
                <a:ea typeface="Roboto" panose="02000000000000000000" pitchFamily="2" charset="0"/>
                <a:cs typeface="Calibri" pitchFamily="34" charset="-120"/>
              </a:rPr>
              <a:t> </a:t>
            </a:r>
            <a:endParaRPr lang="en-US" sz="1600" dirty="0">
              <a:latin typeface="Roboto" panose="02000000000000000000" pitchFamily="2" charset="0"/>
              <a:ea typeface="Roboto" panose="02000000000000000000" pitchFamily="2" charset="0"/>
            </a:endParaRPr>
          </a:p>
          <a:p>
            <a:r>
              <a:rPr lang="en-US" sz="1600" b="1" dirty="0">
                <a:solidFill>
                  <a:srgbClr val="003057"/>
                </a:solidFill>
                <a:latin typeface="Roboto" panose="02000000000000000000" pitchFamily="2" charset="0"/>
                <a:ea typeface="Roboto" panose="02000000000000000000" pitchFamily="2" charset="0"/>
                <a:cs typeface="Calibri" pitchFamily="34" charset="-120"/>
              </a:rPr>
              <a:t>Example:</a:t>
            </a:r>
            <a:r>
              <a:rPr lang="en-US" sz="1600" dirty="0">
                <a:solidFill>
                  <a:srgbClr val="222222"/>
                </a:solidFill>
                <a:latin typeface="Roboto" panose="02000000000000000000" pitchFamily="2" charset="0"/>
                <a:ea typeface="Roboto" panose="02000000000000000000" pitchFamily="2" charset="0"/>
                <a:cs typeface="Calibri" pitchFamily="34" charset="-120"/>
              </a:rPr>
              <a:t> GA Tech 6219</a:t>
            </a:r>
            <a:endParaRPr lang="en-US" sz="1600" dirty="0">
              <a:latin typeface="Roboto" panose="02000000000000000000" pitchFamily="2" charset="0"/>
              <a:ea typeface="Roboto" panose="02000000000000000000" pitchFamily="2" charset="0"/>
            </a:endParaRPr>
          </a:p>
        </p:txBody>
      </p:sp>
      <p:sp>
        <p:nvSpPr>
          <p:cNvPr id="17" name="Shape 13">
            <a:extLst>
              <a:ext uri="{C183D7F6-B498-43B3-948B-1728B52AA6E4}">
                <adec:decorative xmlns:adec="http://schemas.microsoft.com/office/drawing/2017/decorative" val="1"/>
              </a:ext>
            </a:extLst>
          </p:cNvPr>
          <p:cNvSpPr/>
          <p:nvPr/>
        </p:nvSpPr>
        <p:spPr>
          <a:xfrm>
            <a:off x="365760" y="5510784"/>
            <a:ext cx="11460480" cy="707136"/>
          </a:xfrm>
          <a:prstGeom prst="rect">
            <a:avLst/>
          </a:prstGeom>
          <a:solidFill>
            <a:srgbClr val="F8F6EE"/>
          </a:solidFill>
          <a:ln w="12700">
            <a:solidFill>
              <a:srgbClr val="E8E0C4"/>
            </a:solidFill>
            <a:prstDash val="solid"/>
          </a:ln>
        </p:spPr>
        <p:txBody>
          <a:bodyPr/>
          <a:lstStyle/>
          <a:p>
            <a:endParaRPr lang="en-US"/>
          </a:p>
        </p:txBody>
      </p:sp>
      <p:sp>
        <p:nvSpPr>
          <p:cNvPr id="18" name="Shape 14">
            <a:extLst>
              <a:ext uri="{C183D7F6-B498-43B3-948B-1728B52AA6E4}">
                <adec:decorative xmlns:adec="http://schemas.microsoft.com/office/drawing/2017/decorative" val="1"/>
              </a:ext>
            </a:extLst>
          </p:cNvPr>
          <p:cNvSpPr/>
          <p:nvPr/>
        </p:nvSpPr>
        <p:spPr>
          <a:xfrm>
            <a:off x="365760" y="5510784"/>
            <a:ext cx="85344" cy="707136"/>
          </a:xfrm>
          <a:prstGeom prst="rect">
            <a:avLst/>
          </a:prstGeom>
          <a:solidFill>
            <a:srgbClr val="B3A369"/>
          </a:solidFill>
          <a:ln w="12700">
            <a:solidFill>
              <a:srgbClr val="B3A369"/>
            </a:solidFill>
            <a:prstDash val="solid"/>
          </a:ln>
        </p:spPr>
        <p:txBody>
          <a:bodyPr/>
          <a:lstStyle/>
          <a:p>
            <a:endParaRPr lang="en-US"/>
          </a:p>
        </p:txBody>
      </p:sp>
      <p:sp>
        <p:nvSpPr>
          <p:cNvPr id="19" name="Text 15"/>
          <p:cNvSpPr/>
          <p:nvPr/>
        </p:nvSpPr>
        <p:spPr>
          <a:xfrm>
            <a:off x="609600" y="5535168"/>
            <a:ext cx="11033760" cy="633984"/>
          </a:xfrm>
          <a:prstGeom prst="rect">
            <a:avLst/>
          </a:prstGeom>
          <a:noFill/>
          <a:ln/>
        </p:spPr>
        <p:txBody>
          <a:bodyPr wrap="square" lIns="0" tIns="0" rIns="0" bIns="0" rtlCol="0" anchor="ctr"/>
          <a:lstStyle/>
          <a:p>
            <a:r>
              <a:rPr lang="en-US" sz="1600" b="1" dirty="0">
                <a:solidFill>
                  <a:srgbClr val="555555"/>
                </a:solidFill>
                <a:latin typeface="Roboto" panose="02000000000000000000" pitchFamily="2" charset="0"/>
                <a:ea typeface="Roboto" panose="02000000000000000000" pitchFamily="2" charset="0"/>
                <a:cs typeface="Calibri" pitchFamily="34" charset="-120"/>
              </a:rPr>
              <a:t>Note: </a:t>
            </a:r>
            <a:r>
              <a:rPr lang="en-US" sz="1600" dirty="0">
                <a:solidFill>
                  <a:srgbClr val="555555"/>
                </a:solidFill>
                <a:latin typeface="Roboto" panose="02000000000000000000" pitchFamily="2" charset="0"/>
                <a:ea typeface="Roboto" panose="02000000000000000000" pitchFamily="2" charset="0"/>
                <a:cs typeface="Calibri" pitchFamily="34" charset="-120"/>
              </a:rPr>
              <a:t>Markings identify items as Georgia Tech Library property and help staff match discs and cartridges to their cases. The last 4 barcode digits tie each piece to its item record in Alma.</a:t>
            </a:r>
            <a:endParaRPr lang="en-US" sz="16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59695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F5BD0-E956-0DD4-F571-B7C89B34FFDD}"/>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168BCA1B-C7A6-45C0-D6EB-D459C8E3A67B}"/>
              </a:ext>
              <a:ext uri="{C183D7F6-B498-43B3-948B-1728B52AA6E4}">
                <adec:decorative xmlns:adec="http://schemas.microsoft.com/office/drawing/2017/decorative" val="1"/>
              </a:ext>
            </a:extLst>
          </p:cNvPr>
          <p:cNvSpPr/>
          <p:nvPr/>
        </p:nvSpPr>
        <p:spPr>
          <a:xfrm>
            <a:off x="0" y="-283069"/>
            <a:ext cx="12192000" cy="1280160"/>
          </a:xfrm>
          <a:prstGeom prst="rect">
            <a:avLst/>
          </a:prstGeom>
          <a:solidFill>
            <a:srgbClr val="003057"/>
          </a:solidFill>
          <a:ln w="12700">
            <a:solidFill>
              <a:srgbClr val="003057"/>
            </a:solidFill>
            <a:prstDash val="solid"/>
          </a:ln>
        </p:spPr>
        <p:txBody>
          <a:bodyPr/>
          <a:lstStyle/>
          <a:p>
            <a:endParaRPr lang="en-US"/>
          </a:p>
        </p:txBody>
      </p:sp>
      <p:pic>
        <p:nvPicPr>
          <p:cNvPr id="5" name="Content Placeholder 4" descr="Image of display case housing video games">
            <a:extLst>
              <a:ext uri="{FF2B5EF4-FFF2-40B4-BE49-F238E27FC236}">
                <a16:creationId xmlns:a16="http://schemas.microsoft.com/office/drawing/2014/main" id="{0981E0FD-B0DC-55CF-6F26-83637FB8F9B9}"/>
              </a:ext>
            </a:extLst>
          </p:cNvPr>
          <p:cNvPicPr>
            <a:picLocks noGrp="1" noChangeAspect="1"/>
          </p:cNvPicPr>
          <p:nvPr>
            <p:ph idx="1"/>
          </p:nvPr>
        </p:nvPicPr>
        <p:blipFill>
          <a:blip r:embed="rId3"/>
          <a:stretch>
            <a:fillRect/>
          </a:stretch>
        </p:blipFill>
        <p:spPr>
          <a:xfrm>
            <a:off x="350539" y="1340988"/>
            <a:ext cx="3284896" cy="5150634"/>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E0380DDC-BD28-6B7C-60B2-D9BDD1DD2970}"/>
              </a:ext>
            </a:extLst>
          </p:cNvPr>
          <p:cNvSpPr>
            <a:spLocks noGrp="1"/>
          </p:cNvSpPr>
          <p:nvPr>
            <p:ph type="title"/>
          </p:nvPr>
        </p:nvSpPr>
        <p:spPr>
          <a:xfrm>
            <a:off x="248043" y="135939"/>
            <a:ext cx="11430000" cy="786041"/>
          </a:xfrm>
        </p:spPr>
        <p:txBody>
          <a:bodyPr>
            <a:normAutofit fontScale="90000"/>
          </a:bodyPr>
          <a:lstStyle/>
          <a:p>
            <a:br>
              <a:rPr lang="en-US">
                <a:solidFill>
                  <a:schemeClr val="bg1"/>
                </a:solidFill>
                <a:latin typeface="Calibri" pitchFamily="34" charset="0"/>
                <a:ea typeface="Calibri" pitchFamily="34" charset="-122"/>
                <a:cs typeface="Calibri" pitchFamily="34" charset="-120"/>
              </a:rPr>
            </a:br>
            <a:r>
              <a:rPr lang="en-US">
                <a:solidFill>
                  <a:schemeClr val="bg1"/>
                </a:solidFill>
                <a:latin typeface="Calibri" pitchFamily="34" charset="0"/>
                <a:ea typeface="Calibri" pitchFamily="34" charset="-122"/>
                <a:cs typeface="Calibri" pitchFamily="34" charset="-120"/>
              </a:rPr>
              <a:t>Access &amp; Discovery</a:t>
            </a:r>
            <a:br>
              <a:rPr lang="en-US">
                <a:solidFill>
                  <a:schemeClr val="accent1"/>
                </a:solidFill>
              </a:rPr>
            </a:br>
            <a:endParaRPr lang="en-US">
              <a:solidFill>
                <a:schemeClr val="accent1"/>
              </a:solidFill>
            </a:endParaRPr>
          </a:p>
        </p:txBody>
      </p:sp>
      <p:sp>
        <p:nvSpPr>
          <p:cNvPr id="15" name="TextBox 14">
            <a:extLst>
              <a:ext uri="{FF2B5EF4-FFF2-40B4-BE49-F238E27FC236}">
                <a16:creationId xmlns:a16="http://schemas.microsoft.com/office/drawing/2014/main" id="{EE2923CF-D09E-AA5F-86B1-9966DC6B5C5B}"/>
              </a:ext>
            </a:extLst>
          </p:cNvPr>
          <p:cNvSpPr txBox="1"/>
          <p:nvPr/>
        </p:nvSpPr>
        <p:spPr>
          <a:xfrm>
            <a:off x="3931810" y="1325044"/>
            <a:ext cx="7765272" cy="1785104"/>
          </a:xfrm>
          <a:prstGeom prst="rect">
            <a:avLst/>
          </a:prstGeom>
          <a:noFill/>
        </p:spPr>
        <p:txBody>
          <a:bodyPr wrap="square" rtlCol="0">
            <a:spAutoFit/>
          </a:bodyPr>
          <a:lstStyle/>
          <a:p>
            <a:pPr marL="285750" indent="-285750">
              <a:buFont typeface="Arial" panose="020B0604020202020204" pitchFamily="34" charset="0"/>
              <a:buChar char="•"/>
            </a:pPr>
            <a:r>
              <a:rPr lang="en-US" sz="2200" dirty="0"/>
              <a:t>Housed in a dedicated display stand next to the info desk</a:t>
            </a:r>
          </a:p>
          <a:p>
            <a:pPr marL="285750" indent="-285750">
              <a:buFont typeface="Arial" panose="020B0604020202020204" pitchFamily="34" charset="0"/>
              <a:buChar char="•"/>
            </a:pPr>
            <a:r>
              <a:rPr lang="en-US" sz="2200" dirty="0"/>
              <a:t>Loan policy: 3 items, 7-day checkout, one renewal</a:t>
            </a:r>
          </a:p>
          <a:p>
            <a:pPr marL="285750" indent="-285750">
              <a:buFont typeface="Arial" panose="020B0604020202020204" pitchFamily="34" charset="0"/>
              <a:buChar char="•"/>
            </a:pPr>
            <a:r>
              <a:rPr lang="en-US" sz="2200" dirty="0"/>
              <a:t>Searchable in Primo by material type and browsable as “Video Games” collection</a:t>
            </a:r>
          </a:p>
          <a:p>
            <a:pPr marL="285750" indent="-285750">
              <a:buFont typeface="Arial" panose="020B0604020202020204" pitchFamily="34" charset="0"/>
              <a:buChar char="•"/>
            </a:pPr>
            <a:r>
              <a:rPr lang="en-US" sz="2200" dirty="0"/>
              <a:t>As of May 11, </a:t>
            </a:r>
            <a:r>
              <a:rPr lang="en-US" sz="2200"/>
              <a:t>there have been </a:t>
            </a:r>
            <a:r>
              <a:rPr lang="en-US" sz="2200" dirty="0"/>
              <a:t>223 checkouts. </a:t>
            </a:r>
          </a:p>
        </p:txBody>
      </p:sp>
      <p:sp>
        <p:nvSpPr>
          <p:cNvPr id="4" name="Shape 2">
            <a:extLst>
              <a:ext uri="{FF2B5EF4-FFF2-40B4-BE49-F238E27FC236}">
                <a16:creationId xmlns:a16="http://schemas.microsoft.com/office/drawing/2014/main" id="{012E8DA5-221F-E225-3B1B-1178E9F30AB3}"/>
              </a:ext>
              <a:ext uri="{C183D7F6-B498-43B3-948B-1728B52AA6E4}">
                <adec:decorative xmlns:adec="http://schemas.microsoft.com/office/drawing/2017/decorative" val="1"/>
              </a:ext>
            </a:extLst>
          </p:cNvPr>
          <p:cNvSpPr/>
          <p:nvPr/>
        </p:nvSpPr>
        <p:spPr>
          <a:xfrm>
            <a:off x="0" y="981679"/>
            <a:ext cx="12192000" cy="73152"/>
          </a:xfrm>
          <a:prstGeom prst="rect">
            <a:avLst/>
          </a:prstGeom>
          <a:solidFill>
            <a:srgbClr val="B3A369"/>
          </a:solidFill>
          <a:ln w="12700">
            <a:solidFill>
              <a:srgbClr val="B3A369"/>
            </a:solidFill>
            <a:prstDash val="solid"/>
          </a:ln>
        </p:spPr>
        <p:txBody>
          <a:bodyPr/>
          <a:lstStyle/>
          <a:p>
            <a:endParaRPr lang="en-US"/>
          </a:p>
        </p:txBody>
      </p:sp>
      <p:pic>
        <p:nvPicPr>
          <p:cNvPr id="7" name="Picture 6" descr="Image of webpage for Video Game Collection">
            <a:extLst>
              <a:ext uri="{FF2B5EF4-FFF2-40B4-BE49-F238E27FC236}">
                <a16:creationId xmlns:a16="http://schemas.microsoft.com/office/drawing/2014/main" id="{79940CF2-7747-5396-1517-0CEB3F70A76C}"/>
              </a:ext>
            </a:extLst>
          </p:cNvPr>
          <p:cNvPicPr>
            <a:picLocks noChangeAspect="1"/>
          </p:cNvPicPr>
          <p:nvPr/>
        </p:nvPicPr>
        <p:blipFill>
          <a:blip r:embed="rId4"/>
          <a:stretch>
            <a:fillRect/>
          </a:stretch>
        </p:blipFill>
        <p:spPr>
          <a:xfrm>
            <a:off x="4048330" y="3782490"/>
            <a:ext cx="6112574" cy="2586409"/>
          </a:xfrm>
          <a:prstGeom prst="rect">
            <a:avLst/>
          </a:prstGeom>
          <a:ln w="79375">
            <a:solidFill>
              <a:schemeClr val="accent1"/>
            </a:solidFill>
          </a:ln>
        </p:spPr>
      </p:pic>
    </p:spTree>
    <p:extLst>
      <p:ext uri="{BB962C8B-B14F-4D97-AF65-F5344CB8AC3E}">
        <p14:creationId xmlns:p14="http://schemas.microsoft.com/office/powerpoint/2010/main" val="29950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ACE471-1C40-E981-9307-C5109929A411}"/>
              </a:ext>
            </a:extLst>
          </p:cNvPr>
          <p:cNvSpPr>
            <a:spLocks noGrp="1"/>
          </p:cNvSpPr>
          <p:nvPr>
            <p:ph type="body" idx="1"/>
          </p:nvPr>
        </p:nvSpPr>
        <p:spPr>
          <a:xfrm>
            <a:off x="381001" y="1322001"/>
            <a:ext cx="5617633" cy="823912"/>
          </a:xfrm>
        </p:spPr>
        <p:txBody>
          <a:bodyPr/>
          <a:lstStyle/>
          <a:p>
            <a:r>
              <a:rPr lang="en-US">
                <a:latin typeface="Calibri" pitchFamily="34" charset="0"/>
                <a:ea typeface="Calibri" pitchFamily="34" charset="-122"/>
                <a:cs typeface="Calibri" pitchFamily="34" charset="-120"/>
              </a:rPr>
              <a:t>Challenges</a:t>
            </a:r>
            <a:endParaRPr lang="en-US"/>
          </a:p>
          <a:p>
            <a:endParaRPr lang="en-US"/>
          </a:p>
        </p:txBody>
      </p:sp>
      <p:sp>
        <p:nvSpPr>
          <p:cNvPr id="3" name="Content Placeholder 2">
            <a:extLst>
              <a:ext uri="{FF2B5EF4-FFF2-40B4-BE49-F238E27FC236}">
                <a16:creationId xmlns:a16="http://schemas.microsoft.com/office/drawing/2014/main" id="{B13EDDEA-6DE0-9569-014C-03F5443F7302}"/>
              </a:ext>
            </a:extLst>
          </p:cNvPr>
          <p:cNvSpPr>
            <a:spLocks noGrp="1"/>
          </p:cNvSpPr>
          <p:nvPr>
            <p:ph sz="half" idx="2"/>
          </p:nvPr>
        </p:nvSpPr>
        <p:spPr>
          <a:xfrm>
            <a:off x="228212" y="2058194"/>
            <a:ext cx="5617633" cy="3362478"/>
          </a:xfrm>
        </p:spPr>
        <p:txBody>
          <a:bodyPr>
            <a:normAutofit/>
          </a:bodyPr>
          <a:lstStyle/>
          <a:p>
            <a:pPr marL="457189" indent="-457189">
              <a:spcAft>
                <a:spcPts val="1067"/>
              </a:spcAft>
              <a:buSzPct val="100000"/>
            </a:pPr>
            <a:r>
              <a:rPr lang="en-US" dirty="0">
                <a:solidFill>
                  <a:srgbClr val="444444"/>
                </a:solidFill>
                <a:latin typeface="Calibri" pitchFamily="34" charset="0"/>
                <a:ea typeface="Calibri" pitchFamily="34" charset="-122"/>
                <a:cs typeface="Calibri" pitchFamily="34" charset="-120"/>
              </a:rPr>
              <a:t>Industry shifting toward digital-only distribution</a:t>
            </a:r>
            <a:endParaRPr lang="en-US" dirty="0"/>
          </a:p>
          <a:p>
            <a:pPr marL="457189" indent="-457189">
              <a:spcAft>
                <a:spcPts val="1067"/>
              </a:spcAft>
              <a:buSzPct val="100000"/>
            </a:pPr>
            <a:r>
              <a:rPr lang="en-US" dirty="0">
                <a:solidFill>
                  <a:srgbClr val="444444"/>
                </a:solidFill>
                <a:latin typeface="Calibri" pitchFamily="34" charset="0"/>
                <a:ea typeface="Calibri" pitchFamily="34" charset="-122"/>
                <a:cs typeface="Calibri" pitchFamily="34" charset="-120"/>
              </a:rPr>
              <a:t>Library discounts don't yet apply to games — full price assumed</a:t>
            </a:r>
            <a:endParaRPr lang="en-US" dirty="0"/>
          </a:p>
          <a:p>
            <a:pPr marL="457189" indent="-457189">
              <a:spcAft>
                <a:spcPts val="1067"/>
              </a:spcAft>
              <a:buSzPct val="100000"/>
            </a:pPr>
            <a:r>
              <a:rPr lang="en-US" dirty="0">
                <a:solidFill>
                  <a:srgbClr val="444444"/>
                </a:solidFill>
                <a:latin typeface="Calibri" pitchFamily="34" charset="0"/>
                <a:ea typeface="Calibri" pitchFamily="34" charset="-122"/>
                <a:cs typeface="Calibri" pitchFamily="34" charset="-120"/>
              </a:rPr>
              <a:t>Platform dependency: hardware tied to software access</a:t>
            </a:r>
            <a:endParaRPr lang="en-US" dirty="0"/>
          </a:p>
          <a:p>
            <a:pPr marL="0" indent="0">
              <a:buNone/>
            </a:pPr>
            <a:endParaRPr lang="en-US" dirty="0"/>
          </a:p>
        </p:txBody>
      </p:sp>
      <p:sp>
        <p:nvSpPr>
          <p:cNvPr id="4" name="Text Placeholder 3">
            <a:extLst>
              <a:ext uri="{FF2B5EF4-FFF2-40B4-BE49-F238E27FC236}">
                <a16:creationId xmlns:a16="http://schemas.microsoft.com/office/drawing/2014/main" id="{3C5E236F-1D09-6522-96F7-F2767DD7AA87}"/>
              </a:ext>
            </a:extLst>
          </p:cNvPr>
          <p:cNvSpPr>
            <a:spLocks noGrp="1"/>
          </p:cNvSpPr>
          <p:nvPr>
            <p:ph type="body" sz="quarter" idx="3"/>
          </p:nvPr>
        </p:nvSpPr>
        <p:spPr>
          <a:xfrm>
            <a:off x="6172200" y="1346685"/>
            <a:ext cx="5638800" cy="823912"/>
          </a:xfrm>
        </p:spPr>
        <p:txBody>
          <a:bodyPr/>
          <a:lstStyle/>
          <a:p>
            <a:r>
              <a:rPr lang="en-US">
                <a:latin typeface="Calibri" pitchFamily="34" charset="0"/>
                <a:ea typeface="Calibri" pitchFamily="34" charset="-122"/>
                <a:cs typeface="Calibri" pitchFamily="34" charset="-120"/>
              </a:rPr>
              <a:t>What We Learned</a:t>
            </a:r>
            <a:endParaRPr lang="en-US"/>
          </a:p>
          <a:p>
            <a:endParaRPr lang="en-US"/>
          </a:p>
        </p:txBody>
      </p:sp>
      <p:sp>
        <p:nvSpPr>
          <p:cNvPr id="5" name="Content Placeholder 4">
            <a:extLst>
              <a:ext uri="{FF2B5EF4-FFF2-40B4-BE49-F238E27FC236}">
                <a16:creationId xmlns:a16="http://schemas.microsoft.com/office/drawing/2014/main" id="{287F08B6-C37D-A425-2E4F-53875DF0BE04}"/>
              </a:ext>
            </a:extLst>
          </p:cNvPr>
          <p:cNvSpPr>
            <a:spLocks noGrp="1"/>
          </p:cNvSpPr>
          <p:nvPr>
            <p:ph sz="quarter" idx="4"/>
          </p:nvPr>
        </p:nvSpPr>
        <p:spPr/>
        <p:txBody>
          <a:bodyPr>
            <a:normAutofit/>
          </a:bodyPr>
          <a:lstStyle/>
          <a:p>
            <a:pPr marL="457189" indent="-457189">
              <a:spcAft>
                <a:spcPts val="1067"/>
              </a:spcAft>
              <a:buSzPct val="100000"/>
            </a:pPr>
            <a:r>
              <a:rPr lang="en-US" dirty="0">
                <a:solidFill>
                  <a:srgbClr val="444444"/>
                </a:solidFill>
                <a:latin typeface="Calibri" pitchFamily="34" charset="0"/>
                <a:ea typeface="Calibri" pitchFamily="34" charset="-122"/>
                <a:cs typeface="Calibri" pitchFamily="34" charset="-120"/>
              </a:rPr>
              <a:t>Flexibility is key: formats and platforms will keep evolving</a:t>
            </a:r>
          </a:p>
          <a:p>
            <a:pPr marL="457189" indent="-457189">
              <a:spcAft>
                <a:spcPts val="1067"/>
              </a:spcAft>
              <a:buSzPct val="100000"/>
            </a:pPr>
            <a:r>
              <a:rPr lang="en-US" dirty="0">
                <a:solidFill>
                  <a:srgbClr val="444444"/>
                </a:solidFill>
                <a:latin typeface="Calibri" pitchFamily="34" charset="0"/>
                <a:ea typeface="Calibri" pitchFamily="34" charset="-122"/>
                <a:cs typeface="Calibri" pitchFamily="34" charset="-120"/>
              </a:rPr>
              <a:t>Local documentation is essential — nothing existed before</a:t>
            </a:r>
            <a:endParaRPr lang="en-US" dirty="0"/>
          </a:p>
          <a:p>
            <a:pPr marL="457189" indent="-457189">
              <a:spcAft>
                <a:spcPts val="1067"/>
              </a:spcAft>
              <a:buSzPct val="100000"/>
            </a:pPr>
            <a:r>
              <a:rPr lang="en-US" dirty="0">
                <a:solidFill>
                  <a:srgbClr val="444444"/>
                </a:solidFill>
                <a:latin typeface="Calibri" pitchFamily="34" charset="0"/>
                <a:ea typeface="Calibri" pitchFamily="34" charset="-122"/>
                <a:cs typeface="Calibri" pitchFamily="34" charset="-120"/>
              </a:rPr>
              <a:t>Cross-department communication makes or breaks the workflow</a:t>
            </a:r>
            <a:endParaRPr lang="en-US" dirty="0"/>
          </a:p>
          <a:p>
            <a:pPr marL="0" indent="0">
              <a:buNone/>
            </a:pPr>
            <a:endParaRPr lang="en-US" dirty="0"/>
          </a:p>
        </p:txBody>
      </p:sp>
      <p:sp>
        <p:nvSpPr>
          <p:cNvPr id="6" name="Title 5">
            <a:extLst>
              <a:ext uri="{FF2B5EF4-FFF2-40B4-BE49-F238E27FC236}">
                <a16:creationId xmlns:a16="http://schemas.microsoft.com/office/drawing/2014/main" id="{7DAECC75-2731-64C8-43DB-CE9FEE74003A}"/>
              </a:ext>
            </a:extLst>
          </p:cNvPr>
          <p:cNvSpPr>
            <a:spLocks noGrp="1"/>
          </p:cNvSpPr>
          <p:nvPr>
            <p:ph type="title"/>
          </p:nvPr>
        </p:nvSpPr>
        <p:spPr>
          <a:xfrm>
            <a:off x="0" y="19076"/>
            <a:ext cx="12192000" cy="1014761"/>
          </a:xfrm>
          <a:solidFill>
            <a:schemeClr val="tx1"/>
          </a:solidFill>
        </p:spPr>
        <p:txBody>
          <a:bodyPr/>
          <a:lstStyle/>
          <a:p>
            <a:r>
              <a:rPr lang="en-US">
                <a:solidFill>
                  <a:schemeClr val="bg1"/>
                </a:solidFill>
                <a:latin typeface="Calibri" pitchFamily="34" charset="0"/>
                <a:ea typeface="Calibri" pitchFamily="34" charset="-122"/>
                <a:cs typeface="Calibri" pitchFamily="34" charset="-120"/>
              </a:rPr>
              <a:t> Challenges &amp; What We Learned</a:t>
            </a:r>
            <a:endParaRPr lang="en-US">
              <a:solidFill>
                <a:schemeClr val="bg1"/>
              </a:solidFill>
            </a:endParaRPr>
          </a:p>
        </p:txBody>
      </p:sp>
      <p:sp>
        <p:nvSpPr>
          <p:cNvPr id="7" name="Shape 5">
            <a:extLst>
              <a:ext uri="{FF2B5EF4-FFF2-40B4-BE49-F238E27FC236}">
                <a16:creationId xmlns:a16="http://schemas.microsoft.com/office/drawing/2014/main" id="{908A3638-7FE0-70DF-D21C-E8B7A11DAF26}"/>
              </a:ext>
              <a:ext uri="{C183D7F6-B498-43B3-948B-1728B52AA6E4}">
                <adec:decorative xmlns:adec="http://schemas.microsoft.com/office/drawing/2017/decorative" val="1"/>
              </a:ext>
            </a:extLst>
          </p:cNvPr>
          <p:cNvSpPr/>
          <p:nvPr/>
        </p:nvSpPr>
        <p:spPr>
          <a:xfrm>
            <a:off x="5821461" y="1416864"/>
            <a:ext cx="48768" cy="4998720"/>
          </a:xfrm>
          <a:prstGeom prst="rect">
            <a:avLst/>
          </a:prstGeom>
          <a:solidFill>
            <a:srgbClr val="B3A369"/>
          </a:solidFill>
          <a:ln w="12700">
            <a:solidFill>
              <a:srgbClr val="B3A369"/>
            </a:solidFill>
            <a:prstDash val="solid"/>
          </a:ln>
        </p:spPr>
        <p:txBody>
          <a:bodyPr/>
          <a:lstStyle/>
          <a:p>
            <a:endParaRPr lang="en-US"/>
          </a:p>
        </p:txBody>
      </p:sp>
      <p:sp>
        <p:nvSpPr>
          <p:cNvPr id="8" name="Shape 1">
            <a:extLst>
              <a:ext uri="{FF2B5EF4-FFF2-40B4-BE49-F238E27FC236}">
                <a16:creationId xmlns:a16="http://schemas.microsoft.com/office/drawing/2014/main" id="{7CE8E757-232B-0E90-FA9C-8F253FAF7114}"/>
              </a:ext>
              <a:ext uri="{C183D7F6-B498-43B3-948B-1728B52AA6E4}">
                <adec:decorative xmlns:adec="http://schemas.microsoft.com/office/drawing/2017/decorative" val="1"/>
              </a:ext>
            </a:extLst>
          </p:cNvPr>
          <p:cNvSpPr/>
          <p:nvPr/>
        </p:nvSpPr>
        <p:spPr>
          <a:xfrm>
            <a:off x="0" y="1005107"/>
            <a:ext cx="12192000" cy="67056"/>
          </a:xfrm>
          <a:prstGeom prst="rect">
            <a:avLst/>
          </a:prstGeom>
          <a:solidFill>
            <a:srgbClr val="B3A369"/>
          </a:solidFill>
          <a:ln w="12700">
            <a:solidFill>
              <a:srgbClr val="B3A369"/>
            </a:solidFill>
            <a:prstDash val="solid"/>
          </a:ln>
        </p:spPr>
        <p:txBody>
          <a:bodyPr/>
          <a:lstStyle/>
          <a:p>
            <a:endParaRPr lang="en-US"/>
          </a:p>
        </p:txBody>
      </p:sp>
    </p:spTree>
    <p:extLst>
      <p:ext uri="{BB962C8B-B14F-4D97-AF65-F5344CB8AC3E}">
        <p14:creationId xmlns:p14="http://schemas.microsoft.com/office/powerpoint/2010/main" val="2335562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706CD7-B63D-8AAB-C90F-0DC964631550}"/>
              </a:ext>
            </a:extLst>
          </p:cNvPr>
          <p:cNvSpPr>
            <a:spLocks noGrp="1"/>
          </p:cNvSpPr>
          <p:nvPr>
            <p:ph type="title"/>
          </p:nvPr>
        </p:nvSpPr>
        <p:spPr>
          <a:xfrm>
            <a:off x="4501846" y="1944438"/>
            <a:ext cx="11430000" cy="1014761"/>
          </a:xfrm>
        </p:spPr>
        <p:txBody>
          <a:bodyPr/>
          <a:lstStyle/>
          <a:p>
            <a:r>
              <a:rPr lang="en-US"/>
              <a:t>Questions?</a:t>
            </a:r>
          </a:p>
        </p:txBody>
      </p:sp>
      <p:sp>
        <p:nvSpPr>
          <p:cNvPr id="2" name="TextBox 1">
            <a:extLst>
              <a:ext uri="{FF2B5EF4-FFF2-40B4-BE49-F238E27FC236}">
                <a16:creationId xmlns:a16="http://schemas.microsoft.com/office/drawing/2014/main" id="{2C4FF67F-C486-9D0B-6BFF-3F90318F4B1E}"/>
              </a:ext>
            </a:extLst>
          </p:cNvPr>
          <p:cNvSpPr txBox="1"/>
          <p:nvPr/>
        </p:nvSpPr>
        <p:spPr>
          <a:xfrm>
            <a:off x="3916899" y="3677770"/>
            <a:ext cx="5899454" cy="646331"/>
          </a:xfrm>
          <a:prstGeom prst="rect">
            <a:avLst/>
          </a:prstGeom>
          <a:noFill/>
        </p:spPr>
        <p:txBody>
          <a:bodyPr wrap="square" rtlCol="0">
            <a:spAutoFit/>
          </a:bodyPr>
          <a:lstStyle/>
          <a:p>
            <a:r>
              <a:rPr lang="en-US"/>
              <a:t>Presley: </a:t>
            </a:r>
            <a:r>
              <a:rPr lang="en-US">
                <a:hlinkClick r:id="rId2" tooltip="presley.dyer@library.gatech.edu"/>
              </a:rPr>
              <a:t>presley.dyer@library.gatech.edu</a:t>
            </a:r>
            <a:endParaRPr lang="en-US"/>
          </a:p>
          <a:p>
            <a:r>
              <a:rPr lang="en-US"/>
              <a:t>Stephanie: ​</a:t>
            </a:r>
            <a:r>
              <a:rPr lang="en-US">
                <a:hlinkClick r:id="rId3" tooltip="mailto:stephanie.galipeau@library.gatech.edu"/>
              </a:rPr>
              <a:t>stephanie.galipeau@library.gatech.edu</a:t>
            </a:r>
            <a:r>
              <a:rPr lang="en-US"/>
              <a:t> </a:t>
            </a:r>
          </a:p>
        </p:txBody>
      </p:sp>
    </p:spTree>
    <p:extLst>
      <p:ext uri="{BB962C8B-B14F-4D97-AF65-F5344CB8AC3E}">
        <p14:creationId xmlns:p14="http://schemas.microsoft.com/office/powerpoint/2010/main" val="3898581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98A02-B3C7-8A20-70BE-F693F8298621}"/>
              </a:ext>
            </a:extLst>
          </p:cNvPr>
          <p:cNvSpPr>
            <a:spLocks noGrp="1"/>
          </p:cNvSpPr>
          <p:nvPr>
            <p:ph type="title"/>
          </p:nvPr>
        </p:nvSpPr>
        <p:spPr>
          <a:xfrm>
            <a:off x="462482" y="591041"/>
            <a:ext cx="3932767" cy="921789"/>
          </a:xfrm>
        </p:spPr>
        <p:txBody>
          <a:bodyPr anchor="t">
            <a:normAutofit/>
          </a:bodyPr>
          <a:lstStyle/>
          <a:p>
            <a:pPr algn="ctr"/>
            <a:r>
              <a:rPr lang="en-US" dirty="0">
                <a:solidFill>
                  <a:schemeClr val="accent1"/>
                </a:solidFill>
                <a:latin typeface="Calibri" pitchFamily="34" charset="0"/>
                <a:ea typeface="Calibri" pitchFamily="34" charset="-122"/>
                <a:cs typeface="Calibri" pitchFamily="34" charset="-120"/>
              </a:rPr>
              <a:t>About Georgia Tech</a:t>
            </a:r>
            <a:endParaRPr lang="en-US" dirty="0"/>
          </a:p>
        </p:txBody>
      </p:sp>
      <p:pic>
        <p:nvPicPr>
          <p:cNvPr id="6" name="Content Placeholder 5" descr="A slightly out-of-focus picture of Georgia Tech Tower containing sky and tree.  ">
            <a:extLst>
              <a:ext uri="{FF2B5EF4-FFF2-40B4-BE49-F238E27FC236}">
                <a16:creationId xmlns:a16="http://schemas.microsoft.com/office/drawing/2014/main" id="{F4A73DDE-F699-B26D-E132-539132C1948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624250" y="591041"/>
            <a:ext cx="7186749" cy="4789239"/>
          </a:xfrm>
        </p:spPr>
      </p:pic>
      <p:sp>
        <p:nvSpPr>
          <p:cNvPr id="4" name="Text Placeholder 3">
            <a:extLst>
              <a:ext uri="{FF2B5EF4-FFF2-40B4-BE49-F238E27FC236}">
                <a16:creationId xmlns:a16="http://schemas.microsoft.com/office/drawing/2014/main" id="{88C61021-43BE-6321-063C-E11195E7B4AC}"/>
              </a:ext>
            </a:extLst>
          </p:cNvPr>
          <p:cNvSpPr>
            <a:spLocks noGrp="1"/>
          </p:cNvSpPr>
          <p:nvPr>
            <p:ph type="body" sz="half" idx="2"/>
          </p:nvPr>
        </p:nvSpPr>
        <p:spPr>
          <a:xfrm>
            <a:off x="381001" y="2094774"/>
            <a:ext cx="3932767" cy="3285506"/>
          </a:xfrm>
        </p:spPr>
        <p:txBody>
          <a:bodyPr>
            <a:noAutofit/>
          </a:bodyPr>
          <a:lstStyle/>
          <a:p>
            <a:pPr>
              <a:spcAft>
                <a:spcPts val="1067"/>
              </a:spcAft>
              <a:buSzPct val="100000"/>
            </a:pPr>
            <a:r>
              <a:rPr lang="en-US" sz="2000">
                <a:latin typeface="Calibri" pitchFamily="34" charset="0"/>
                <a:ea typeface="Calibri" pitchFamily="34" charset="-122"/>
                <a:cs typeface="Calibri" pitchFamily="34" charset="-120"/>
              </a:rPr>
              <a:t>Located in Atlanta, Georgia, Georgia Institute of Technology is an R1 public university serving over 56,000 students.</a:t>
            </a:r>
          </a:p>
          <a:p>
            <a:pPr>
              <a:spcAft>
                <a:spcPts val="1067"/>
              </a:spcAft>
              <a:buSzPct val="100000"/>
            </a:pPr>
            <a:endParaRPr lang="en-US" sz="2000">
              <a:latin typeface="Calibri" pitchFamily="34" charset="0"/>
              <a:ea typeface="Calibri" pitchFamily="34" charset="-122"/>
              <a:cs typeface="Calibri" pitchFamily="34" charset="-120"/>
            </a:endParaRPr>
          </a:p>
          <a:p>
            <a:pPr>
              <a:spcAft>
                <a:spcPts val="1067"/>
              </a:spcAft>
              <a:buSzPct val="100000"/>
            </a:pPr>
            <a:r>
              <a:rPr lang="en-US" sz="2000">
                <a:latin typeface="Calibri" panose="020F0502020204030204" pitchFamily="34" charset="0"/>
                <a:ea typeface="Calibri" panose="020F0502020204030204" pitchFamily="34" charset="0"/>
                <a:cs typeface="Calibri" panose="020F0502020204030204" pitchFamily="34" charset="0"/>
              </a:rPr>
              <a:t>The Library’s Technical Services department is comprised of five librarians and nine professional staff. </a:t>
            </a:r>
            <a:endParaRPr lang="en-US" sz="2000">
              <a:solidFill>
                <a:srgbClr val="6D6137"/>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4052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DCBE8-99C1-6633-8CC9-EDA35281B41E}"/>
            </a:ext>
          </a:extLst>
        </p:cNvPr>
        <p:cNvGrpSpPr/>
        <p:nvPr/>
      </p:nvGrpSpPr>
      <p:grpSpPr>
        <a:xfrm>
          <a:off x="0" y="0"/>
          <a:ext cx="0" cy="0"/>
          <a:chOff x="0" y="0"/>
          <a:chExt cx="0" cy="0"/>
        </a:xfrm>
      </p:grpSpPr>
      <p:sp>
        <p:nvSpPr>
          <p:cNvPr id="10" name="Shape 0" descr="Image of modified Xbox game controller">
            <a:extLst>
              <a:ext uri="{FF2B5EF4-FFF2-40B4-BE49-F238E27FC236}">
                <a16:creationId xmlns:a16="http://schemas.microsoft.com/office/drawing/2014/main" id="{539B5E5F-249C-4F09-A1A0-88EFE57DFA6D}"/>
              </a:ext>
            </a:extLst>
          </p:cNvPr>
          <p:cNvSpPr/>
          <p:nvPr/>
        </p:nvSpPr>
        <p:spPr>
          <a:xfrm>
            <a:off x="0" y="0"/>
            <a:ext cx="12192000" cy="1219200"/>
          </a:xfrm>
          <a:prstGeom prst="rect">
            <a:avLst/>
          </a:prstGeom>
          <a:solidFill>
            <a:srgbClr val="003057"/>
          </a:solidFill>
          <a:ln w="12700">
            <a:solidFill>
              <a:srgbClr val="003057"/>
            </a:solidFill>
            <a:prstDash val="solid"/>
          </a:ln>
        </p:spPr>
        <p:txBody>
          <a:bodyPr/>
          <a:lstStyle/>
          <a:p>
            <a:endParaRPr lang="en-US"/>
          </a:p>
        </p:txBody>
      </p:sp>
      <p:sp>
        <p:nvSpPr>
          <p:cNvPr id="2" name="Title 1">
            <a:extLst>
              <a:ext uri="{FF2B5EF4-FFF2-40B4-BE49-F238E27FC236}">
                <a16:creationId xmlns:a16="http://schemas.microsoft.com/office/drawing/2014/main" id="{8ABC6828-14A5-AC47-CADB-E2AEF924F8DD}"/>
              </a:ext>
            </a:extLst>
          </p:cNvPr>
          <p:cNvSpPr>
            <a:spLocks noGrp="1"/>
          </p:cNvSpPr>
          <p:nvPr>
            <p:ph type="title"/>
          </p:nvPr>
        </p:nvSpPr>
        <p:spPr>
          <a:xfrm>
            <a:off x="607337" y="510113"/>
            <a:ext cx="5488663" cy="921789"/>
          </a:xfrm>
        </p:spPr>
        <p:txBody>
          <a:bodyPr anchor="t">
            <a:normAutofit fontScale="90000"/>
          </a:bodyPr>
          <a:lstStyle/>
          <a:p>
            <a:pPr algn="ctr"/>
            <a:r>
              <a:rPr lang="en-US">
                <a:solidFill>
                  <a:schemeClr val="bg1"/>
                </a:solidFill>
                <a:latin typeface="Calibri" pitchFamily="34" charset="0"/>
                <a:ea typeface="Calibri" pitchFamily="34" charset="-122"/>
                <a:cs typeface="Calibri" pitchFamily="34" charset="-120"/>
              </a:rPr>
              <a:t>Why a Video Game Collection?</a:t>
            </a:r>
            <a:br>
              <a:rPr lang="en-US">
                <a:solidFill>
                  <a:schemeClr val="bg1"/>
                </a:solidFill>
              </a:rPr>
            </a:br>
            <a:endParaRPr lang="en-US">
              <a:solidFill>
                <a:schemeClr val="bg1"/>
              </a:solidFill>
            </a:endParaRPr>
          </a:p>
        </p:txBody>
      </p:sp>
      <p:sp>
        <p:nvSpPr>
          <p:cNvPr id="4" name="Text Placeholder 3">
            <a:extLst>
              <a:ext uri="{FF2B5EF4-FFF2-40B4-BE49-F238E27FC236}">
                <a16:creationId xmlns:a16="http://schemas.microsoft.com/office/drawing/2014/main" id="{0310BC66-CEFC-BBB8-DD91-FE634B80AF98}"/>
              </a:ext>
            </a:extLst>
          </p:cNvPr>
          <p:cNvSpPr>
            <a:spLocks noGrp="1"/>
          </p:cNvSpPr>
          <p:nvPr>
            <p:ph type="body" sz="half" idx="2"/>
          </p:nvPr>
        </p:nvSpPr>
        <p:spPr>
          <a:xfrm>
            <a:off x="410843" y="1784824"/>
            <a:ext cx="5971850" cy="3868956"/>
          </a:xfrm>
        </p:spPr>
        <p:txBody>
          <a:bodyPr vert="horz" lIns="91440" tIns="45720" rIns="91440" bIns="45720" rtlCol="0" anchor="t">
            <a:noAutofit/>
          </a:bodyPr>
          <a:lstStyle/>
          <a:p>
            <a:pPr marL="456565" indent="-456565">
              <a:spcAft>
                <a:spcPts val="1067"/>
              </a:spcAft>
              <a:buSzPct val="100000"/>
              <a:buChar char="•"/>
            </a:pPr>
            <a:r>
              <a:rPr lang="en-US" sz="1800" b="1" dirty="0">
                <a:latin typeface="Calibri"/>
                <a:ea typeface="Calibri"/>
                <a:cs typeface="Calibri"/>
              </a:rPr>
              <a:t>Dominant medium:  </a:t>
            </a:r>
            <a:r>
              <a:rPr lang="en-US" sz="1800" dirty="0">
                <a:solidFill>
                  <a:srgbClr val="6D6137"/>
                </a:solidFill>
                <a:latin typeface="Calibri"/>
                <a:ea typeface="Calibri"/>
                <a:cs typeface="Calibri"/>
              </a:rPr>
              <a:t>Video games are a popular form of entertainment today. </a:t>
            </a:r>
            <a:endParaRPr lang="en-US" dirty="0">
              <a:latin typeface="Calibri"/>
              <a:ea typeface="Calibri"/>
              <a:cs typeface="Calibri"/>
            </a:endParaRPr>
          </a:p>
          <a:p>
            <a:pPr marL="456565" indent="-456565">
              <a:spcAft>
                <a:spcPts val="1067"/>
              </a:spcAft>
              <a:buSzPct val="100000"/>
              <a:buFont typeface="Arial" panose="020B0604020202020204" pitchFamily="34" charset="0"/>
              <a:buChar char="•"/>
            </a:pPr>
            <a:r>
              <a:rPr lang="en-US" sz="1800" b="1" dirty="0">
                <a:latin typeface="Calibri" pitchFamily="34" charset="0"/>
                <a:ea typeface="Calibri" pitchFamily="34" charset="-122"/>
                <a:cs typeface="Calibri" pitchFamily="34" charset="-120"/>
              </a:rPr>
              <a:t>Builds on what we do:  </a:t>
            </a:r>
            <a:r>
              <a:rPr lang="en-US" sz="1800" dirty="0">
                <a:solidFill>
                  <a:srgbClr val="6D6137"/>
                </a:solidFill>
                <a:latin typeface="Calibri" pitchFamily="34" charset="0"/>
                <a:ea typeface="Calibri" pitchFamily="34" charset="-122"/>
                <a:cs typeface="Calibri" pitchFamily="34" charset="-120"/>
              </a:rPr>
              <a:t>Extends existing services — Gadgets, Media Scholarship Commons, </a:t>
            </a:r>
            <a:r>
              <a:rPr lang="en-US" sz="1800" dirty="0" err="1">
                <a:solidFill>
                  <a:srgbClr val="6D6137"/>
                </a:solidFill>
                <a:latin typeface="Calibri" pitchFamily="34" charset="0"/>
                <a:ea typeface="Calibri" pitchFamily="34" charset="-122"/>
                <a:cs typeface="Calibri" pitchFamily="34" charset="-120"/>
              </a:rPr>
              <a:t>retroTECH</a:t>
            </a:r>
            <a:r>
              <a:rPr lang="en-US" sz="1800" dirty="0">
                <a:solidFill>
                  <a:srgbClr val="6D6137"/>
                </a:solidFill>
                <a:latin typeface="Calibri" pitchFamily="34" charset="0"/>
                <a:ea typeface="Calibri" pitchFamily="34" charset="-122"/>
                <a:cs typeface="Calibri" pitchFamily="34" charset="-120"/>
              </a:rPr>
              <a:t> Lab.</a:t>
            </a:r>
            <a:endParaRPr lang="en-US" sz="1800" dirty="0">
              <a:solidFill>
                <a:srgbClr val="6D6137"/>
              </a:solidFill>
            </a:endParaRPr>
          </a:p>
          <a:p>
            <a:pPr marL="457189" indent="-457189">
              <a:spcAft>
                <a:spcPts val="1067"/>
              </a:spcAft>
              <a:buSzPct val="100000"/>
              <a:buChar char="•"/>
            </a:pPr>
            <a:r>
              <a:rPr lang="en-US" sz="1800" b="1" dirty="0">
                <a:latin typeface="Calibri" pitchFamily="34" charset="0"/>
                <a:ea typeface="Calibri" pitchFamily="34" charset="-122"/>
                <a:cs typeface="Calibri" pitchFamily="34" charset="-120"/>
              </a:rPr>
              <a:t>Academic relevance:  </a:t>
            </a:r>
            <a:r>
              <a:rPr lang="en-US" sz="1800" dirty="0">
                <a:solidFill>
                  <a:srgbClr val="6D6137"/>
                </a:solidFill>
                <a:latin typeface="Calibri" pitchFamily="34" charset="0"/>
                <a:ea typeface="Calibri" pitchFamily="34" charset="-122"/>
                <a:cs typeface="Calibri" pitchFamily="34" charset="-120"/>
              </a:rPr>
              <a:t>Supports Computational Media, HCI, AI/ML, and Digital Media programs at GT.</a:t>
            </a:r>
          </a:p>
          <a:p>
            <a:pPr marL="456565" indent="-456565">
              <a:spcAft>
                <a:spcPts val="1067"/>
              </a:spcAft>
              <a:buSzPct val="100000"/>
              <a:buChar char="•"/>
            </a:pPr>
            <a:r>
              <a:rPr lang="en-US" sz="1800" b="1" dirty="0">
                <a:latin typeface="Calibri"/>
                <a:ea typeface="Calibri"/>
                <a:cs typeface="Calibri"/>
              </a:rPr>
              <a:t>Promotes community, wellness, and play alongside research. </a:t>
            </a:r>
            <a:r>
              <a:rPr lang="en-US" sz="1800" dirty="0" err="1">
                <a:solidFill>
                  <a:srgbClr val="6D6137"/>
                </a:solidFill>
                <a:latin typeface="Calibri"/>
                <a:ea typeface="Calibri"/>
                <a:cs typeface="Calibri"/>
              </a:rPr>
              <a:t>AdaptaPlay</a:t>
            </a:r>
            <a:r>
              <a:rPr lang="en-US" sz="1800" dirty="0">
                <a:solidFill>
                  <a:srgbClr val="6D6137"/>
                </a:solidFill>
                <a:latin typeface="Calibri"/>
                <a:ea typeface="Calibri"/>
                <a:cs typeface="Calibri"/>
              </a:rPr>
              <a:t>, an accessible gaming controller add-on for players with disabilities.</a:t>
            </a:r>
          </a:p>
        </p:txBody>
      </p:sp>
      <p:pic>
        <p:nvPicPr>
          <p:cNvPr id="8" name="Content Placeholder 7" descr="Image of modified Xbox controller set in accessibility frame">
            <a:extLst>
              <a:ext uri="{FF2B5EF4-FFF2-40B4-BE49-F238E27FC236}">
                <a16:creationId xmlns:a16="http://schemas.microsoft.com/office/drawing/2014/main" id="{CC98B76E-6711-9C17-3297-D538987B6DFC}"/>
              </a:ext>
            </a:extLst>
          </p:cNvPr>
          <p:cNvPicPr>
            <a:picLocks noGrp="1" noChangeAspect="1"/>
          </p:cNvPicPr>
          <p:nvPr>
            <p:ph idx="1"/>
          </p:nvPr>
        </p:nvPicPr>
        <p:blipFill>
          <a:blip r:embed="rId3"/>
          <a:stretch>
            <a:fillRect/>
          </a:stretch>
        </p:blipFill>
        <p:spPr>
          <a:xfrm>
            <a:off x="6808542" y="1597035"/>
            <a:ext cx="3439979" cy="3508505"/>
          </a:xfrm>
          <a:prstGeom prst="rect">
            <a:avLst/>
          </a:prstGeom>
        </p:spPr>
      </p:pic>
      <p:sp>
        <p:nvSpPr>
          <p:cNvPr id="9" name="TextBox 8">
            <a:extLst>
              <a:ext uri="{FF2B5EF4-FFF2-40B4-BE49-F238E27FC236}">
                <a16:creationId xmlns:a16="http://schemas.microsoft.com/office/drawing/2014/main" id="{54D64D21-05BB-BC65-38C3-88655622A394}"/>
              </a:ext>
            </a:extLst>
          </p:cNvPr>
          <p:cNvSpPr txBox="1"/>
          <p:nvPr/>
        </p:nvSpPr>
        <p:spPr>
          <a:xfrm>
            <a:off x="6880969" y="5172596"/>
            <a:ext cx="3367552" cy="230832"/>
          </a:xfrm>
          <a:prstGeom prst="rect">
            <a:avLst/>
          </a:prstGeom>
          <a:noFill/>
        </p:spPr>
        <p:txBody>
          <a:bodyPr wrap="square" rtlCol="0">
            <a:spAutoFit/>
          </a:bodyPr>
          <a:lstStyle/>
          <a:p>
            <a:r>
              <a:rPr lang="en-US" sz="900">
                <a:hlinkClick r:id="rId4"/>
              </a:rPr>
              <a:t>https://akoskvida.com/projects/gaming-controller-add-on/</a:t>
            </a:r>
            <a:r>
              <a:rPr lang="en-US" sz="900"/>
              <a:t> </a:t>
            </a:r>
          </a:p>
        </p:txBody>
      </p:sp>
      <p:sp>
        <p:nvSpPr>
          <p:cNvPr id="11" name="Shape 1">
            <a:extLst>
              <a:ext uri="{FF2B5EF4-FFF2-40B4-BE49-F238E27FC236}">
                <a16:creationId xmlns:a16="http://schemas.microsoft.com/office/drawing/2014/main" id="{75690CC1-A501-7C97-12C5-06F227E4B650}"/>
              </a:ext>
              <a:ext uri="{C183D7F6-B498-43B3-948B-1728B52AA6E4}">
                <adec:decorative xmlns:adec="http://schemas.microsoft.com/office/drawing/2017/decorative" val="1"/>
              </a:ext>
            </a:extLst>
          </p:cNvPr>
          <p:cNvSpPr/>
          <p:nvPr/>
        </p:nvSpPr>
        <p:spPr>
          <a:xfrm>
            <a:off x="0" y="1219200"/>
            <a:ext cx="12192000" cy="67056"/>
          </a:xfrm>
          <a:prstGeom prst="rect">
            <a:avLst/>
          </a:prstGeom>
          <a:solidFill>
            <a:srgbClr val="B3A369"/>
          </a:solidFill>
          <a:ln w="12700">
            <a:solidFill>
              <a:srgbClr val="B3A369"/>
            </a:solidFill>
            <a:prstDash val="solid"/>
          </a:ln>
        </p:spPr>
        <p:txBody>
          <a:bodyPr/>
          <a:lstStyle/>
          <a:p>
            <a:endParaRPr lang="en-US"/>
          </a:p>
        </p:txBody>
      </p:sp>
    </p:spTree>
    <p:extLst>
      <p:ext uri="{BB962C8B-B14F-4D97-AF65-F5344CB8AC3E}">
        <p14:creationId xmlns:p14="http://schemas.microsoft.com/office/powerpoint/2010/main" val="3192200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CE5E0-C4B3-D68A-CBB6-A8A92D9852C8}"/>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2A4132ED-2C6D-9ADD-4CDA-363F2BDF3768}"/>
              </a:ext>
              <a:ext uri="{C183D7F6-B498-43B3-948B-1728B52AA6E4}">
                <adec:decorative xmlns:adec="http://schemas.microsoft.com/office/drawing/2017/decorative" val="1"/>
              </a:ext>
            </a:extLst>
          </p:cNvPr>
          <p:cNvPicPr>
            <a:picLocks noChangeAspect="1"/>
          </p:cNvPicPr>
          <p:nvPr/>
        </p:nvPicPr>
        <p:blipFill>
          <a:blip r:embed="rId3"/>
          <a:srcRect l="5110" t="4208" r="6013" b="4555"/>
          <a:stretch>
            <a:fillRect/>
          </a:stretch>
        </p:blipFill>
        <p:spPr>
          <a:xfrm>
            <a:off x="8817110" y="1971419"/>
            <a:ext cx="2780881" cy="2474531"/>
          </a:xfrm>
          <a:prstGeom prst="rect">
            <a:avLst/>
          </a:prstGeom>
        </p:spPr>
      </p:pic>
      <p:sp>
        <p:nvSpPr>
          <p:cNvPr id="2" name="Title">
            <a:extLst>
              <a:ext uri="{FF2B5EF4-FFF2-40B4-BE49-F238E27FC236}">
                <a16:creationId xmlns:a16="http://schemas.microsoft.com/office/drawing/2014/main" id="{EC05506A-3FF1-B2BA-472C-994CD6BC1B61}"/>
              </a:ext>
            </a:extLst>
          </p:cNvPr>
          <p:cNvSpPr>
            <a:spLocks noGrp="1"/>
          </p:cNvSpPr>
          <p:nvPr>
            <p:ph type="title"/>
          </p:nvPr>
        </p:nvSpPr>
        <p:spPr/>
        <p:txBody>
          <a:bodyPr/>
          <a:lstStyle/>
          <a:p>
            <a:r>
              <a:rPr lang="en-US" dirty="0"/>
              <a:t>Project Progress</a:t>
            </a:r>
          </a:p>
        </p:txBody>
      </p:sp>
      <p:sp>
        <p:nvSpPr>
          <p:cNvPr id="15" name="t15">
            <a:extLst>
              <a:ext uri="{FF2B5EF4-FFF2-40B4-BE49-F238E27FC236}">
                <a16:creationId xmlns:a16="http://schemas.microsoft.com/office/drawing/2014/main" id="{2CA90EF2-0BC2-0A5F-B523-50EA72975F05}"/>
              </a:ext>
            </a:extLst>
          </p:cNvPr>
          <p:cNvSpPr txBox="1"/>
          <p:nvPr/>
        </p:nvSpPr>
        <p:spPr>
          <a:xfrm>
            <a:off x="832251" y="1791055"/>
            <a:ext cx="1480611" cy="502920"/>
          </a:xfrm>
          <a:prstGeom prst="rect">
            <a:avLst/>
          </a:prstGeom>
          <a:noFill/>
        </p:spPr>
        <p:txBody>
          <a:bodyPr anchor="ctr"/>
          <a:lstStyle/>
          <a:p>
            <a:pPr algn="ctr"/>
            <a:r>
              <a:rPr lang="en-US" b="1" i="0" dirty="0">
                <a:latin typeface="Calibri"/>
              </a:rPr>
              <a:t>Proposal</a:t>
            </a:r>
          </a:p>
          <a:p>
            <a:pPr algn="ctr"/>
            <a:r>
              <a:rPr lang="en-US" b="1" dirty="0">
                <a:latin typeface="Calibri"/>
              </a:rPr>
              <a:t>Submitted</a:t>
            </a:r>
            <a:endParaRPr lang="en-US" b="1" i="0" dirty="0">
              <a:latin typeface="Calibri"/>
            </a:endParaRPr>
          </a:p>
        </p:txBody>
      </p:sp>
      <p:sp>
        <p:nvSpPr>
          <p:cNvPr id="16" name="t16">
            <a:extLst>
              <a:ext uri="{FF2B5EF4-FFF2-40B4-BE49-F238E27FC236}">
                <a16:creationId xmlns:a16="http://schemas.microsoft.com/office/drawing/2014/main" id="{D639740F-CE4D-D144-934A-0270F08DBF4F}"/>
              </a:ext>
            </a:extLst>
          </p:cNvPr>
          <p:cNvSpPr txBox="1"/>
          <p:nvPr/>
        </p:nvSpPr>
        <p:spPr>
          <a:xfrm>
            <a:off x="856811" y="2293975"/>
            <a:ext cx="1290793" cy="502920"/>
          </a:xfrm>
          <a:prstGeom prst="rect">
            <a:avLst/>
          </a:prstGeom>
          <a:noFill/>
        </p:spPr>
        <p:txBody>
          <a:bodyPr anchor="ctr"/>
          <a:lstStyle/>
          <a:p>
            <a:pPr algn="ctr"/>
            <a:r>
              <a:rPr lang="en-US" sz="1600" b="0" i="1" dirty="0">
                <a:solidFill>
                  <a:srgbClr val="333333"/>
                </a:solidFill>
                <a:latin typeface="Calibri"/>
              </a:rPr>
              <a:t>Oct 2024</a:t>
            </a:r>
          </a:p>
        </p:txBody>
      </p:sp>
      <p:sp>
        <p:nvSpPr>
          <p:cNvPr id="20" name="t20">
            <a:extLst>
              <a:ext uri="{FF2B5EF4-FFF2-40B4-BE49-F238E27FC236}">
                <a16:creationId xmlns:a16="http://schemas.microsoft.com/office/drawing/2014/main" id="{F909AEEA-D82A-A56A-DC1D-BE44FACA3D41}"/>
              </a:ext>
            </a:extLst>
          </p:cNvPr>
          <p:cNvSpPr txBox="1"/>
          <p:nvPr/>
        </p:nvSpPr>
        <p:spPr>
          <a:xfrm>
            <a:off x="1572557" y="4360902"/>
            <a:ext cx="1560479" cy="502920"/>
          </a:xfrm>
          <a:prstGeom prst="rect">
            <a:avLst/>
          </a:prstGeom>
          <a:noFill/>
        </p:spPr>
        <p:txBody>
          <a:bodyPr anchor="ctr"/>
          <a:lstStyle/>
          <a:p>
            <a:pPr algn="ctr"/>
            <a:r>
              <a:rPr lang="en-US" b="1" i="0" dirty="0">
                <a:solidFill>
                  <a:srgbClr val="003057"/>
                </a:solidFill>
                <a:latin typeface="Calibri"/>
              </a:rPr>
              <a:t>Collection</a:t>
            </a:r>
          </a:p>
          <a:p>
            <a:pPr algn="ctr"/>
            <a:r>
              <a:rPr lang="en-US" b="1" i="0" dirty="0">
                <a:solidFill>
                  <a:srgbClr val="003057"/>
                </a:solidFill>
                <a:latin typeface="Calibri"/>
              </a:rPr>
              <a:t>Development</a:t>
            </a:r>
          </a:p>
        </p:txBody>
      </p:sp>
      <p:sp>
        <p:nvSpPr>
          <p:cNvPr id="21" name="t21">
            <a:extLst>
              <a:ext uri="{FF2B5EF4-FFF2-40B4-BE49-F238E27FC236}">
                <a16:creationId xmlns:a16="http://schemas.microsoft.com/office/drawing/2014/main" id="{0354AA4E-3266-9DDB-4A53-ACF103E0D515}"/>
              </a:ext>
            </a:extLst>
          </p:cNvPr>
          <p:cNvSpPr txBox="1"/>
          <p:nvPr/>
        </p:nvSpPr>
        <p:spPr>
          <a:xfrm>
            <a:off x="1662885" y="4919071"/>
            <a:ext cx="1379822" cy="502920"/>
          </a:xfrm>
          <a:prstGeom prst="rect">
            <a:avLst/>
          </a:prstGeom>
          <a:noFill/>
        </p:spPr>
        <p:txBody>
          <a:bodyPr anchor="ctr"/>
          <a:lstStyle/>
          <a:p>
            <a:pPr algn="ctr"/>
            <a:r>
              <a:rPr lang="en-US" sz="1600" b="0" i="1" dirty="0">
                <a:solidFill>
                  <a:srgbClr val="333333"/>
                </a:solidFill>
                <a:latin typeface="Calibri"/>
              </a:rPr>
              <a:t>Spring 2025</a:t>
            </a:r>
          </a:p>
        </p:txBody>
      </p:sp>
      <p:sp>
        <p:nvSpPr>
          <p:cNvPr id="25" name="t25">
            <a:extLst>
              <a:ext uri="{FF2B5EF4-FFF2-40B4-BE49-F238E27FC236}">
                <a16:creationId xmlns:a16="http://schemas.microsoft.com/office/drawing/2014/main" id="{ED9A880F-CD35-4EA9-FDA5-BDFB2D7B6D6A}"/>
              </a:ext>
            </a:extLst>
          </p:cNvPr>
          <p:cNvSpPr txBox="1"/>
          <p:nvPr/>
        </p:nvSpPr>
        <p:spPr>
          <a:xfrm>
            <a:off x="4827143" y="4360902"/>
            <a:ext cx="1300041" cy="502920"/>
          </a:xfrm>
          <a:prstGeom prst="rect">
            <a:avLst/>
          </a:prstGeom>
          <a:noFill/>
        </p:spPr>
        <p:txBody>
          <a:bodyPr anchor="ctr"/>
          <a:lstStyle/>
          <a:p>
            <a:pPr algn="ctr"/>
            <a:r>
              <a:rPr lang="en-US" b="1" i="0" dirty="0">
                <a:solidFill>
                  <a:srgbClr val="003057"/>
                </a:solidFill>
                <a:latin typeface="Calibri"/>
              </a:rPr>
              <a:t>Ordering &amp;</a:t>
            </a:r>
          </a:p>
          <a:p>
            <a:pPr algn="ctr"/>
            <a:r>
              <a:rPr lang="en-US" b="1" i="0" dirty="0">
                <a:solidFill>
                  <a:srgbClr val="003057"/>
                </a:solidFill>
                <a:latin typeface="Calibri"/>
              </a:rPr>
              <a:t>Cataloging</a:t>
            </a:r>
          </a:p>
        </p:txBody>
      </p:sp>
      <p:sp>
        <p:nvSpPr>
          <p:cNvPr id="30" name="t30">
            <a:extLst>
              <a:ext uri="{FF2B5EF4-FFF2-40B4-BE49-F238E27FC236}">
                <a16:creationId xmlns:a16="http://schemas.microsoft.com/office/drawing/2014/main" id="{BB624F4C-4837-A56F-3242-03640928E988}"/>
              </a:ext>
            </a:extLst>
          </p:cNvPr>
          <p:cNvSpPr txBox="1"/>
          <p:nvPr/>
        </p:nvSpPr>
        <p:spPr>
          <a:xfrm>
            <a:off x="6127184" y="1791055"/>
            <a:ext cx="1035571" cy="502920"/>
          </a:xfrm>
          <a:prstGeom prst="rect">
            <a:avLst/>
          </a:prstGeom>
          <a:noFill/>
        </p:spPr>
        <p:txBody>
          <a:bodyPr anchor="ctr"/>
          <a:lstStyle/>
          <a:p>
            <a:pPr algn="ctr"/>
            <a:r>
              <a:rPr lang="en-US" b="1" i="0" dirty="0">
                <a:solidFill>
                  <a:srgbClr val="003057"/>
                </a:solidFill>
                <a:latin typeface="Calibri"/>
              </a:rPr>
              <a:t>Soft Launch</a:t>
            </a:r>
          </a:p>
        </p:txBody>
      </p:sp>
      <p:sp>
        <p:nvSpPr>
          <p:cNvPr id="31" name="t31">
            <a:extLst>
              <a:ext uri="{FF2B5EF4-FFF2-40B4-BE49-F238E27FC236}">
                <a16:creationId xmlns:a16="http://schemas.microsoft.com/office/drawing/2014/main" id="{570376FE-C9B4-D55E-2763-1EAC1780298D}"/>
              </a:ext>
            </a:extLst>
          </p:cNvPr>
          <p:cNvSpPr txBox="1"/>
          <p:nvPr/>
        </p:nvSpPr>
        <p:spPr>
          <a:xfrm>
            <a:off x="6146570" y="2220833"/>
            <a:ext cx="1174057" cy="502920"/>
          </a:xfrm>
          <a:prstGeom prst="rect">
            <a:avLst/>
          </a:prstGeom>
          <a:noFill/>
        </p:spPr>
        <p:txBody>
          <a:bodyPr anchor="ctr"/>
          <a:lstStyle/>
          <a:p>
            <a:pPr algn="ctr"/>
            <a:r>
              <a:rPr lang="en-US" sz="1600" b="0" i="1" dirty="0">
                <a:solidFill>
                  <a:srgbClr val="333333"/>
                </a:solidFill>
                <a:latin typeface="Calibri"/>
              </a:rPr>
              <a:t>Spring 2026</a:t>
            </a:r>
          </a:p>
        </p:txBody>
      </p:sp>
      <p:sp>
        <p:nvSpPr>
          <p:cNvPr id="36" name="t36">
            <a:extLst>
              <a:ext uri="{FF2B5EF4-FFF2-40B4-BE49-F238E27FC236}">
                <a16:creationId xmlns:a16="http://schemas.microsoft.com/office/drawing/2014/main" id="{3F157F38-6B17-6A05-D176-D3A7D87BEFA8}"/>
              </a:ext>
            </a:extLst>
          </p:cNvPr>
          <p:cNvSpPr txBox="1"/>
          <p:nvPr/>
        </p:nvSpPr>
        <p:spPr>
          <a:xfrm>
            <a:off x="9194206" y="4612362"/>
            <a:ext cx="2194560" cy="502920"/>
          </a:xfrm>
          <a:prstGeom prst="rect">
            <a:avLst/>
          </a:prstGeom>
          <a:noFill/>
        </p:spPr>
        <p:txBody>
          <a:bodyPr anchor="ctr"/>
          <a:lstStyle/>
          <a:p>
            <a:pPr algn="ctr"/>
            <a:r>
              <a:rPr lang="en-US" sz="1600" b="0" i="1" dirty="0">
                <a:solidFill>
                  <a:srgbClr val="333333"/>
                </a:solidFill>
                <a:latin typeface="Calibri"/>
              </a:rPr>
              <a:t>Game Night</a:t>
            </a:r>
          </a:p>
          <a:p>
            <a:pPr algn="ctr"/>
            <a:r>
              <a:rPr lang="en-US" sz="1600" b="0" i="1" dirty="0">
                <a:solidFill>
                  <a:srgbClr val="333333"/>
                </a:solidFill>
                <a:latin typeface="Calibri"/>
              </a:rPr>
              <a:t>April 1, 2026</a:t>
            </a:r>
          </a:p>
        </p:txBody>
      </p:sp>
      <p:sp>
        <p:nvSpPr>
          <p:cNvPr id="38" name="t38">
            <a:extLst>
              <a:ext uri="{FF2B5EF4-FFF2-40B4-BE49-F238E27FC236}">
                <a16:creationId xmlns:a16="http://schemas.microsoft.com/office/drawing/2014/main" id="{E386521A-275B-6C1B-8691-DA246552D671}"/>
              </a:ext>
            </a:extLst>
          </p:cNvPr>
          <p:cNvSpPr txBox="1"/>
          <p:nvPr/>
        </p:nvSpPr>
        <p:spPr>
          <a:xfrm>
            <a:off x="9377834" y="3025804"/>
            <a:ext cx="1645920" cy="365760"/>
          </a:xfrm>
          <a:prstGeom prst="rect">
            <a:avLst/>
          </a:prstGeom>
          <a:noFill/>
        </p:spPr>
        <p:txBody>
          <a:bodyPr anchor="ctr"/>
          <a:lstStyle/>
          <a:p>
            <a:pPr algn="ctr"/>
            <a:r>
              <a:rPr lang="en-US" b="1" i="0" dirty="0">
                <a:solidFill>
                  <a:srgbClr val="000000"/>
                </a:solidFill>
                <a:latin typeface="Roboto" panose="02000000000000000000" pitchFamily="2" charset="0"/>
                <a:ea typeface="Roboto" panose="02000000000000000000" pitchFamily="2" charset="0"/>
                <a:cs typeface="Roboto" panose="02000000000000000000" pitchFamily="2" charset="0"/>
              </a:rPr>
              <a:t>LAUNCHED</a:t>
            </a:r>
            <a:r>
              <a:rPr lang="en-US" sz="2000" b="1" i="0" dirty="0">
                <a:solidFill>
                  <a:srgbClr val="003057"/>
                </a:solidFill>
                <a:latin typeface="Calibri"/>
              </a:rPr>
              <a:t>!</a:t>
            </a:r>
            <a:endParaRPr lang="en-US" sz="1200" b="1" i="0" dirty="0">
              <a:solidFill>
                <a:srgbClr val="003057"/>
              </a:solidFill>
              <a:latin typeface="Calibri"/>
            </a:endParaRPr>
          </a:p>
        </p:txBody>
      </p:sp>
      <p:sp>
        <p:nvSpPr>
          <p:cNvPr id="56" name="t25">
            <a:extLst>
              <a:ext uri="{FF2B5EF4-FFF2-40B4-BE49-F238E27FC236}">
                <a16:creationId xmlns:a16="http://schemas.microsoft.com/office/drawing/2014/main" id="{3D85B00E-DED4-78DB-B622-E04D3F493429}"/>
              </a:ext>
            </a:extLst>
          </p:cNvPr>
          <p:cNvSpPr txBox="1"/>
          <p:nvPr/>
        </p:nvSpPr>
        <p:spPr>
          <a:xfrm>
            <a:off x="3380561" y="1791055"/>
            <a:ext cx="1097280" cy="502920"/>
          </a:xfrm>
          <a:prstGeom prst="rect">
            <a:avLst/>
          </a:prstGeom>
          <a:noFill/>
        </p:spPr>
        <p:txBody>
          <a:bodyPr anchor="ctr"/>
          <a:lstStyle/>
          <a:p>
            <a:pPr algn="ctr"/>
            <a:r>
              <a:rPr lang="en-US" b="1" i="0" dirty="0">
                <a:solidFill>
                  <a:srgbClr val="003057"/>
                </a:solidFill>
                <a:latin typeface="Calibri"/>
              </a:rPr>
              <a:t>Funding Pivot</a:t>
            </a:r>
          </a:p>
        </p:txBody>
      </p:sp>
      <p:sp>
        <p:nvSpPr>
          <p:cNvPr id="57" name="t26">
            <a:extLst>
              <a:ext uri="{FF2B5EF4-FFF2-40B4-BE49-F238E27FC236}">
                <a16:creationId xmlns:a16="http://schemas.microsoft.com/office/drawing/2014/main" id="{3063ABD0-1306-1D69-C4F9-A6E55EC90BD5}"/>
              </a:ext>
            </a:extLst>
          </p:cNvPr>
          <p:cNvSpPr txBox="1"/>
          <p:nvPr/>
        </p:nvSpPr>
        <p:spPr>
          <a:xfrm>
            <a:off x="4994254" y="4891446"/>
            <a:ext cx="965818" cy="502920"/>
          </a:xfrm>
          <a:prstGeom prst="rect">
            <a:avLst/>
          </a:prstGeom>
          <a:noFill/>
        </p:spPr>
        <p:txBody>
          <a:bodyPr anchor="ctr"/>
          <a:lstStyle/>
          <a:p>
            <a:pPr algn="ctr"/>
            <a:r>
              <a:rPr lang="en-US" sz="1600" b="0" i="1" dirty="0">
                <a:solidFill>
                  <a:srgbClr val="333333"/>
                </a:solidFill>
                <a:latin typeface="Calibri"/>
              </a:rPr>
              <a:t>Fall 2025</a:t>
            </a:r>
          </a:p>
        </p:txBody>
      </p:sp>
      <p:sp>
        <p:nvSpPr>
          <p:cNvPr id="58" name="t26">
            <a:extLst>
              <a:ext uri="{FF2B5EF4-FFF2-40B4-BE49-F238E27FC236}">
                <a16:creationId xmlns:a16="http://schemas.microsoft.com/office/drawing/2014/main" id="{B8590F27-5E5B-C78E-CB31-24B2C7C3A63D}"/>
              </a:ext>
            </a:extLst>
          </p:cNvPr>
          <p:cNvSpPr txBox="1"/>
          <p:nvPr/>
        </p:nvSpPr>
        <p:spPr>
          <a:xfrm>
            <a:off x="3349288" y="2293975"/>
            <a:ext cx="1448731" cy="502920"/>
          </a:xfrm>
          <a:prstGeom prst="rect">
            <a:avLst/>
          </a:prstGeom>
          <a:noFill/>
        </p:spPr>
        <p:txBody>
          <a:bodyPr anchor="ctr"/>
          <a:lstStyle/>
          <a:p>
            <a:pPr algn="ctr"/>
            <a:r>
              <a:rPr lang="en-US" sz="1600" b="0" i="1" dirty="0">
                <a:solidFill>
                  <a:srgbClr val="333333"/>
                </a:solidFill>
                <a:latin typeface="Calibri"/>
              </a:rPr>
              <a:t>Summer 2025</a:t>
            </a:r>
          </a:p>
        </p:txBody>
      </p:sp>
      <p:pic>
        <p:nvPicPr>
          <p:cNvPr id="11" name="Picture 10">
            <a:extLst>
              <a:ext uri="{FF2B5EF4-FFF2-40B4-BE49-F238E27FC236}">
                <a16:creationId xmlns:a16="http://schemas.microsoft.com/office/drawing/2014/main" id="{D49D143B-1C68-A10B-2D22-988CB49F54F6}"/>
              </a:ext>
              <a:ext uri="{C183D7F6-B498-43B3-948B-1728B52AA6E4}">
                <adec:decorative xmlns:adec="http://schemas.microsoft.com/office/drawing/2017/decorative" val="1"/>
              </a:ext>
            </a:extLst>
          </p:cNvPr>
          <p:cNvPicPr>
            <a:picLocks noChangeAspect="1"/>
          </p:cNvPicPr>
          <p:nvPr/>
        </p:nvPicPr>
        <p:blipFill>
          <a:blip r:embed="rId4"/>
          <a:srcRect l="10204"/>
          <a:stretch>
            <a:fillRect/>
          </a:stretch>
        </p:blipFill>
        <p:spPr>
          <a:xfrm>
            <a:off x="798977" y="2723753"/>
            <a:ext cx="1290792" cy="1499976"/>
          </a:xfrm>
          <a:prstGeom prst="rect">
            <a:avLst/>
          </a:prstGeom>
        </p:spPr>
      </p:pic>
      <p:pic>
        <p:nvPicPr>
          <p:cNvPr id="28" name="Picture 27">
            <a:extLst>
              <a:ext uri="{FF2B5EF4-FFF2-40B4-BE49-F238E27FC236}">
                <a16:creationId xmlns:a16="http://schemas.microsoft.com/office/drawing/2014/main" id="{9A95EACC-0196-DAE7-AC61-F5E594BA6713}"/>
              </a:ext>
              <a:ext uri="{C183D7F6-B498-43B3-948B-1728B52AA6E4}">
                <adec:decorative xmlns:adec="http://schemas.microsoft.com/office/drawing/2017/decorative" val="1"/>
              </a:ext>
            </a:extLst>
          </p:cNvPr>
          <p:cNvPicPr>
            <a:picLocks noChangeAspect="1"/>
          </p:cNvPicPr>
          <p:nvPr/>
        </p:nvPicPr>
        <p:blipFill>
          <a:blip r:embed="rId4"/>
          <a:srcRect l="10204"/>
          <a:stretch>
            <a:fillRect/>
          </a:stretch>
        </p:blipFill>
        <p:spPr>
          <a:xfrm>
            <a:off x="2089769" y="2723753"/>
            <a:ext cx="1290792" cy="1499976"/>
          </a:xfrm>
          <a:prstGeom prst="rect">
            <a:avLst/>
          </a:prstGeom>
        </p:spPr>
      </p:pic>
      <p:pic>
        <p:nvPicPr>
          <p:cNvPr id="33" name="Picture 32">
            <a:extLst>
              <a:ext uri="{FF2B5EF4-FFF2-40B4-BE49-F238E27FC236}">
                <a16:creationId xmlns:a16="http://schemas.microsoft.com/office/drawing/2014/main" id="{7F6255D0-0B1B-7592-B0F5-9D2A8741FC46}"/>
              </a:ext>
              <a:ext uri="{C183D7F6-B498-43B3-948B-1728B52AA6E4}">
                <adec:decorative xmlns:adec="http://schemas.microsoft.com/office/drawing/2017/decorative" val="1"/>
              </a:ext>
            </a:extLst>
          </p:cNvPr>
          <p:cNvPicPr>
            <a:picLocks noChangeAspect="1"/>
          </p:cNvPicPr>
          <p:nvPr/>
        </p:nvPicPr>
        <p:blipFill>
          <a:blip r:embed="rId4"/>
          <a:srcRect l="10204"/>
          <a:stretch>
            <a:fillRect/>
          </a:stretch>
        </p:blipFill>
        <p:spPr>
          <a:xfrm>
            <a:off x="3330323" y="2723753"/>
            <a:ext cx="1290792" cy="1499976"/>
          </a:xfrm>
          <a:prstGeom prst="rect">
            <a:avLst/>
          </a:prstGeom>
        </p:spPr>
      </p:pic>
      <p:pic>
        <p:nvPicPr>
          <p:cNvPr id="34" name="Picture 33">
            <a:extLst>
              <a:ext uri="{FF2B5EF4-FFF2-40B4-BE49-F238E27FC236}">
                <a16:creationId xmlns:a16="http://schemas.microsoft.com/office/drawing/2014/main" id="{E539D568-B2F5-5218-23B9-CF35AF292798}"/>
              </a:ext>
              <a:ext uri="{C183D7F6-B498-43B3-948B-1728B52AA6E4}">
                <adec:decorative xmlns:adec="http://schemas.microsoft.com/office/drawing/2017/decorative" val="1"/>
              </a:ext>
            </a:extLst>
          </p:cNvPr>
          <p:cNvPicPr>
            <a:picLocks noChangeAspect="1"/>
          </p:cNvPicPr>
          <p:nvPr/>
        </p:nvPicPr>
        <p:blipFill>
          <a:blip r:embed="rId4"/>
          <a:srcRect l="10204"/>
          <a:stretch>
            <a:fillRect/>
          </a:stretch>
        </p:blipFill>
        <p:spPr>
          <a:xfrm>
            <a:off x="4602150" y="2723753"/>
            <a:ext cx="1290792" cy="1499976"/>
          </a:xfrm>
          <a:prstGeom prst="rect">
            <a:avLst/>
          </a:prstGeom>
        </p:spPr>
      </p:pic>
      <p:pic>
        <p:nvPicPr>
          <p:cNvPr id="35" name="Picture 34">
            <a:extLst>
              <a:ext uri="{FF2B5EF4-FFF2-40B4-BE49-F238E27FC236}">
                <a16:creationId xmlns:a16="http://schemas.microsoft.com/office/drawing/2014/main" id="{5ACAF673-E5D1-DEE3-0F73-B589A4964CBF}"/>
              </a:ext>
              <a:ext uri="{C183D7F6-B498-43B3-948B-1728B52AA6E4}">
                <adec:decorative xmlns:adec="http://schemas.microsoft.com/office/drawing/2017/decorative" val="1"/>
              </a:ext>
            </a:extLst>
          </p:cNvPr>
          <p:cNvPicPr>
            <a:picLocks noChangeAspect="1"/>
          </p:cNvPicPr>
          <p:nvPr/>
        </p:nvPicPr>
        <p:blipFill>
          <a:blip r:embed="rId4"/>
          <a:srcRect l="10204"/>
          <a:stretch>
            <a:fillRect/>
          </a:stretch>
        </p:blipFill>
        <p:spPr>
          <a:xfrm>
            <a:off x="5861669" y="2713447"/>
            <a:ext cx="1290792" cy="1499976"/>
          </a:xfrm>
          <a:prstGeom prst="rect">
            <a:avLst/>
          </a:prstGeom>
        </p:spPr>
      </p:pic>
      <p:pic>
        <p:nvPicPr>
          <p:cNvPr id="39" name="Picture 38">
            <a:extLst>
              <a:ext uri="{FF2B5EF4-FFF2-40B4-BE49-F238E27FC236}">
                <a16:creationId xmlns:a16="http://schemas.microsoft.com/office/drawing/2014/main" id="{559FD782-5307-F778-E06A-BE71C333B6CE}"/>
              </a:ext>
              <a:ext uri="{C183D7F6-B498-43B3-948B-1728B52AA6E4}">
                <adec:decorative xmlns:adec="http://schemas.microsoft.com/office/drawing/2017/decorative" val="1"/>
              </a:ext>
            </a:extLst>
          </p:cNvPr>
          <p:cNvPicPr>
            <a:picLocks noChangeAspect="1"/>
          </p:cNvPicPr>
          <p:nvPr/>
        </p:nvPicPr>
        <p:blipFill>
          <a:blip r:embed="rId5"/>
          <a:srcRect l="57695"/>
          <a:stretch>
            <a:fillRect/>
          </a:stretch>
        </p:blipFill>
        <p:spPr>
          <a:xfrm>
            <a:off x="8022456" y="2796895"/>
            <a:ext cx="741118" cy="1333080"/>
          </a:xfrm>
          <a:prstGeom prst="rect">
            <a:avLst/>
          </a:prstGeom>
        </p:spPr>
      </p:pic>
      <p:pic>
        <p:nvPicPr>
          <p:cNvPr id="40" name="Picture 39">
            <a:extLst>
              <a:ext uri="{FF2B5EF4-FFF2-40B4-BE49-F238E27FC236}">
                <a16:creationId xmlns:a16="http://schemas.microsoft.com/office/drawing/2014/main" id="{E72C915F-505F-1B14-4BD8-88DAB9265177}"/>
              </a:ext>
              <a:ext uri="{C183D7F6-B498-43B3-948B-1728B52AA6E4}">
                <adec:decorative xmlns:adec="http://schemas.microsoft.com/office/drawing/2017/decorative" val="1"/>
              </a:ext>
            </a:extLst>
          </p:cNvPr>
          <p:cNvPicPr>
            <a:picLocks noChangeAspect="1"/>
          </p:cNvPicPr>
          <p:nvPr/>
        </p:nvPicPr>
        <p:blipFill>
          <a:blip r:embed="rId4"/>
          <a:srcRect l="10204" r="31887"/>
          <a:stretch>
            <a:fillRect/>
          </a:stretch>
        </p:blipFill>
        <p:spPr>
          <a:xfrm>
            <a:off x="7110107" y="2713447"/>
            <a:ext cx="832421" cy="1499976"/>
          </a:xfrm>
          <a:prstGeom prst="rect">
            <a:avLst/>
          </a:prstGeom>
        </p:spPr>
      </p:pic>
    </p:spTree>
    <p:extLst>
      <p:ext uri="{BB962C8B-B14F-4D97-AF65-F5344CB8AC3E}">
        <p14:creationId xmlns:p14="http://schemas.microsoft.com/office/powerpoint/2010/main" val="2929044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C183D7F6-B498-43B3-948B-1728B52AA6E4}">
                <adec:decorative xmlns:adec="http://schemas.microsoft.com/office/drawing/2017/decorative" val="1"/>
              </a:ext>
            </a:extLst>
          </p:cNvPr>
          <p:cNvSpPr/>
          <p:nvPr/>
        </p:nvSpPr>
        <p:spPr>
          <a:xfrm>
            <a:off x="0" y="0"/>
            <a:ext cx="12192000" cy="1219200"/>
          </a:xfrm>
          <a:prstGeom prst="rect">
            <a:avLst/>
          </a:prstGeom>
          <a:solidFill>
            <a:srgbClr val="003057"/>
          </a:solidFill>
          <a:ln w="12700">
            <a:solidFill>
              <a:srgbClr val="003057"/>
            </a:solidFill>
            <a:prstDash val="solid"/>
          </a:ln>
        </p:spPr>
        <p:txBody>
          <a:bodyPr/>
          <a:lstStyle/>
          <a:p>
            <a:endParaRPr lang="en-US"/>
          </a:p>
        </p:txBody>
      </p:sp>
      <p:sp>
        <p:nvSpPr>
          <p:cNvPr id="4" name="Text 2"/>
          <p:cNvSpPr>
            <a:spLocks noGrp="1"/>
          </p:cNvSpPr>
          <p:nvPr>
            <p:ph type="title" idx="4294967295"/>
          </p:nvPr>
        </p:nvSpPr>
        <p:spPr>
          <a:xfrm>
            <a:off x="487680" y="0"/>
            <a:ext cx="11216640"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Pilot Parameters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Shape 3">
            <a:extLst>
              <a:ext uri="{C183D7F6-B498-43B3-948B-1728B52AA6E4}">
                <adec:decorative xmlns:adec="http://schemas.microsoft.com/office/drawing/2017/decorative" val="1"/>
              </a:ext>
            </a:extLst>
          </p:cNvPr>
          <p:cNvSpPr/>
          <p:nvPr/>
        </p:nvSpPr>
        <p:spPr>
          <a:xfrm>
            <a:off x="899999" y="2804529"/>
            <a:ext cx="2826620" cy="2682240"/>
          </a:xfrm>
          <a:prstGeom prst="rect">
            <a:avLst/>
          </a:prstGeom>
          <a:solidFill>
            <a:srgbClr val="003057"/>
          </a:solidFill>
          <a:ln w="12700">
            <a:solidFill>
              <a:srgbClr val="003057"/>
            </a:solidFill>
            <a:prstDash val="solid"/>
          </a:ln>
        </p:spPr>
        <p:txBody>
          <a:bodyPr/>
          <a:lstStyle/>
          <a:p>
            <a:endParaRPr lang="en-US"/>
          </a:p>
        </p:txBody>
      </p:sp>
      <p:sp>
        <p:nvSpPr>
          <p:cNvPr id="8" name="Shape 6">
            <a:extLst>
              <a:ext uri="{C183D7F6-B498-43B3-948B-1728B52AA6E4}">
                <adec:decorative xmlns:adec="http://schemas.microsoft.com/office/drawing/2017/decorative" val="1"/>
              </a:ext>
            </a:extLst>
          </p:cNvPr>
          <p:cNvSpPr/>
          <p:nvPr/>
        </p:nvSpPr>
        <p:spPr>
          <a:xfrm>
            <a:off x="4861884" y="2804529"/>
            <a:ext cx="2647279" cy="2682240"/>
          </a:xfrm>
          <a:prstGeom prst="rect">
            <a:avLst/>
          </a:prstGeom>
          <a:solidFill>
            <a:srgbClr val="003057"/>
          </a:solidFill>
          <a:ln w="12700">
            <a:solidFill>
              <a:srgbClr val="003057"/>
            </a:solidFill>
            <a:prstDash val="solid"/>
          </a:ln>
        </p:spPr>
        <p:txBody>
          <a:bodyPr/>
          <a:lstStyle/>
          <a:p>
            <a:endParaRPr lang="en-US"/>
          </a:p>
        </p:txBody>
      </p:sp>
      <p:sp>
        <p:nvSpPr>
          <p:cNvPr id="11" name="Shape 9">
            <a:extLst>
              <a:ext uri="{C183D7F6-B498-43B3-948B-1728B52AA6E4}">
                <adec:decorative xmlns:adec="http://schemas.microsoft.com/office/drawing/2017/decorative" val="1"/>
              </a:ext>
            </a:extLst>
          </p:cNvPr>
          <p:cNvSpPr/>
          <p:nvPr/>
        </p:nvSpPr>
        <p:spPr>
          <a:xfrm>
            <a:off x="8661865" y="2804529"/>
            <a:ext cx="2647280" cy="2682240"/>
          </a:xfrm>
          <a:prstGeom prst="rect">
            <a:avLst/>
          </a:prstGeom>
          <a:solidFill>
            <a:srgbClr val="003057"/>
          </a:solidFill>
          <a:ln w="12700">
            <a:solidFill>
              <a:srgbClr val="003057"/>
            </a:solidFill>
            <a:prstDash val="solid"/>
          </a:ln>
        </p:spPr>
        <p:txBody>
          <a:bodyPr/>
          <a:lstStyle/>
          <a:p>
            <a:endParaRPr lang="en-US"/>
          </a:p>
        </p:txBody>
      </p:sp>
      <p:pic>
        <p:nvPicPr>
          <p:cNvPr id="17" name="Picture 16">
            <a:extLst>
              <a:ext uri="{FF2B5EF4-FFF2-40B4-BE49-F238E27FC236}">
                <a16:creationId xmlns:a16="http://schemas.microsoft.com/office/drawing/2014/main" id="{663A0417-2109-C7BA-D700-21B7C6EC54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117088"/>
            <a:ext cx="3081254" cy="740912"/>
          </a:xfrm>
          <a:prstGeom prst="rect">
            <a:avLst/>
          </a:prstGeom>
        </p:spPr>
      </p:pic>
      <p:pic>
        <p:nvPicPr>
          <p:cNvPr id="18" name="Picture 17">
            <a:extLst>
              <a:ext uri="{FF2B5EF4-FFF2-40B4-BE49-F238E27FC236}">
                <a16:creationId xmlns:a16="http://schemas.microsoft.com/office/drawing/2014/main" id="{5BF49D50-E09E-6C3E-5807-B946F3F0D47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70909" y="6117088"/>
            <a:ext cx="3081254" cy="740912"/>
          </a:xfrm>
          <a:prstGeom prst="rect">
            <a:avLst/>
          </a:prstGeom>
        </p:spPr>
      </p:pic>
      <p:pic>
        <p:nvPicPr>
          <p:cNvPr id="19" name="Picture 18">
            <a:extLst>
              <a:ext uri="{FF2B5EF4-FFF2-40B4-BE49-F238E27FC236}">
                <a16:creationId xmlns:a16="http://schemas.microsoft.com/office/drawing/2014/main" id="{09473878-2AFC-9CC6-46DE-201321505C5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80611" y="6117088"/>
            <a:ext cx="3081254" cy="740912"/>
          </a:xfrm>
          <a:prstGeom prst="rect">
            <a:avLst/>
          </a:prstGeom>
        </p:spPr>
      </p:pic>
      <p:pic>
        <p:nvPicPr>
          <p:cNvPr id="20" name="Picture 19">
            <a:extLst>
              <a:ext uri="{FF2B5EF4-FFF2-40B4-BE49-F238E27FC236}">
                <a16:creationId xmlns:a16="http://schemas.microsoft.com/office/drawing/2014/main" id="{65B589E2-AE5C-F522-45BE-DCC86E0299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09163" y="6117088"/>
            <a:ext cx="3081254" cy="740912"/>
          </a:xfrm>
          <a:prstGeom prst="rect">
            <a:avLst/>
          </a:prstGeom>
        </p:spPr>
      </p:pic>
      <p:pic>
        <p:nvPicPr>
          <p:cNvPr id="21" name="Picture 20">
            <a:extLst>
              <a:ext uri="{FF2B5EF4-FFF2-40B4-BE49-F238E27FC236}">
                <a16:creationId xmlns:a16="http://schemas.microsoft.com/office/drawing/2014/main" id="{2D09E21E-B3B0-72F0-3D7B-7008D0124A48}"/>
              </a:ext>
              <a:ext uri="{C183D7F6-B498-43B3-948B-1728B52AA6E4}">
                <adec:decorative xmlns:adec="http://schemas.microsoft.com/office/drawing/2017/decorative" val="1"/>
              </a:ext>
            </a:extLst>
          </p:cNvPr>
          <p:cNvPicPr>
            <a:picLocks noChangeAspect="1"/>
          </p:cNvPicPr>
          <p:nvPr/>
        </p:nvPicPr>
        <p:blipFill>
          <a:blip r:embed="rId3"/>
          <a:srcRect r="24910"/>
          <a:stretch>
            <a:fillRect/>
          </a:stretch>
        </p:blipFill>
        <p:spPr>
          <a:xfrm>
            <a:off x="9878291" y="6117088"/>
            <a:ext cx="2313709" cy="740912"/>
          </a:xfrm>
          <a:prstGeom prst="rect">
            <a:avLst/>
          </a:prstGeom>
        </p:spPr>
      </p:pic>
      <p:pic>
        <p:nvPicPr>
          <p:cNvPr id="25" name="Picture 24" descr="Outline image of Playstation controller">
            <a:extLst>
              <a:ext uri="{FF2B5EF4-FFF2-40B4-BE49-F238E27FC236}">
                <a16:creationId xmlns:a16="http://schemas.microsoft.com/office/drawing/2014/main" id="{E2341CA4-485E-75B5-AD10-8B4D585CD083}"/>
              </a:ext>
            </a:extLst>
          </p:cNvPr>
          <p:cNvPicPr>
            <a:picLocks noChangeAspect="1"/>
          </p:cNvPicPr>
          <p:nvPr/>
        </p:nvPicPr>
        <p:blipFill>
          <a:blip r:embed="rId4"/>
          <a:stretch>
            <a:fillRect/>
          </a:stretch>
        </p:blipFill>
        <p:spPr>
          <a:xfrm>
            <a:off x="9042936" y="3144443"/>
            <a:ext cx="1977772" cy="1977772"/>
          </a:xfrm>
          <a:prstGeom prst="rect">
            <a:avLst/>
          </a:prstGeom>
        </p:spPr>
      </p:pic>
      <p:pic>
        <p:nvPicPr>
          <p:cNvPr id="27" name="Picture 26" descr="Outline image of Switch controller">
            <a:extLst>
              <a:ext uri="{FF2B5EF4-FFF2-40B4-BE49-F238E27FC236}">
                <a16:creationId xmlns:a16="http://schemas.microsoft.com/office/drawing/2014/main" id="{3418475B-7BFB-2A3C-1CC0-50BAE73299FE}"/>
              </a:ext>
            </a:extLst>
          </p:cNvPr>
          <p:cNvPicPr>
            <a:picLocks noChangeAspect="1"/>
          </p:cNvPicPr>
          <p:nvPr/>
        </p:nvPicPr>
        <p:blipFill>
          <a:blip r:embed="rId5"/>
          <a:srcRect l="23656" t="4594" r="24694" b="41392"/>
          <a:stretch>
            <a:fillRect/>
          </a:stretch>
        </p:blipFill>
        <p:spPr>
          <a:xfrm>
            <a:off x="5256298" y="3082589"/>
            <a:ext cx="1858450" cy="1943533"/>
          </a:xfrm>
          <a:prstGeom prst="rect">
            <a:avLst/>
          </a:prstGeom>
        </p:spPr>
      </p:pic>
      <p:pic>
        <p:nvPicPr>
          <p:cNvPr id="29" name="Picture 28" descr="Outline image of Xbox controller">
            <a:extLst>
              <a:ext uri="{FF2B5EF4-FFF2-40B4-BE49-F238E27FC236}">
                <a16:creationId xmlns:a16="http://schemas.microsoft.com/office/drawing/2014/main" id="{07CA64D0-2AEC-8D69-0100-D17DCA8DAA61}"/>
              </a:ext>
            </a:extLst>
          </p:cNvPr>
          <p:cNvPicPr>
            <a:picLocks noChangeAspect="1"/>
          </p:cNvPicPr>
          <p:nvPr/>
        </p:nvPicPr>
        <p:blipFill>
          <a:blip r:embed="rId6"/>
          <a:srcRect b="11138"/>
          <a:stretch>
            <a:fillRect/>
          </a:stretch>
        </p:blipFill>
        <p:spPr>
          <a:xfrm>
            <a:off x="1251096" y="3144443"/>
            <a:ext cx="2124426" cy="1887805"/>
          </a:xfrm>
          <a:prstGeom prst="rect">
            <a:avLst/>
          </a:prstGeom>
        </p:spPr>
      </p:pic>
      <p:pic>
        <p:nvPicPr>
          <p:cNvPr id="35" name="Picture 34">
            <a:extLst>
              <a:ext uri="{FF2B5EF4-FFF2-40B4-BE49-F238E27FC236}">
                <a16:creationId xmlns:a16="http://schemas.microsoft.com/office/drawing/2014/main" id="{92A353E7-FB46-D5C4-5F93-192FA234895E}"/>
              </a:ext>
              <a:ext uri="{C183D7F6-B498-43B3-948B-1728B52AA6E4}">
                <adec:decorative xmlns:adec="http://schemas.microsoft.com/office/drawing/2017/decorative" val="1"/>
              </a:ext>
            </a:extLst>
          </p:cNvPr>
          <p:cNvPicPr>
            <a:picLocks noChangeAspect="1"/>
          </p:cNvPicPr>
          <p:nvPr/>
        </p:nvPicPr>
        <p:blipFill>
          <a:blip r:embed="rId7"/>
          <a:srcRect r="34791" b="6722"/>
          <a:stretch>
            <a:fillRect/>
          </a:stretch>
        </p:blipFill>
        <p:spPr>
          <a:xfrm>
            <a:off x="10101079" y="1371231"/>
            <a:ext cx="2090922" cy="852205"/>
          </a:xfrm>
          <a:prstGeom prst="rect">
            <a:avLst/>
          </a:prstGeom>
        </p:spPr>
      </p:pic>
      <p:pic>
        <p:nvPicPr>
          <p:cNvPr id="37" name="Picture 36">
            <a:extLst>
              <a:ext uri="{FF2B5EF4-FFF2-40B4-BE49-F238E27FC236}">
                <a16:creationId xmlns:a16="http://schemas.microsoft.com/office/drawing/2014/main" id="{7E14E912-469A-0FB5-8618-1063A96B41AF}"/>
              </a:ext>
              <a:ext uri="{C183D7F6-B498-43B3-948B-1728B52AA6E4}">
                <adec:decorative xmlns:adec="http://schemas.microsoft.com/office/drawing/2017/decorative" val="1"/>
              </a:ext>
            </a:extLst>
          </p:cNvPr>
          <p:cNvPicPr>
            <a:picLocks noChangeAspect="1"/>
          </p:cNvPicPr>
          <p:nvPr/>
        </p:nvPicPr>
        <p:blipFill>
          <a:blip r:embed="rId8"/>
          <a:srcRect l="7029" t="29333" r="7029" b="28562"/>
          <a:stretch>
            <a:fillRect/>
          </a:stretch>
        </p:blipFill>
        <p:spPr>
          <a:xfrm>
            <a:off x="2770909" y="1442601"/>
            <a:ext cx="1424382" cy="697846"/>
          </a:xfrm>
          <a:prstGeom prst="rect">
            <a:avLst/>
          </a:prstGeom>
        </p:spPr>
      </p:pic>
    </p:spTree>
    <p:extLst>
      <p:ext uri="{BB962C8B-B14F-4D97-AF65-F5344CB8AC3E}">
        <p14:creationId xmlns:p14="http://schemas.microsoft.com/office/powerpoint/2010/main" val="366056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A585D-51EE-A12A-5AFD-593FD579CB23}"/>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1E8FB272-5CB9-0A10-C308-F71FA04698D6}"/>
              </a:ext>
              <a:ext uri="{C183D7F6-B498-43B3-948B-1728B52AA6E4}">
                <adec:decorative xmlns:adec="http://schemas.microsoft.com/office/drawing/2017/decorative" val="1"/>
              </a:ext>
            </a:extLst>
          </p:cNvPr>
          <p:cNvSpPr/>
          <p:nvPr/>
        </p:nvSpPr>
        <p:spPr>
          <a:xfrm>
            <a:off x="0" y="0"/>
            <a:ext cx="12192000" cy="1219200"/>
          </a:xfrm>
          <a:prstGeom prst="rect">
            <a:avLst/>
          </a:prstGeom>
          <a:solidFill>
            <a:srgbClr val="003057"/>
          </a:solidFill>
          <a:ln w="12700">
            <a:solidFill>
              <a:srgbClr val="003057"/>
            </a:solidFill>
            <a:prstDash val="solid"/>
          </a:ln>
        </p:spPr>
        <p:txBody>
          <a:bodyPr/>
          <a:lstStyle/>
          <a:p>
            <a:endParaRPr lang="en-US"/>
          </a:p>
        </p:txBody>
      </p:sp>
      <p:sp>
        <p:nvSpPr>
          <p:cNvPr id="3" name="Shape 1">
            <a:extLst>
              <a:ext uri="{FF2B5EF4-FFF2-40B4-BE49-F238E27FC236}">
                <a16:creationId xmlns:a16="http://schemas.microsoft.com/office/drawing/2014/main" id="{D737D634-00F2-C77D-7479-1E5271518229}"/>
              </a:ext>
              <a:ext uri="{C183D7F6-B498-43B3-948B-1728B52AA6E4}">
                <adec:decorative xmlns:adec="http://schemas.microsoft.com/office/drawing/2017/decorative" val="1"/>
              </a:ext>
            </a:extLst>
          </p:cNvPr>
          <p:cNvSpPr/>
          <p:nvPr/>
        </p:nvSpPr>
        <p:spPr>
          <a:xfrm>
            <a:off x="0" y="1219200"/>
            <a:ext cx="12192000" cy="67056"/>
          </a:xfrm>
          <a:prstGeom prst="rect">
            <a:avLst/>
          </a:prstGeom>
          <a:solidFill>
            <a:srgbClr val="B3A369"/>
          </a:solidFill>
          <a:ln w="12700">
            <a:solidFill>
              <a:srgbClr val="B3A369"/>
            </a:solidFill>
            <a:prstDash val="solid"/>
          </a:ln>
        </p:spPr>
        <p:txBody>
          <a:bodyPr/>
          <a:lstStyle/>
          <a:p>
            <a:endParaRPr lang="en-US"/>
          </a:p>
        </p:txBody>
      </p:sp>
      <p:sp>
        <p:nvSpPr>
          <p:cNvPr id="4" name="Text 2">
            <a:extLst>
              <a:ext uri="{FF2B5EF4-FFF2-40B4-BE49-F238E27FC236}">
                <a16:creationId xmlns:a16="http://schemas.microsoft.com/office/drawing/2014/main" id="{9105CD4E-B1A2-C2A1-C5B7-DC3B14031853}"/>
              </a:ext>
            </a:extLst>
          </p:cNvPr>
          <p:cNvSpPr>
            <a:spLocks noGrp="1"/>
          </p:cNvSpPr>
          <p:nvPr>
            <p:ph type="title" idx="4294967295"/>
          </p:nvPr>
        </p:nvSpPr>
        <p:spPr>
          <a:xfrm>
            <a:off x="487680" y="0"/>
            <a:ext cx="11216640"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Vendor Selection</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 3">
            <a:extLst>
              <a:ext uri="{FF2B5EF4-FFF2-40B4-BE49-F238E27FC236}">
                <a16:creationId xmlns:a16="http://schemas.microsoft.com/office/drawing/2014/main" id="{FFC5331B-2E44-81CB-B432-3B4E924AEF05}"/>
              </a:ext>
            </a:extLst>
          </p:cNvPr>
          <p:cNvSpPr/>
          <p:nvPr/>
        </p:nvSpPr>
        <p:spPr>
          <a:xfrm>
            <a:off x="780288" y="1603248"/>
            <a:ext cx="5364480" cy="402336"/>
          </a:xfrm>
          <a:prstGeom prst="rect">
            <a:avLst/>
          </a:prstGeom>
          <a:noFill/>
          <a:ln/>
        </p:spPr>
        <p:txBody>
          <a:bodyPr wrap="square" rtlCol="0" anchor="ctr"/>
          <a:lstStyle/>
          <a:p>
            <a:r>
              <a:rPr lang="en-US" sz="2800" b="1">
                <a:solidFill>
                  <a:srgbClr val="003057"/>
                </a:solidFill>
                <a:latin typeface="Calibri" pitchFamily="34" charset="0"/>
                <a:ea typeface="Calibri" pitchFamily="34" charset="-122"/>
                <a:cs typeface="Calibri" pitchFamily="34" charset="-120"/>
              </a:rPr>
              <a:t>Thomas Klise/Crimson Media</a:t>
            </a:r>
            <a:endParaRPr lang="en-US" sz="2800"/>
          </a:p>
        </p:txBody>
      </p:sp>
      <p:sp>
        <p:nvSpPr>
          <p:cNvPr id="6" name="Text 4">
            <a:extLst>
              <a:ext uri="{FF2B5EF4-FFF2-40B4-BE49-F238E27FC236}">
                <a16:creationId xmlns:a16="http://schemas.microsoft.com/office/drawing/2014/main" id="{56379B60-7257-FA97-61D7-58EFF4CC3C87}"/>
              </a:ext>
            </a:extLst>
          </p:cNvPr>
          <p:cNvSpPr/>
          <p:nvPr/>
        </p:nvSpPr>
        <p:spPr>
          <a:xfrm>
            <a:off x="487680" y="2412816"/>
            <a:ext cx="5364480" cy="3583362"/>
          </a:xfrm>
          <a:prstGeom prst="rect">
            <a:avLst/>
          </a:prstGeom>
          <a:noFill/>
          <a:ln/>
        </p:spPr>
        <p:txBody>
          <a:bodyPr wrap="square" rtlCol="0" anchor="t"/>
          <a:lstStyle/>
          <a:p>
            <a:pPr marL="457189" indent="-457189">
              <a:spcAft>
                <a:spcPts val="1200"/>
              </a:spcAft>
              <a:buSzPct val="100000"/>
              <a:buFontTx/>
              <a:buChar char="•"/>
            </a:pPr>
            <a:r>
              <a:rPr lang="en-US" sz="2133" b="1">
                <a:solidFill>
                  <a:srgbClr val="003057"/>
                </a:solidFill>
                <a:latin typeface="Calibri" pitchFamily="34" charset="0"/>
                <a:ea typeface="Calibri" pitchFamily="34" charset="-122"/>
                <a:cs typeface="Calibri" pitchFamily="34" charset="-120"/>
              </a:rPr>
              <a:t>History: </a:t>
            </a:r>
            <a:r>
              <a:rPr lang="en-US" sz="2133">
                <a:solidFill>
                  <a:srgbClr val="6D6137"/>
                </a:solidFill>
                <a:latin typeface="Calibri" pitchFamily="34" charset="0"/>
                <a:ea typeface="Calibri" pitchFamily="34" charset="-122"/>
                <a:cs typeface="Calibri" pitchFamily="34" charset="-120"/>
              </a:rPr>
              <a:t>Established U.S. media distributor for schools and public libraries since 1966. </a:t>
            </a:r>
          </a:p>
          <a:p>
            <a:pPr marL="457189" indent="-457189">
              <a:spcAft>
                <a:spcPts val="1200"/>
              </a:spcAft>
              <a:buSzPct val="100000"/>
              <a:buChar char="•"/>
            </a:pPr>
            <a:r>
              <a:rPr lang="en-US" sz="2133" b="1">
                <a:solidFill>
                  <a:srgbClr val="003057"/>
                </a:solidFill>
                <a:latin typeface="Calibri" pitchFamily="34" charset="0"/>
                <a:ea typeface="Calibri" pitchFamily="34" charset="-122"/>
                <a:cs typeface="Calibri" pitchFamily="34" charset="-120"/>
              </a:rPr>
              <a:t>Format Range: </a:t>
            </a:r>
            <a:r>
              <a:rPr lang="en-US" sz="2133">
                <a:solidFill>
                  <a:srgbClr val="6D6137"/>
                </a:solidFill>
                <a:latin typeface="Calibri" pitchFamily="34" charset="0"/>
                <a:ea typeface="Calibri" pitchFamily="34" charset="-122"/>
                <a:cs typeface="Calibri" pitchFamily="34" charset="-120"/>
              </a:rPr>
              <a:t>Sells games for PS4, PS5, Switch, Xbox One, and Xbox X.</a:t>
            </a:r>
          </a:p>
          <a:p>
            <a:pPr marL="457189" indent="-457189">
              <a:spcAft>
                <a:spcPts val="1200"/>
              </a:spcAft>
              <a:buSzPct val="100000"/>
              <a:buChar char="•"/>
            </a:pPr>
            <a:r>
              <a:rPr lang="en-US" sz="2133" b="1">
                <a:solidFill>
                  <a:srgbClr val="003057"/>
                </a:solidFill>
                <a:latin typeface="Calibri" pitchFamily="34" charset="0"/>
                <a:ea typeface="Calibri" pitchFamily="34" charset="-122"/>
                <a:cs typeface="Calibri" pitchFamily="34" charset="-120"/>
              </a:rPr>
              <a:t>Library Optimization: </a:t>
            </a:r>
            <a:r>
              <a:rPr lang="en-US" sz="2133">
                <a:solidFill>
                  <a:srgbClr val="6D6137"/>
                </a:solidFill>
                <a:latin typeface="Calibri" pitchFamily="34" charset="0"/>
                <a:ea typeface="Calibri" pitchFamily="34" charset="-122"/>
                <a:cs typeface="Calibri" pitchFamily="34" charset="-120"/>
              </a:rPr>
              <a:t>Removes code-in-the-box material and DLC-only titles.</a:t>
            </a:r>
          </a:p>
          <a:p>
            <a:pPr marL="457189" indent="-457189">
              <a:spcAft>
                <a:spcPts val="1200"/>
              </a:spcAft>
              <a:buSzPct val="100000"/>
              <a:buFontTx/>
              <a:buChar char="•"/>
            </a:pPr>
            <a:r>
              <a:rPr lang="en-US" sz="2133" b="1">
                <a:solidFill>
                  <a:srgbClr val="003057"/>
                </a:solidFill>
                <a:latin typeface="Calibri" pitchFamily="34" charset="0"/>
                <a:ea typeface="Calibri" pitchFamily="34" charset="-122"/>
                <a:cs typeface="Calibri" pitchFamily="34" charset="-120"/>
              </a:rPr>
              <a:t>Flexible Processing: </a:t>
            </a:r>
            <a:r>
              <a:rPr lang="en-US" sz="2133">
                <a:solidFill>
                  <a:srgbClr val="6D6137"/>
                </a:solidFill>
                <a:latin typeface="Calibri" pitchFamily="34" charset="0"/>
                <a:ea typeface="Calibri" pitchFamily="34" charset="-122"/>
                <a:cs typeface="Calibri" pitchFamily="34" charset="-120"/>
              </a:rPr>
              <a:t>Provides publisher, DVD, or locking case options with custom processing (wrapper/barcode).</a:t>
            </a:r>
          </a:p>
        </p:txBody>
      </p:sp>
      <p:sp>
        <p:nvSpPr>
          <p:cNvPr id="7" name="Shape 5">
            <a:extLst>
              <a:ext uri="{FF2B5EF4-FFF2-40B4-BE49-F238E27FC236}">
                <a16:creationId xmlns:a16="http://schemas.microsoft.com/office/drawing/2014/main" id="{0E2A00DB-4631-24BA-A564-4A431C7BBD13}"/>
              </a:ext>
              <a:ext uri="{C183D7F6-B498-43B3-948B-1728B52AA6E4}">
                <adec:decorative xmlns:adec="http://schemas.microsoft.com/office/drawing/2017/decorative" val="1"/>
              </a:ext>
            </a:extLst>
          </p:cNvPr>
          <p:cNvSpPr/>
          <p:nvPr/>
        </p:nvSpPr>
        <p:spPr>
          <a:xfrm>
            <a:off x="6096000" y="1402080"/>
            <a:ext cx="48768" cy="4687869"/>
          </a:xfrm>
          <a:prstGeom prst="rect">
            <a:avLst/>
          </a:prstGeom>
          <a:solidFill>
            <a:srgbClr val="B3A369"/>
          </a:solidFill>
          <a:ln w="12700">
            <a:solidFill>
              <a:srgbClr val="B3A369"/>
            </a:solidFill>
            <a:prstDash val="solid"/>
          </a:ln>
        </p:spPr>
        <p:txBody>
          <a:bodyPr/>
          <a:lstStyle/>
          <a:p>
            <a:endParaRPr lang="en-US"/>
          </a:p>
        </p:txBody>
      </p:sp>
      <p:pic>
        <p:nvPicPr>
          <p:cNvPr id="11" name="Picture 10" descr="Pixel art image of a shopkeeper in their shop">
            <a:extLst>
              <a:ext uri="{FF2B5EF4-FFF2-40B4-BE49-F238E27FC236}">
                <a16:creationId xmlns:a16="http://schemas.microsoft.com/office/drawing/2014/main" id="{B052AC33-DD3F-1B43-1E1F-FE8D32F50906}"/>
              </a:ext>
            </a:extLst>
          </p:cNvPr>
          <p:cNvPicPr>
            <a:picLocks noChangeAspect="1"/>
          </p:cNvPicPr>
          <p:nvPr/>
        </p:nvPicPr>
        <p:blipFill>
          <a:blip r:embed="rId3"/>
          <a:stretch>
            <a:fillRect/>
          </a:stretch>
        </p:blipFill>
        <p:spPr>
          <a:xfrm>
            <a:off x="7436498" y="2196431"/>
            <a:ext cx="3509425" cy="3509425"/>
          </a:xfrm>
          <a:prstGeom prst="rect">
            <a:avLst/>
          </a:prstGeom>
        </p:spPr>
      </p:pic>
    </p:spTree>
    <p:extLst>
      <p:ext uri="{BB962C8B-B14F-4D97-AF65-F5344CB8AC3E}">
        <p14:creationId xmlns:p14="http://schemas.microsoft.com/office/powerpoint/2010/main" val="3486781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4888A-5321-DBD7-CAA6-2B4F579CE723}"/>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4E3536EC-C611-ECF3-EEB9-D3531A4309A7}"/>
              </a:ext>
              <a:ext uri="{C183D7F6-B498-43B3-948B-1728B52AA6E4}">
                <adec:decorative xmlns:adec="http://schemas.microsoft.com/office/drawing/2017/decorative" val="1"/>
              </a:ext>
            </a:extLst>
          </p:cNvPr>
          <p:cNvSpPr/>
          <p:nvPr/>
        </p:nvSpPr>
        <p:spPr>
          <a:xfrm>
            <a:off x="0" y="0"/>
            <a:ext cx="12192000" cy="1219200"/>
          </a:xfrm>
          <a:prstGeom prst="rect">
            <a:avLst/>
          </a:prstGeom>
          <a:solidFill>
            <a:srgbClr val="003057"/>
          </a:solidFill>
          <a:ln w="12700">
            <a:solidFill>
              <a:srgbClr val="003057"/>
            </a:solidFill>
            <a:prstDash val="solid"/>
          </a:ln>
        </p:spPr>
        <p:txBody>
          <a:bodyPr/>
          <a:lstStyle/>
          <a:p>
            <a:endParaRPr lang="en-US"/>
          </a:p>
        </p:txBody>
      </p:sp>
      <p:sp>
        <p:nvSpPr>
          <p:cNvPr id="3" name="Shape 1">
            <a:extLst>
              <a:ext uri="{FF2B5EF4-FFF2-40B4-BE49-F238E27FC236}">
                <a16:creationId xmlns:a16="http://schemas.microsoft.com/office/drawing/2014/main" id="{65AD3B91-A593-00B1-EB31-505A1F476FF4}"/>
              </a:ext>
              <a:ext uri="{C183D7F6-B498-43B3-948B-1728B52AA6E4}">
                <adec:decorative xmlns:adec="http://schemas.microsoft.com/office/drawing/2017/decorative" val="1"/>
              </a:ext>
            </a:extLst>
          </p:cNvPr>
          <p:cNvSpPr/>
          <p:nvPr/>
        </p:nvSpPr>
        <p:spPr>
          <a:xfrm>
            <a:off x="0" y="1219200"/>
            <a:ext cx="12192000" cy="67056"/>
          </a:xfrm>
          <a:prstGeom prst="rect">
            <a:avLst/>
          </a:prstGeom>
          <a:solidFill>
            <a:srgbClr val="B3A369"/>
          </a:solidFill>
          <a:ln w="12700">
            <a:solidFill>
              <a:srgbClr val="B3A369"/>
            </a:solidFill>
            <a:prstDash val="solid"/>
          </a:ln>
        </p:spPr>
        <p:txBody>
          <a:bodyPr/>
          <a:lstStyle/>
          <a:p>
            <a:endParaRPr lang="en-US"/>
          </a:p>
        </p:txBody>
      </p:sp>
      <p:sp>
        <p:nvSpPr>
          <p:cNvPr id="4" name="Text 2">
            <a:extLst>
              <a:ext uri="{FF2B5EF4-FFF2-40B4-BE49-F238E27FC236}">
                <a16:creationId xmlns:a16="http://schemas.microsoft.com/office/drawing/2014/main" id="{D63275F1-70A5-AE29-C1FA-52F8DA3471E0}"/>
              </a:ext>
            </a:extLst>
          </p:cNvPr>
          <p:cNvSpPr>
            <a:spLocks noGrp="1"/>
          </p:cNvSpPr>
          <p:nvPr>
            <p:ph type="title" idx="4294967295"/>
          </p:nvPr>
        </p:nvSpPr>
        <p:spPr>
          <a:xfrm>
            <a:off x="487680" y="0"/>
            <a:ext cx="11216640"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Project </a:t>
            </a:r>
            <a:r>
              <a:rPr lang="en-US" sz="3200" dirty="0">
                <a:solidFill>
                  <a:srgbClr val="FFFFFF"/>
                </a:solidFill>
                <a:latin typeface="Calibri" pitchFamily="34" charset="0"/>
                <a:ea typeface="Calibri" pitchFamily="34" charset="-122"/>
                <a:cs typeface="Calibri" pitchFamily="34" charset="-120"/>
              </a:rPr>
              <a:t>Roadblock</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 3">
            <a:extLst>
              <a:ext uri="{FF2B5EF4-FFF2-40B4-BE49-F238E27FC236}">
                <a16:creationId xmlns:a16="http://schemas.microsoft.com/office/drawing/2014/main" id="{819DFBB6-7FB0-BE6D-44B1-530AC0B0CBAD}"/>
              </a:ext>
            </a:extLst>
          </p:cNvPr>
          <p:cNvSpPr/>
          <p:nvPr/>
        </p:nvSpPr>
        <p:spPr>
          <a:xfrm>
            <a:off x="3925832" y="1583753"/>
            <a:ext cx="5364480" cy="402336"/>
          </a:xfrm>
          <a:prstGeom prst="rect">
            <a:avLst/>
          </a:prstGeom>
          <a:noFill/>
          <a:ln/>
        </p:spPr>
        <p:txBody>
          <a:bodyPr wrap="square" rtlCol="0" anchor="ctr"/>
          <a:lstStyle/>
          <a:p>
            <a:r>
              <a:rPr lang="en-US" sz="2400" b="1" dirty="0">
                <a:solidFill>
                  <a:srgbClr val="003057"/>
                </a:solidFill>
                <a:latin typeface="Calibri" pitchFamily="34" charset="0"/>
                <a:ea typeface="Calibri" pitchFamily="34" charset="-122"/>
                <a:cs typeface="Calibri" pitchFamily="34" charset="-120"/>
              </a:rPr>
              <a:t>Funding Challenge</a:t>
            </a:r>
            <a:endParaRPr lang="en-US" sz="2400" dirty="0"/>
          </a:p>
        </p:txBody>
      </p:sp>
      <p:sp>
        <p:nvSpPr>
          <p:cNvPr id="7" name="Shape 5">
            <a:extLst>
              <a:ext uri="{FF2B5EF4-FFF2-40B4-BE49-F238E27FC236}">
                <a16:creationId xmlns:a16="http://schemas.microsoft.com/office/drawing/2014/main" id="{2031BF7B-1897-80C8-8716-4B8A7A211F04}"/>
              </a:ext>
              <a:ext uri="{C183D7F6-B498-43B3-948B-1728B52AA6E4}">
                <adec:decorative xmlns:adec="http://schemas.microsoft.com/office/drawing/2017/decorative" val="1"/>
              </a:ext>
            </a:extLst>
          </p:cNvPr>
          <p:cNvSpPr/>
          <p:nvPr/>
        </p:nvSpPr>
        <p:spPr>
          <a:xfrm flipH="1">
            <a:off x="2901122" y="2283586"/>
            <a:ext cx="45719" cy="4107910"/>
          </a:xfrm>
          <a:prstGeom prst="rect">
            <a:avLst/>
          </a:prstGeom>
          <a:solidFill>
            <a:srgbClr val="B3A369"/>
          </a:solidFill>
          <a:ln w="12700">
            <a:solidFill>
              <a:srgbClr val="B3A369"/>
            </a:solidFill>
            <a:prstDash val="solid"/>
          </a:ln>
        </p:spPr>
        <p:txBody>
          <a:bodyPr/>
          <a:lstStyle/>
          <a:p>
            <a:endParaRPr lang="en-US"/>
          </a:p>
        </p:txBody>
      </p:sp>
      <p:sp>
        <p:nvSpPr>
          <p:cNvPr id="11" name="Text 4">
            <a:extLst>
              <a:ext uri="{FF2B5EF4-FFF2-40B4-BE49-F238E27FC236}">
                <a16:creationId xmlns:a16="http://schemas.microsoft.com/office/drawing/2014/main" id="{A74AEE90-80CF-4047-D665-8F1927BDCEC9}"/>
              </a:ext>
            </a:extLst>
          </p:cNvPr>
          <p:cNvSpPr/>
          <p:nvPr/>
        </p:nvSpPr>
        <p:spPr>
          <a:xfrm>
            <a:off x="3132748" y="2283586"/>
            <a:ext cx="8752526" cy="4040852"/>
          </a:xfrm>
          <a:prstGeom prst="rect">
            <a:avLst/>
          </a:prstGeom>
          <a:noFill/>
          <a:ln/>
        </p:spPr>
        <p:txBody>
          <a:bodyPr wrap="square" rtlCol="0" anchor="t"/>
          <a:lstStyle/>
          <a:p>
            <a:pPr>
              <a:spcAft>
                <a:spcPts val="1200"/>
              </a:spcAft>
              <a:buSzPct val="100000"/>
            </a:pPr>
            <a:r>
              <a:rPr lang="en-US" sz="2133" b="1" dirty="0">
                <a:solidFill>
                  <a:srgbClr val="003057"/>
                </a:solidFill>
                <a:latin typeface="Calibri" pitchFamily="34" charset="0"/>
                <a:ea typeface="Calibri" pitchFamily="34" charset="-122"/>
                <a:cs typeface="Calibri" pitchFamily="34" charset="-120"/>
              </a:rPr>
              <a:t>The Problem: </a:t>
            </a:r>
          </a:p>
          <a:p>
            <a:pPr>
              <a:spcAft>
                <a:spcPts val="1200"/>
              </a:spcAft>
              <a:buSzPct val="100000"/>
            </a:pPr>
            <a:r>
              <a:rPr lang="en-US" sz="2133" dirty="0">
                <a:solidFill>
                  <a:srgbClr val="6D6137"/>
                </a:solidFill>
                <a:latin typeface="Calibri" pitchFamily="34" charset="0"/>
                <a:ea typeface="Calibri" pitchFamily="34" charset="-122"/>
                <a:cs typeface="Calibri" pitchFamily="34" charset="-120"/>
              </a:rPr>
              <a:t>Initial Tech grant funding fell through. </a:t>
            </a:r>
          </a:p>
          <a:p>
            <a:pPr>
              <a:spcAft>
                <a:spcPts val="1200"/>
              </a:spcAft>
              <a:buSzPct val="100000"/>
            </a:pPr>
            <a:endParaRPr lang="en-US" sz="1200" dirty="0">
              <a:solidFill>
                <a:srgbClr val="6D6137"/>
              </a:solidFill>
              <a:latin typeface="Calibri" pitchFamily="34" charset="0"/>
              <a:ea typeface="Calibri" pitchFamily="34" charset="-122"/>
              <a:cs typeface="Calibri" pitchFamily="34" charset="-120"/>
            </a:endParaRPr>
          </a:p>
          <a:p>
            <a:pPr>
              <a:spcAft>
                <a:spcPts val="1200"/>
              </a:spcAft>
              <a:buSzPct val="100000"/>
            </a:pPr>
            <a:r>
              <a:rPr lang="en-US" sz="2133" b="1" dirty="0">
                <a:solidFill>
                  <a:srgbClr val="003057"/>
                </a:solidFill>
                <a:latin typeface="Calibri" pitchFamily="34" charset="0"/>
                <a:ea typeface="Calibri" pitchFamily="34" charset="-122"/>
                <a:cs typeface="Calibri" pitchFamily="34" charset="-120"/>
              </a:rPr>
              <a:t>The Opportunity: </a:t>
            </a:r>
          </a:p>
          <a:p>
            <a:pPr>
              <a:spcAft>
                <a:spcPts val="1200"/>
              </a:spcAft>
              <a:buSzPct val="100000"/>
            </a:pPr>
            <a:r>
              <a:rPr lang="en-US" sz="2133" dirty="0">
                <a:solidFill>
                  <a:srgbClr val="6D6137"/>
                </a:solidFill>
                <a:latin typeface="Calibri" pitchFamily="34" charset="0"/>
                <a:ea typeface="Calibri" pitchFamily="34" charset="-122"/>
                <a:cs typeface="Calibri" pitchFamily="34" charset="-120"/>
              </a:rPr>
              <a:t>One-time Institute funds became available. </a:t>
            </a:r>
          </a:p>
          <a:p>
            <a:pPr>
              <a:spcAft>
                <a:spcPts val="1200"/>
              </a:spcAft>
              <a:buSzPct val="100000"/>
            </a:pPr>
            <a:endParaRPr lang="en-US" sz="2133" dirty="0">
              <a:solidFill>
                <a:srgbClr val="6D6137"/>
              </a:solidFill>
              <a:latin typeface="Calibri" pitchFamily="34" charset="0"/>
              <a:ea typeface="Calibri" pitchFamily="34" charset="-122"/>
              <a:cs typeface="Calibri" pitchFamily="34" charset="-120"/>
            </a:endParaRPr>
          </a:p>
          <a:p>
            <a:pPr>
              <a:spcAft>
                <a:spcPts val="1200"/>
              </a:spcAft>
              <a:buSzPct val="100000"/>
            </a:pPr>
            <a:r>
              <a:rPr lang="en-US" sz="2133" b="1" dirty="0">
                <a:solidFill>
                  <a:srgbClr val="003057"/>
                </a:solidFill>
                <a:latin typeface="Calibri" pitchFamily="34" charset="0"/>
                <a:ea typeface="Calibri" pitchFamily="34" charset="-122"/>
                <a:cs typeface="Calibri" pitchFamily="34" charset="-120"/>
              </a:rPr>
              <a:t>The Constraint: </a:t>
            </a:r>
          </a:p>
          <a:p>
            <a:pPr>
              <a:spcAft>
                <a:spcPts val="1200"/>
              </a:spcAft>
              <a:buSzPct val="100000"/>
            </a:pPr>
            <a:r>
              <a:rPr lang="en-US" sz="2133" dirty="0">
                <a:solidFill>
                  <a:srgbClr val="6D6137"/>
                </a:solidFill>
                <a:latin typeface="Calibri" pitchFamily="34" charset="0"/>
                <a:ea typeface="Calibri" pitchFamily="34" charset="-122"/>
                <a:cs typeface="Calibri" pitchFamily="34" charset="-120"/>
              </a:rPr>
              <a:t>The funds had to be fully spent within one week to meet fiscal year-end procurement deadlines. </a:t>
            </a:r>
          </a:p>
        </p:txBody>
      </p:sp>
      <p:pic>
        <p:nvPicPr>
          <p:cNvPr id="9" name="Picture 8">
            <a:extLst>
              <a:ext uri="{FF2B5EF4-FFF2-40B4-BE49-F238E27FC236}">
                <a16:creationId xmlns:a16="http://schemas.microsoft.com/office/drawing/2014/main" id="{F44E709E-EB25-ECB2-9D3A-2D341F95C6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48317" y="2283586"/>
            <a:ext cx="1106568" cy="1100488"/>
          </a:xfrm>
          <a:prstGeom prst="rect">
            <a:avLst/>
          </a:prstGeom>
        </p:spPr>
      </p:pic>
      <p:pic>
        <p:nvPicPr>
          <p:cNvPr id="12" name="Picture 11">
            <a:extLst>
              <a:ext uri="{FF2B5EF4-FFF2-40B4-BE49-F238E27FC236}">
                <a16:creationId xmlns:a16="http://schemas.microsoft.com/office/drawing/2014/main" id="{DF2E9CE9-A636-45B3-6080-F8C56C1EE1F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8983" y="3523725"/>
            <a:ext cx="1208480" cy="1140872"/>
          </a:xfrm>
          <a:prstGeom prst="rect">
            <a:avLst/>
          </a:prstGeom>
        </p:spPr>
      </p:pic>
      <p:pic>
        <p:nvPicPr>
          <p:cNvPr id="14" name="Picture 13">
            <a:extLst>
              <a:ext uri="{FF2B5EF4-FFF2-40B4-BE49-F238E27FC236}">
                <a16:creationId xmlns:a16="http://schemas.microsoft.com/office/drawing/2014/main" id="{0ED99CD8-00EC-8CB9-F3CA-1305CCDFC1C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79938" y="4804249"/>
            <a:ext cx="1306571" cy="1199784"/>
          </a:xfrm>
          <a:prstGeom prst="rect">
            <a:avLst/>
          </a:prstGeom>
        </p:spPr>
      </p:pic>
    </p:spTree>
    <p:extLst>
      <p:ext uri="{BB962C8B-B14F-4D97-AF65-F5344CB8AC3E}">
        <p14:creationId xmlns:p14="http://schemas.microsoft.com/office/powerpoint/2010/main" val="195432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09778-D815-5C42-7AC5-9151662A8C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B0FF6C-DB85-9DC5-810C-1E11016D3736}"/>
              </a:ext>
            </a:extLst>
          </p:cNvPr>
          <p:cNvSpPr>
            <a:spLocks noGrp="1"/>
          </p:cNvSpPr>
          <p:nvPr>
            <p:ph type="title"/>
          </p:nvPr>
        </p:nvSpPr>
        <p:spPr/>
        <p:txBody>
          <a:bodyPr/>
          <a:lstStyle/>
          <a:p>
            <a:r>
              <a:rPr lang="en-US">
                <a:solidFill>
                  <a:schemeClr val="accent1"/>
                </a:solidFill>
                <a:latin typeface="Calibri" pitchFamily="34" charset="0"/>
                <a:ea typeface="Calibri" pitchFamily="34" charset="-122"/>
                <a:cs typeface="Calibri" pitchFamily="34" charset="-120"/>
              </a:rPr>
              <a:t>Acquisitions</a:t>
            </a:r>
            <a:endParaRPr lang="en-US">
              <a:solidFill>
                <a:schemeClr val="accent1"/>
              </a:solidFill>
            </a:endParaRPr>
          </a:p>
        </p:txBody>
      </p:sp>
      <p:sp>
        <p:nvSpPr>
          <p:cNvPr id="4" name="Shape 0">
            <a:extLst>
              <a:ext uri="{FF2B5EF4-FFF2-40B4-BE49-F238E27FC236}">
                <a16:creationId xmlns:a16="http://schemas.microsoft.com/office/drawing/2014/main" id="{72E3EF53-7358-1FE7-F553-4F7E2A5DD6C8}"/>
              </a:ext>
              <a:ext uri="{C183D7F6-B498-43B3-948B-1728B52AA6E4}">
                <adec:decorative xmlns:adec="http://schemas.microsoft.com/office/drawing/2017/decorative" val="1"/>
              </a:ext>
            </a:extLst>
          </p:cNvPr>
          <p:cNvSpPr/>
          <p:nvPr/>
        </p:nvSpPr>
        <p:spPr>
          <a:xfrm>
            <a:off x="0" y="0"/>
            <a:ext cx="12192000" cy="1219200"/>
          </a:xfrm>
          <a:prstGeom prst="rect">
            <a:avLst/>
          </a:prstGeom>
          <a:solidFill>
            <a:srgbClr val="003057"/>
          </a:solidFill>
          <a:ln w="12700">
            <a:solidFill>
              <a:srgbClr val="003057"/>
            </a:solidFill>
            <a:prstDash val="solid"/>
          </a:ln>
        </p:spPr>
        <p:txBody>
          <a:bodyPr/>
          <a:lstStyle/>
          <a:p>
            <a:endParaRPr lang="en-US"/>
          </a:p>
        </p:txBody>
      </p:sp>
      <p:sp>
        <p:nvSpPr>
          <p:cNvPr id="5" name="Shape 1">
            <a:extLst>
              <a:ext uri="{FF2B5EF4-FFF2-40B4-BE49-F238E27FC236}">
                <a16:creationId xmlns:a16="http://schemas.microsoft.com/office/drawing/2014/main" id="{74AD7960-44E6-4A83-D989-14EC59A7DA10}"/>
              </a:ext>
              <a:ext uri="{C183D7F6-B498-43B3-948B-1728B52AA6E4}">
                <adec:decorative xmlns:adec="http://schemas.microsoft.com/office/drawing/2017/decorative" val="1"/>
              </a:ext>
            </a:extLst>
          </p:cNvPr>
          <p:cNvSpPr/>
          <p:nvPr/>
        </p:nvSpPr>
        <p:spPr>
          <a:xfrm>
            <a:off x="0" y="1219200"/>
            <a:ext cx="12192000" cy="67056"/>
          </a:xfrm>
          <a:prstGeom prst="rect">
            <a:avLst/>
          </a:prstGeom>
          <a:solidFill>
            <a:srgbClr val="B3A369"/>
          </a:solidFill>
          <a:ln w="12700">
            <a:solidFill>
              <a:srgbClr val="B3A369"/>
            </a:solidFill>
            <a:prstDash val="solid"/>
          </a:ln>
        </p:spPr>
        <p:txBody>
          <a:bodyPr/>
          <a:lstStyle/>
          <a:p>
            <a:endParaRPr lang="en-US"/>
          </a:p>
        </p:txBody>
      </p:sp>
      <p:sp>
        <p:nvSpPr>
          <p:cNvPr id="6" name="Text 2">
            <a:extLst>
              <a:ext uri="{FF2B5EF4-FFF2-40B4-BE49-F238E27FC236}">
                <a16:creationId xmlns:a16="http://schemas.microsoft.com/office/drawing/2014/main" id="{499825C3-3F5B-9DC3-AA35-79DDBC3E4623}"/>
              </a:ext>
            </a:extLst>
          </p:cNvPr>
          <p:cNvSpPr/>
          <p:nvPr/>
        </p:nvSpPr>
        <p:spPr>
          <a:xfrm>
            <a:off x="487680" y="0"/>
            <a:ext cx="11216640" cy="1219200"/>
          </a:xfrm>
          <a:prstGeom prst="rect">
            <a:avLst/>
          </a:prstGeom>
          <a:noFill/>
          <a:ln/>
        </p:spPr>
        <p:txBody>
          <a:bodyPr wrap="square" rtlCol="0" anchor="ctr"/>
          <a:lstStyle/>
          <a:p>
            <a:r>
              <a:rPr lang="en-US" sz="3200" b="1" dirty="0">
                <a:solidFill>
                  <a:srgbClr val="FFFFFF"/>
                </a:solidFill>
                <a:latin typeface="Calibri" pitchFamily="34" charset="0"/>
                <a:ea typeface="Calibri" pitchFamily="34" charset="-122"/>
                <a:cs typeface="Calibri" pitchFamily="34" charset="-120"/>
              </a:rPr>
              <a:t>Project Pivot</a:t>
            </a:r>
            <a:endParaRPr lang="en-US" sz="3200" dirty="0"/>
          </a:p>
        </p:txBody>
      </p:sp>
      <p:sp>
        <p:nvSpPr>
          <p:cNvPr id="7" name="Text 3">
            <a:extLst>
              <a:ext uri="{FF2B5EF4-FFF2-40B4-BE49-F238E27FC236}">
                <a16:creationId xmlns:a16="http://schemas.microsoft.com/office/drawing/2014/main" id="{AF080684-56AE-8906-96D0-373DDA5BDEE5}"/>
              </a:ext>
            </a:extLst>
          </p:cNvPr>
          <p:cNvSpPr/>
          <p:nvPr/>
        </p:nvSpPr>
        <p:spPr>
          <a:xfrm>
            <a:off x="3963004" y="1661160"/>
            <a:ext cx="5364480" cy="402336"/>
          </a:xfrm>
          <a:prstGeom prst="rect">
            <a:avLst/>
          </a:prstGeom>
          <a:noFill/>
          <a:ln/>
        </p:spPr>
        <p:txBody>
          <a:bodyPr wrap="square" rtlCol="0" anchor="ctr"/>
          <a:lstStyle/>
          <a:p>
            <a:r>
              <a:rPr lang="en-US" sz="2400" b="1">
                <a:solidFill>
                  <a:srgbClr val="003057"/>
                </a:solidFill>
                <a:latin typeface="Calibri" pitchFamily="34" charset="0"/>
                <a:ea typeface="Calibri" pitchFamily="34" charset="-122"/>
                <a:cs typeface="Calibri" pitchFamily="34" charset="-120"/>
              </a:rPr>
              <a:t>Operational Adjustments</a:t>
            </a:r>
            <a:endParaRPr lang="en-US" sz="2400"/>
          </a:p>
        </p:txBody>
      </p:sp>
      <p:sp>
        <p:nvSpPr>
          <p:cNvPr id="8" name="Shape 5">
            <a:extLst>
              <a:ext uri="{FF2B5EF4-FFF2-40B4-BE49-F238E27FC236}">
                <a16:creationId xmlns:a16="http://schemas.microsoft.com/office/drawing/2014/main" id="{C6E58018-186D-DE2C-E027-94F23C82F4B0}"/>
              </a:ext>
              <a:ext uri="{C183D7F6-B498-43B3-948B-1728B52AA6E4}">
                <adec:decorative xmlns:adec="http://schemas.microsoft.com/office/drawing/2017/decorative" val="1"/>
              </a:ext>
            </a:extLst>
          </p:cNvPr>
          <p:cNvSpPr/>
          <p:nvPr/>
        </p:nvSpPr>
        <p:spPr>
          <a:xfrm flipH="1">
            <a:off x="6843968" y="2505456"/>
            <a:ext cx="45719" cy="3932222"/>
          </a:xfrm>
          <a:prstGeom prst="rect">
            <a:avLst/>
          </a:prstGeom>
          <a:solidFill>
            <a:srgbClr val="B3A369"/>
          </a:solidFill>
          <a:ln w="12700">
            <a:solidFill>
              <a:srgbClr val="B3A369"/>
            </a:solidFill>
            <a:prstDash val="solid"/>
          </a:ln>
        </p:spPr>
        <p:txBody>
          <a:bodyPr/>
          <a:lstStyle/>
          <a:p>
            <a:endParaRPr lang="en-US"/>
          </a:p>
        </p:txBody>
      </p:sp>
      <p:sp>
        <p:nvSpPr>
          <p:cNvPr id="9" name="Text 4">
            <a:extLst>
              <a:ext uri="{FF2B5EF4-FFF2-40B4-BE49-F238E27FC236}">
                <a16:creationId xmlns:a16="http://schemas.microsoft.com/office/drawing/2014/main" id="{CD1CAB49-2940-C529-A09F-60A3C7663F31}"/>
              </a:ext>
            </a:extLst>
          </p:cNvPr>
          <p:cNvSpPr/>
          <p:nvPr/>
        </p:nvSpPr>
        <p:spPr>
          <a:xfrm>
            <a:off x="732123" y="2359936"/>
            <a:ext cx="6157564" cy="3932222"/>
          </a:xfrm>
          <a:prstGeom prst="rect">
            <a:avLst/>
          </a:prstGeom>
          <a:noFill/>
          <a:ln/>
        </p:spPr>
        <p:txBody>
          <a:bodyPr wrap="square" rtlCol="0" anchor="t"/>
          <a:lstStyle/>
          <a:p>
            <a:pPr>
              <a:spcAft>
                <a:spcPts val="1200"/>
              </a:spcAft>
              <a:buSzPct val="100000"/>
            </a:pPr>
            <a:r>
              <a:rPr lang="en-US" sz="2133" b="1">
                <a:solidFill>
                  <a:srgbClr val="003057"/>
                </a:solidFill>
                <a:latin typeface="Calibri" pitchFamily="34" charset="0"/>
                <a:ea typeface="Calibri" pitchFamily="34" charset="-122"/>
                <a:cs typeface="Calibri" pitchFamily="34" charset="-120"/>
              </a:rPr>
              <a:t>Strategic Pivot: </a:t>
            </a:r>
          </a:p>
          <a:p>
            <a:pPr>
              <a:spcAft>
                <a:spcPts val="1200"/>
              </a:spcAft>
              <a:buSzPct val="100000"/>
            </a:pPr>
            <a:r>
              <a:rPr lang="en-US" sz="2133">
                <a:solidFill>
                  <a:srgbClr val="6D6137"/>
                </a:solidFill>
                <a:latin typeface="Calibri" pitchFamily="34" charset="0"/>
                <a:ea typeface="Calibri" pitchFamily="34" charset="-122"/>
                <a:cs typeface="Calibri" pitchFamily="34" charset="-120"/>
              </a:rPr>
              <a:t>Turned to Amazon due to P-card compatibility and rapid shipping. </a:t>
            </a:r>
          </a:p>
          <a:p>
            <a:pPr>
              <a:spcAft>
                <a:spcPts val="1200"/>
              </a:spcAft>
              <a:buSzPct val="100000"/>
            </a:pPr>
            <a:r>
              <a:rPr lang="en-US" sz="2133" b="1">
                <a:solidFill>
                  <a:srgbClr val="003057"/>
                </a:solidFill>
                <a:latin typeface="Calibri" pitchFamily="34" charset="0"/>
                <a:ea typeface="Calibri" pitchFamily="34" charset="-122"/>
                <a:cs typeface="Calibri" pitchFamily="34" charset="-120"/>
              </a:rPr>
              <a:t>Rapid Order Fulfillment: </a:t>
            </a:r>
          </a:p>
          <a:p>
            <a:pPr>
              <a:spcAft>
                <a:spcPts val="1200"/>
              </a:spcAft>
              <a:buSzPct val="100000"/>
            </a:pPr>
            <a:r>
              <a:rPr lang="en-US" sz="2133">
                <a:solidFill>
                  <a:srgbClr val="6D6137"/>
                </a:solidFill>
                <a:latin typeface="Calibri" pitchFamily="34" charset="0"/>
                <a:ea typeface="Calibri" pitchFamily="34" charset="-122"/>
                <a:cs typeface="Calibri" pitchFamily="34" charset="-120"/>
              </a:rPr>
              <a:t>Selection team moved quickly, ordering 200 games.  </a:t>
            </a:r>
          </a:p>
          <a:p>
            <a:pPr>
              <a:spcAft>
                <a:spcPts val="1200"/>
              </a:spcAft>
              <a:buSzPct val="100000"/>
            </a:pPr>
            <a:r>
              <a:rPr lang="en-US" sz="2133" b="1">
                <a:solidFill>
                  <a:srgbClr val="003057"/>
                </a:solidFill>
                <a:latin typeface="Calibri" pitchFamily="34" charset="0"/>
                <a:ea typeface="Calibri" pitchFamily="34" charset="-122"/>
                <a:cs typeface="Calibri" pitchFamily="34" charset="-120"/>
              </a:rPr>
              <a:t>Incompatible Games: </a:t>
            </a:r>
          </a:p>
          <a:p>
            <a:pPr>
              <a:spcAft>
                <a:spcPts val="1200"/>
              </a:spcAft>
              <a:buSzPct val="100000"/>
            </a:pPr>
            <a:r>
              <a:rPr lang="en-US" sz="2133">
                <a:solidFill>
                  <a:srgbClr val="6D6137"/>
                </a:solidFill>
                <a:latin typeface="Calibri" pitchFamily="34" charset="0"/>
                <a:ea typeface="Calibri" pitchFamily="34" charset="-122"/>
                <a:cs typeface="Calibri" pitchFamily="34" charset="-120"/>
              </a:rPr>
              <a:t>Five games were inadvertently sourced from third-party European vendors and had to be pulled due to geographic incompatibility.  </a:t>
            </a:r>
          </a:p>
        </p:txBody>
      </p:sp>
      <p:pic>
        <p:nvPicPr>
          <p:cNvPr id="11" name="Picture 10" descr="Image of a shopping cart filled with video game cases">
            <a:extLst>
              <a:ext uri="{FF2B5EF4-FFF2-40B4-BE49-F238E27FC236}">
                <a16:creationId xmlns:a16="http://schemas.microsoft.com/office/drawing/2014/main" id="{EDEDC3FE-9296-E28B-9389-1097AC2B26D1}"/>
              </a:ext>
            </a:extLst>
          </p:cNvPr>
          <p:cNvPicPr>
            <a:picLocks noChangeAspect="1"/>
          </p:cNvPicPr>
          <p:nvPr/>
        </p:nvPicPr>
        <p:blipFill>
          <a:blip r:embed="rId2"/>
          <a:srcRect l="12598"/>
          <a:stretch>
            <a:fillRect/>
          </a:stretch>
        </p:blipFill>
        <p:spPr>
          <a:xfrm>
            <a:off x="7203187" y="2505456"/>
            <a:ext cx="4256690" cy="3246821"/>
          </a:xfrm>
          <a:prstGeom prst="rect">
            <a:avLst/>
          </a:prstGeom>
        </p:spPr>
      </p:pic>
      <p:pic>
        <p:nvPicPr>
          <p:cNvPr id="2" name="Picture 1">
            <a:extLst>
              <a:ext uri="{FF2B5EF4-FFF2-40B4-BE49-F238E27FC236}">
                <a16:creationId xmlns:a16="http://schemas.microsoft.com/office/drawing/2014/main" id="{8320E823-D118-70B4-4373-D2E646220714}"/>
              </a:ext>
              <a:ext uri="{C183D7F6-B498-43B3-948B-1728B52AA6E4}">
                <adec:decorative xmlns:adec="http://schemas.microsoft.com/office/drawing/2017/decorative" val="1"/>
              </a:ext>
            </a:extLst>
          </p:cNvPr>
          <p:cNvPicPr>
            <a:picLocks noChangeAspect="1"/>
          </p:cNvPicPr>
          <p:nvPr/>
        </p:nvPicPr>
        <p:blipFill>
          <a:blip r:embed="rId3"/>
          <a:srcRect t="14635"/>
          <a:stretch>
            <a:fillRect/>
          </a:stretch>
        </p:blipFill>
        <p:spPr>
          <a:xfrm>
            <a:off x="7622041" y="5322558"/>
            <a:ext cx="3081254" cy="632484"/>
          </a:xfrm>
          <a:prstGeom prst="rect">
            <a:avLst/>
          </a:prstGeom>
        </p:spPr>
      </p:pic>
    </p:spTree>
    <p:extLst>
      <p:ext uri="{BB962C8B-B14F-4D97-AF65-F5344CB8AC3E}">
        <p14:creationId xmlns:p14="http://schemas.microsoft.com/office/powerpoint/2010/main" val="2682171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BF5DB-C271-C8FD-73DB-265F34659C1A}"/>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3FF1F3E8-1773-5C5B-A419-7AAAD02F5F52}"/>
              </a:ext>
              <a:ext uri="{C183D7F6-B498-43B3-948B-1728B52AA6E4}">
                <adec:decorative xmlns:adec="http://schemas.microsoft.com/office/drawing/2017/decorative" val="1"/>
              </a:ext>
            </a:extLst>
          </p:cNvPr>
          <p:cNvSpPr/>
          <p:nvPr/>
        </p:nvSpPr>
        <p:spPr>
          <a:xfrm>
            <a:off x="0" y="0"/>
            <a:ext cx="12192000" cy="1219200"/>
          </a:xfrm>
          <a:prstGeom prst="rect">
            <a:avLst/>
          </a:prstGeom>
          <a:solidFill>
            <a:srgbClr val="003057"/>
          </a:solidFill>
          <a:ln w="12700">
            <a:solidFill>
              <a:srgbClr val="003057"/>
            </a:solidFill>
            <a:prstDash val="solid"/>
          </a:ln>
        </p:spPr>
        <p:txBody>
          <a:bodyPr/>
          <a:lstStyle/>
          <a:p>
            <a:endParaRPr lang="en-US"/>
          </a:p>
        </p:txBody>
      </p:sp>
      <p:sp>
        <p:nvSpPr>
          <p:cNvPr id="3" name="Shape 1">
            <a:extLst>
              <a:ext uri="{FF2B5EF4-FFF2-40B4-BE49-F238E27FC236}">
                <a16:creationId xmlns:a16="http://schemas.microsoft.com/office/drawing/2014/main" id="{760EC8B1-A08F-7B3A-E2A6-6C3629702A1B}"/>
              </a:ext>
              <a:ext uri="{C183D7F6-B498-43B3-948B-1728B52AA6E4}">
                <adec:decorative xmlns:adec="http://schemas.microsoft.com/office/drawing/2017/decorative" val="1"/>
              </a:ext>
            </a:extLst>
          </p:cNvPr>
          <p:cNvSpPr/>
          <p:nvPr/>
        </p:nvSpPr>
        <p:spPr>
          <a:xfrm>
            <a:off x="0" y="1219200"/>
            <a:ext cx="12192000" cy="67056"/>
          </a:xfrm>
          <a:prstGeom prst="rect">
            <a:avLst/>
          </a:prstGeom>
          <a:solidFill>
            <a:srgbClr val="B3A369"/>
          </a:solidFill>
          <a:ln w="12700">
            <a:solidFill>
              <a:srgbClr val="B3A369"/>
            </a:solidFill>
            <a:prstDash val="solid"/>
          </a:ln>
        </p:spPr>
        <p:txBody>
          <a:bodyPr/>
          <a:lstStyle/>
          <a:p>
            <a:endParaRPr lang="en-US"/>
          </a:p>
        </p:txBody>
      </p:sp>
      <p:sp>
        <p:nvSpPr>
          <p:cNvPr id="4" name="Text 2">
            <a:extLst>
              <a:ext uri="{FF2B5EF4-FFF2-40B4-BE49-F238E27FC236}">
                <a16:creationId xmlns:a16="http://schemas.microsoft.com/office/drawing/2014/main" id="{4F7D6802-A54E-1EF7-9D44-1DA363E0DF35}"/>
              </a:ext>
            </a:extLst>
          </p:cNvPr>
          <p:cNvSpPr>
            <a:spLocks noGrp="1"/>
          </p:cNvSpPr>
          <p:nvPr>
            <p:ph type="title" idx="4294967295"/>
          </p:nvPr>
        </p:nvSpPr>
        <p:spPr>
          <a:xfrm>
            <a:off x="487680" y="0"/>
            <a:ext cx="11216640"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Acquisition Workflows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 3">
            <a:extLst>
              <a:ext uri="{FF2B5EF4-FFF2-40B4-BE49-F238E27FC236}">
                <a16:creationId xmlns:a16="http://schemas.microsoft.com/office/drawing/2014/main" id="{7DD83A7F-FCA1-7DF7-E3B7-14316BCAC709}"/>
              </a:ext>
            </a:extLst>
          </p:cNvPr>
          <p:cNvSpPr/>
          <p:nvPr/>
        </p:nvSpPr>
        <p:spPr>
          <a:xfrm>
            <a:off x="3462528" y="1574272"/>
            <a:ext cx="5364480" cy="402336"/>
          </a:xfrm>
          <a:prstGeom prst="rect">
            <a:avLst/>
          </a:prstGeom>
          <a:noFill/>
          <a:ln/>
        </p:spPr>
        <p:txBody>
          <a:bodyPr wrap="square" rtlCol="0" anchor="ctr"/>
          <a:lstStyle/>
          <a:p>
            <a:r>
              <a:rPr lang="en-US" sz="2400" b="1">
                <a:solidFill>
                  <a:srgbClr val="003057"/>
                </a:solidFill>
                <a:latin typeface="Calibri" pitchFamily="34" charset="0"/>
                <a:ea typeface="Calibri" pitchFamily="34" charset="-122"/>
                <a:cs typeface="Calibri" pitchFamily="34" charset="-120"/>
              </a:rPr>
              <a:t>Fulfilling the Pilot (Sept 2025-Feb 2026)</a:t>
            </a:r>
            <a:endParaRPr lang="en-US" sz="2400"/>
          </a:p>
        </p:txBody>
      </p:sp>
      <p:sp>
        <p:nvSpPr>
          <p:cNvPr id="6" name="Text 4">
            <a:extLst>
              <a:ext uri="{FF2B5EF4-FFF2-40B4-BE49-F238E27FC236}">
                <a16:creationId xmlns:a16="http://schemas.microsoft.com/office/drawing/2014/main" id="{E0D9AC7C-BD5D-9A8E-712E-74B84A579A95}"/>
              </a:ext>
            </a:extLst>
          </p:cNvPr>
          <p:cNvSpPr/>
          <p:nvPr/>
        </p:nvSpPr>
        <p:spPr>
          <a:xfrm>
            <a:off x="487680" y="2438400"/>
            <a:ext cx="5364480" cy="1729563"/>
          </a:xfrm>
          <a:prstGeom prst="rect">
            <a:avLst/>
          </a:prstGeom>
          <a:noFill/>
          <a:ln/>
        </p:spPr>
        <p:txBody>
          <a:bodyPr wrap="square" rtlCol="0" anchor="t"/>
          <a:lstStyle/>
          <a:p>
            <a:pPr marL="457189" indent="-457189">
              <a:spcAft>
                <a:spcPts val="1200"/>
              </a:spcAft>
              <a:buSzPct val="100000"/>
              <a:buFontTx/>
              <a:buChar char="•"/>
            </a:pPr>
            <a:r>
              <a:rPr lang="en-US" sz="2000" b="1" dirty="0">
                <a:solidFill>
                  <a:srgbClr val="003057"/>
                </a:solidFill>
                <a:latin typeface="Calibri" pitchFamily="34" charset="0"/>
                <a:ea typeface="Calibri" pitchFamily="34" charset="-122"/>
                <a:cs typeface="Calibri" pitchFamily="34" charset="-120"/>
              </a:rPr>
              <a:t>Additional Funding: </a:t>
            </a:r>
            <a:r>
              <a:rPr lang="en-US" sz="2000" dirty="0">
                <a:solidFill>
                  <a:srgbClr val="6D6137"/>
                </a:solidFill>
                <a:latin typeface="Calibri" pitchFamily="34" charset="0"/>
                <a:ea typeface="Calibri" pitchFamily="34" charset="-122"/>
                <a:cs typeface="Calibri" pitchFamily="34" charset="-120"/>
              </a:rPr>
              <a:t>Secured from Library’s Monograph budget. </a:t>
            </a:r>
          </a:p>
          <a:p>
            <a:pPr marL="457189" indent="-457189">
              <a:spcAft>
                <a:spcPts val="1200"/>
              </a:spcAft>
              <a:buSzPct val="100000"/>
              <a:buFontTx/>
              <a:buChar char="•"/>
            </a:pPr>
            <a:r>
              <a:rPr lang="en-US" sz="2000" b="1" dirty="0">
                <a:solidFill>
                  <a:srgbClr val="003057"/>
                </a:solidFill>
                <a:latin typeface="Calibri" pitchFamily="34" charset="0"/>
                <a:ea typeface="Calibri" pitchFamily="34" charset="-122"/>
                <a:cs typeface="Calibri" pitchFamily="34" charset="-120"/>
              </a:rPr>
              <a:t>Alma Setup: </a:t>
            </a:r>
            <a:r>
              <a:rPr lang="en-US" sz="2000" dirty="0">
                <a:solidFill>
                  <a:srgbClr val="6D6137"/>
                </a:solidFill>
                <a:latin typeface="Calibri" pitchFamily="34" charset="0"/>
                <a:ea typeface="Calibri" pitchFamily="34" charset="-122"/>
                <a:cs typeface="Calibri" pitchFamily="34" charset="-120"/>
              </a:rPr>
              <a:t>Created new vendor record and import profile for brief records and PO lines.  </a:t>
            </a:r>
          </a:p>
          <a:p>
            <a:pPr marL="457189" indent="-457189">
              <a:spcAft>
                <a:spcPts val="1200"/>
              </a:spcAft>
              <a:buSzPct val="100000"/>
              <a:buChar char="•"/>
            </a:pPr>
            <a:endParaRPr lang="en-US" sz="2133" dirty="0">
              <a:solidFill>
                <a:srgbClr val="6D6137"/>
              </a:solidFill>
              <a:latin typeface="Calibri" pitchFamily="34" charset="0"/>
              <a:ea typeface="Calibri" pitchFamily="34" charset="-122"/>
              <a:cs typeface="Calibri" pitchFamily="34" charset="-120"/>
            </a:endParaRPr>
          </a:p>
          <a:p>
            <a:pPr marL="457189" indent="-457189">
              <a:spcAft>
                <a:spcPts val="1200"/>
              </a:spcAft>
              <a:buSzPct val="100000"/>
              <a:buChar char="•"/>
            </a:pPr>
            <a:endParaRPr lang="en-US" sz="2133" dirty="0">
              <a:solidFill>
                <a:srgbClr val="6D6137"/>
              </a:solidFill>
              <a:latin typeface="Calibri" pitchFamily="34" charset="0"/>
              <a:ea typeface="Calibri" pitchFamily="34" charset="-122"/>
              <a:cs typeface="Calibri" pitchFamily="34" charset="-120"/>
            </a:endParaRPr>
          </a:p>
        </p:txBody>
      </p:sp>
      <p:pic>
        <p:nvPicPr>
          <p:cNvPr id="11" name="Picture 10" descr="Screenshot of an Excel spreadsheet showing game orders including order date, title, sku, category, price, console, invoice, receipt date, and notes.">
            <a:extLst>
              <a:ext uri="{FF2B5EF4-FFF2-40B4-BE49-F238E27FC236}">
                <a16:creationId xmlns:a16="http://schemas.microsoft.com/office/drawing/2014/main" id="{05222B0A-9A8E-AB4A-BCB5-BF7872C7BA4D}"/>
              </a:ext>
            </a:extLst>
          </p:cNvPr>
          <p:cNvPicPr>
            <a:picLocks noChangeAspect="1"/>
          </p:cNvPicPr>
          <p:nvPr/>
        </p:nvPicPr>
        <p:blipFill>
          <a:blip r:embed="rId3"/>
          <a:stretch>
            <a:fillRect/>
          </a:stretch>
        </p:blipFill>
        <p:spPr>
          <a:xfrm>
            <a:off x="744286" y="4666073"/>
            <a:ext cx="10545647" cy="1524213"/>
          </a:xfrm>
          <a:prstGeom prst="rect">
            <a:avLst/>
          </a:prstGeom>
        </p:spPr>
      </p:pic>
      <p:sp>
        <p:nvSpPr>
          <p:cNvPr id="8" name="TextBox 7">
            <a:extLst>
              <a:ext uri="{FF2B5EF4-FFF2-40B4-BE49-F238E27FC236}">
                <a16:creationId xmlns:a16="http://schemas.microsoft.com/office/drawing/2014/main" id="{7F2AA20E-39DE-353B-9786-95ABC85FF48F}"/>
              </a:ext>
            </a:extLst>
          </p:cNvPr>
          <p:cNvSpPr txBox="1"/>
          <p:nvPr/>
        </p:nvSpPr>
        <p:spPr>
          <a:xfrm>
            <a:off x="6188149" y="2382859"/>
            <a:ext cx="5564939" cy="1785104"/>
          </a:xfrm>
          <a:prstGeom prst="rect">
            <a:avLst/>
          </a:prstGeom>
          <a:noFill/>
        </p:spPr>
        <p:txBody>
          <a:bodyPr wrap="square" rtlCol="0">
            <a:spAutoFit/>
          </a:bodyPr>
          <a:lstStyle/>
          <a:p>
            <a:pPr marL="457189" indent="-457189">
              <a:spcAft>
                <a:spcPts val="1200"/>
              </a:spcAft>
              <a:buSzPct val="100000"/>
              <a:buChar char="•"/>
            </a:pPr>
            <a:r>
              <a:rPr lang="en-US" sz="2000" b="1">
                <a:solidFill>
                  <a:srgbClr val="003057"/>
                </a:solidFill>
                <a:latin typeface="Calibri" pitchFamily="34" charset="0"/>
                <a:ea typeface="Calibri" pitchFamily="34" charset="-122"/>
                <a:cs typeface="Calibri" pitchFamily="34" charset="-120"/>
              </a:rPr>
              <a:t>Workflow Test: </a:t>
            </a:r>
            <a:r>
              <a:rPr lang="en-US" sz="2000">
                <a:solidFill>
                  <a:srgbClr val="6D6137"/>
                </a:solidFill>
                <a:latin typeface="Calibri" pitchFamily="34" charset="0"/>
                <a:ea typeface="Calibri" pitchFamily="34" charset="-122"/>
                <a:cs typeface="Calibri" pitchFamily="34" charset="-120"/>
              </a:rPr>
              <a:t>Placed test order with Klise to test Tech Service’s newly developed workflows.</a:t>
            </a:r>
          </a:p>
          <a:p>
            <a:pPr marL="457189" indent="-457189">
              <a:spcAft>
                <a:spcPts val="1200"/>
              </a:spcAft>
              <a:buSzPct val="100000"/>
              <a:buFontTx/>
              <a:buChar char="•"/>
            </a:pPr>
            <a:r>
              <a:rPr lang="en-US" sz="2000" b="1">
                <a:solidFill>
                  <a:srgbClr val="003057"/>
                </a:solidFill>
                <a:latin typeface="Calibri" pitchFamily="34" charset="0"/>
                <a:ea typeface="Calibri" pitchFamily="34" charset="-122"/>
                <a:cs typeface="Calibri" pitchFamily="34" charset="-120"/>
              </a:rPr>
              <a:t>Optimized Spending: </a:t>
            </a:r>
            <a:r>
              <a:rPr lang="en-US" sz="2000">
                <a:solidFill>
                  <a:srgbClr val="6D6137"/>
                </a:solidFill>
                <a:latin typeface="Calibri" pitchFamily="34" charset="0"/>
                <a:ea typeface="Calibri" pitchFamily="34" charset="-122"/>
                <a:cs typeface="Calibri" pitchFamily="34" charset="-120"/>
              </a:rPr>
              <a:t>Allotted funds were fully spent by Feb 2026, with only four release cancellations. </a:t>
            </a:r>
          </a:p>
        </p:txBody>
      </p:sp>
    </p:spTree>
    <p:extLst>
      <p:ext uri="{BB962C8B-B14F-4D97-AF65-F5344CB8AC3E}">
        <p14:creationId xmlns:p14="http://schemas.microsoft.com/office/powerpoint/2010/main" val="969198576"/>
      </p:ext>
    </p:extLst>
  </p:cSld>
  <p:clrMapOvr>
    <a:masterClrMapping/>
  </p:clrMapOvr>
</p:sld>
</file>

<file path=ppt/theme/theme1.xml><?xml version="1.0" encoding="utf-8"?>
<a:theme xmlns:a="http://schemas.openxmlformats.org/drawingml/2006/main" name="Title Page">
  <a:themeElements>
    <a:clrScheme name="Custom 1">
      <a:dk1>
        <a:srgbClr val="003057"/>
      </a:dk1>
      <a:lt1>
        <a:srgbClr val="FFFFFF"/>
      </a:lt1>
      <a:dk2>
        <a:srgbClr val="545859"/>
      </a:dk2>
      <a:lt2>
        <a:srgbClr val="D6DBD3"/>
      </a:lt2>
      <a:accent1>
        <a:srgbClr val="B3A369"/>
      </a:accent1>
      <a:accent2>
        <a:srgbClr val="64CCC9"/>
      </a:accent2>
      <a:accent3>
        <a:srgbClr val="A3D233"/>
      </a:accent3>
      <a:accent4>
        <a:srgbClr val="EAAA00"/>
      </a:accent4>
      <a:accent5>
        <a:srgbClr val="008C95"/>
      </a:accent5>
      <a:accent6>
        <a:srgbClr val="7800F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2.xml><?xml version="1.0" encoding="utf-8"?>
<a:theme xmlns:a="http://schemas.openxmlformats.org/drawingml/2006/main" name="Dividers">
  <a:themeElements>
    <a:clrScheme name="GA Tech 2021">
      <a:dk1>
        <a:srgbClr val="003057"/>
      </a:dk1>
      <a:lt1>
        <a:srgbClr val="FFFFFF"/>
      </a:lt1>
      <a:dk2>
        <a:srgbClr val="545859"/>
      </a:dk2>
      <a:lt2>
        <a:srgbClr val="D6DBD3"/>
      </a:lt2>
      <a:accent1>
        <a:srgbClr val="EAAA00"/>
      </a:accent1>
      <a:accent2>
        <a:srgbClr val="64CCC9"/>
      </a:accent2>
      <a:accent3>
        <a:srgbClr val="A3D233"/>
      </a:accent3>
      <a:accent4>
        <a:srgbClr val="7800FF"/>
      </a:accent4>
      <a:accent5>
        <a:srgbClr val="008C95"/>
      </a:accent5>
      <a:accent6>
        <a:srgbClr val="E04F3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3.xml><?xml version="1.0" encoding="utf-8"?>
<a:theme xmlns:a="http://schemas.openxmlformats.org/drawingml/2006/main" name="Content Page">
  <a:themeElements>
    <a:clrScheme name="GT Theme">
      <a:dk1>
        <a:srgbClr val="003057"/>
      </a:dk1>
      <a:lt1>
        <a:srgbClr val="FFFFFF"/>
      </a:lt1>
      <a:dk2>
        <a:srgbClr val="545859"/>
      </a:dk2>
      <a:lt2>
        <a:srgbClr val="D6DBD3"/>
      </a:lt2>
      <a:accent1>
        <a:srgbClr val="B3A369"/>
      </a:accent1>
      <a:accent2>
        <a:srgbClr val="003057"/>
      </a:accent2>
      <a:accent3>
        <a:srgbClr val="54585A"/>
      </a:accent3>
      <a:accent4>
        <a:srgbClr val="D6DBD4"/>
      </a:accent4>
      <a:accent5>
        <a:srgbClr val="F9F6E5"/>
      </a:accent5>
      <a:accent6>
        <a:srgbClr val="EAAA0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Tech_PPTtemplate_2021_wide" id="{E85096BA-033B-D848-B268-A76C8AE5D2A4}" vid="{C86BDF43-62E5-5C4C-BBB8-C9F5484307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GATech_PPTtemplate_2021_wide</Template>
  <TotalTime>1295</TotalTime>
  <Words>1094</Words>
  <Application>Microsoft Office PowerPoint</Application>
  <PresentationFormat>Widescreen</PresentationFormat>
  <Paragraphs>179</Paragraphs>
  <Slides>18</Slides>
  <Notes>16</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18</vt:i4>
      </vt:variant>
    </vt:vector>
  </HeadingPairs>
  <TitlesOfParts>
    <vt:vector size="24" baseType="lpstr">
      <vt:lpstr>Calibri</vt:lpstr>
      <vt:lpstr>Roboto</vt:lpstr>
      <vt:lpstr>Arial</vt:lpstr>
      <vt:lpstr>Title Page</vt:lpstr>
      <vt:lpstr>Dividers</vt:lpstr>
      <vt:lpstr>Content Page</vt:lpstr>
      <vt:lpstr>From Acquisition to Access: Building a Video Game Collection</vt:lpstr>
      <vt:lpstr>About Georgia Tech</vt:lpstr>
      <vt:lpstr>Why a Video Game Collection? </vt:lpstr>
      <vt:lpstr>Project Progress</vt:lpstr>
      <vt:lpstr>Pilot Parameters</vt:lpstr>
      <vt:lpstr>Vendor Selection</vt:lpstr>
      <vt:lpstr>Project Roadblock</vt:lpstr>
      <vt:lpstr>Acquisitions</vt:lpstr>
      <vt:lpstr>Acquisition Workflows</vt:lpstr>
      <vt:lpstr>Building a Cataloging Framework</vt:lpstr>
      <vt:lpstr>Key MARC Fields in Practice</vt:lpstr>
      <vt:lpstr>Key MARC Fields in Practice</vt:lpstr>
      <vt:lpstr>Key MARC Fields in Practice</vt:lpstr>
      <vt:lpstr>Physical Processing</vt:lpstr>
      <vt:lpstr>Item Markings</vt:lpstr>
      <vt:lpstr> Access &amp; Discovery </vt:lpstr>
      <vt:lpstr> Challenges &amp; What We Learned</vt:lpstr>
      <vt:lpstr>Questions?</vt:lpstr>
    </vt:vector>
  </TitlesOfParts>
  <Company>Georgia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Shapes and Charts  Style Guide</dc:title>
  <dc:creator>Perez, Raul N</dc:creator>
  <cp:lastModifiedBy>Dyer, Presley</cp:lastModifiedBy>
  <cp:revision>2</cp:revision>
  <dcterms:created xsi:type="dcterms:W3CDTF">2022-08-24T13:02:54Z</dcterms:created>
  <dcterms:modified xsi:type="dcterms:W3CDTF">2026-05-12T09:29:50Z</dcterms:modified>
</cp:coreProperties>
</file>