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7" r:id="rId2"/>
    <p:sldMasterId id="2147483672" r:id="rId3"/>
  </p:sldMasterIdLst>
  <p:notesMasterIdLst>
    <p:notesMasterId r:id="rId25"/>
  </p:notesMasterIdLst>
  <p:sldIdLst>
    <p:sldId id="256" r:id="rId4"/>
    <p:sldId id="257" r:id="rId5"/>
    <p:sldId id="261" r:id="rId6"/>
    <p:sldId id="262" r:id="rId7"/>
    <p:sldId id="258" r:id="rId8"/>
    <p:sldId id="266" r:id="rId9"/>
    <p:sldId id="274" r:id="rId10"/>
    <p:sldId id="259" r:id="rId11"/>
    <p:sldId id="260" r:id="rId12"/>
    <p:sldId id="263" r:id="rId13"/>
    <p:sldId id="267" r:id="rId14"/>
    <p:sldId id="275" r:id="rId15"/>
    <p:sldId id="268" r:id="rId16"/>
    <p:sldId id="269" r:id="rId17"/>
    <p:sldId id="276" r:id="rId18"/>
    <p:sldId id="270" r:id="rId19"/>
    <p:sldId id="277" r:id="rId20"/>
    <p:sldId id="271" r:id="rId21"/>
    <p:sldId id="272" r:id="rId22"/>
    <p:sldId id="273" r:id="rId23"/>
    <p:sldId id="265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34" autoAdjust="0"/>
  </p:normalViewPr>
  <p:slideViewPr>
    <p:cSldViewPr snapToGrid="0">
      <p:cViewPr varScale="1">
        <p:scale>
          <a:sx n="80" d="100"/>
          <a:sy n="80" d="100"/>
        </p:scale>
        <p:origin x="1450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lut_000\Documents\ACRL\Primo_data\Primo%20exercise%20grading%20rubri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lut_000\Documents\ACRL\Primo_data\Primo%20exercise%20grading%20rubri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lut_000\Documents\Book_chapter_assessment\Primo_data\Q11Q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gtvault.sharepoint.com/sites/LLE/dept/cam/Shared%20Documents/Cataloging%20Policies%20and%20Procedures/Alma%20Primo/Primo%20Feedback%20Undergraduate%20Students/Q11Q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lut_000\Documents\Book_chapter_assessment\Primo_data\Q11Q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Sheet1!$B$2:$B$3</c:f>
              <c:strCache>
                <c:ptCount val="2"/>
                <c:pt idx="0">
                  <c:v>I have read the above information. I consent to take part in this survey.</c:v>
                </c:pt>
                <c:pt idx="1">
                  <c:v>I do not consent to take part in this survey.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0.96150000000000002</c:v>
                </c:pt>
                <c:pt idx="1">
                  <c:v>3.85E-2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0217560"/>
        <c:axId val="330217952"/>
      </c:barChart>
      <c:catAx>
        <c:axId val="330217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17952"/>
        <c:crosses val="autoZero"/>
        <c:auto val="1"/>
        <c:lblAlgn val="ctr"/>
        <c:lblOffset val="100"/>
        <c:noMultiLvlLbl val="0"/>
      </c:catAx>
      <c:valAx>
        <c:axId val="33021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1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Successful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Does GT Library have the book xxx (title)?</c:v>
                </c:pt>
                <c:pt idx="1">
                  <c:v>What is the xxx book location in the library</c:v>
                </c:pt>
                <c:pt idx="2">
                  <c:v>What is xxx book call number</c:v>
                </c:pt>
                <c:pt idx="3">
                  <c:v>Does GT Library have books by xxx (author)?</c:v>
                </c:pt>
                <c:pt idx="4">
                  <c:v>What is the location of the book by xxx author?</c:v>
                </c:pt>
                <c:pt idx="5">
                  <c:v>What dates does the library have access to xxx electronic journal </c:v>
                </c:pt>
                <c:pt idx="6">
                  <c:v>Please list what sources you can get electronic journal xxx from</c:v>
                </c:pt>
                <c:pt idx="7">
                  <c:v>Find a book on the subject. Limit material type (book)</c:v>
                </c:pt>
                <c:pt idx="8">
                  <c:v>In GT Library Search you need to find a newspaper article on xxx topic </c:v>
                </c:pt>
                <c:pt idx="9">
                  <c:v>Find a DVD. Limit material type (DVD)</c:v>
                </c:pt>
              </c:strCache>
            </c:strRef>
          </c:cat>
          <c:val>
            <c:numRef>
              <c:f>Sheet2!$B$2:$B$11</c:f>
              <c:numCache>
                <c:formatCode>0.00%</c:formatCode>
                <c:ptCount val="10"/>
                <c:pt idx="0">
                  <c:v>0.95240000000000002</c:v>
                </c:pt>
                <c:pt idx="1">
                  <c:v>0.92859999999999998</c:v>
                </c:pt>
                <c:pt idx="2">
                  <c:v>0.91669999999999996</c:v>
                </c:pt>
                <c:pt idx="3">
                  <c:v>0.98809999999999998</c:v>
                </c:pt>
                <c:pt idx="4">
                  <c:v>0.85709999999999997</c:v>
                </c:pt>
                <c:pt idx="5">
                  <c:v>0.76190000000000002</c:v>
                </c:pt>
                <c:pt idx="6">
                  <c:v>0.70240000000000002</c:v>
                </c:pt>
                <c:pt idx="7">
                  <c:v>0.88100000000000001</c:v>
                </c:pt>
                <c:pt idx="8">
                  <c:v>0.39290000000000003</c:v>
                </c:pt>
                <c:pt idx="9">
                  <c:v>0.9405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Errors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Sheet2!$A$2:$A$11</c:f>
              <c:strCache>
                <c:ptCount val="10"/>
                <c:pt idx="0">
                  <c:v>Does GT Library have the book xxx (title)?</c:v>
                </c:pt>
                <c:pt idx="1">
                  <c:v>What is the xxx book location in the library</c:v>
                </c:pt>
                <c:pt idx="2">
                  <c:v>What is xxx book call number</c:v>
                </c:pt>
                <c:pt idx="3">
                  <c:v>Does GT Library have books by xxx (author)?</c:v>
                </c:pt>
                <c:pt idx="4">
                  <c:v>What is the location of the book by xxx author?</c:v>
                </c:pt>
                <c:pt idx="5">
                  <c:v>What dates does the library have access to xxx electronic journal </c:v>
                </c:pt>
                <c:pt idx="6">
                  <c:v>Please list what sources you can get electronic journal xxx from</c:v>
                </c:pt>
                <c:pt idx="7">
                  <c:v>Find a book on the subject. Limit material type (book)</c:v>
                </c:pt>
                <c:pt idx="8">
                  <c:v>In GT Library Search you need to find a newspaper article on xxx topic </c:v>
                </c:pt>
                <c:pt idx="9">
                  <c:v>Find a DVD. Limit material type (DVD)</c:v>
                </c:pt>
              </c:strCache>
            </c:strRef>
          </c:cat>
          <c:val>
            <c:numRef>
              <c:f>Sheet2!$C$2:$C$11</c:f>
              <c:numCache>
                <c:formatCode>0.00%</c:formatCode>
                <c:ptCount val="10"/>
                <c:pt idx="0">
                  <c:v>4.7600000000000003E-2</c:v>
                </c:pt>
                <c:pt idx="1">
                  <c:v>7.1400000000000005E-2</c:v>
                </c:pt>
                <c:pt idx="2">
                  <c:v>8.3299999999999999E-2</c:v>
                </c:pt>
                <c:pt idx="3">
                  <c:v>1.1900000000000001E-2</c:v>
                </c:pt>
                <c:pt idx="4">
                  <c:v>0.1429</c:v>
                </c:pt>
                <c:pt idx="5">
                  <c:v>0.23810000000000001</c:v>
                </c:pt>
                <c:pt idx="6">
                  <c:v>0.29759999999999998</c:v>
                </c:pt>
                <c:pt idx="7">
                  <c:v>0.11899999999999999</c:v>
                </c:pt>
                <c:pt idx="8">
                  <c:v>0.60709999999999997</c:v>
                </c:pt>
                <c:pt idx="9">
                  <c:v>5.9499999999999997E-2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220304"/>
        <c:axId val="330215992"/>
      </c:barChart>
      <c:catAx>
        <c:axId val="33022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15992"/>
        <c:crosses val="autoZero"/>
        <c:auto val="1"/>
        <c:lblAlgn val="ctr"/>
        <c:lblOffset val="100"/>
        <c:noMultiLvlLbl val="0"/>
      </c:catAx>
      <c:valAx>
        <c:axId val="3302159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2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Electronic </a:t>
            </a:r>
            <a:r>
              <a:rPr lang="en-US" baseline="0" dirty="0"/>
              <a:t>Journal Accessibility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'Summary-Graph'!$B$1</c:f>
              <c:strCache>
                <c:ptCount val="1"/>
                <c:pt idx="0">
                  <c:v>Successful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'Summary-Graph'!$A$8:$A$9</c:f>
              <c:strCache>
                <c:ptCount val="2"/>
                <c:pt idx="0">
                  <c:v>What dates does the library have access to xxx electronic journal </c:v>
                </c:pt>
                <c:pt idx="1">
                  <c:v>Please list what sources you can get electronic journal xxx from</c:v>
                </c:pt>
              </c:strCache>
            </c:strRef>
          </c:cat>
          <c:val>
            <c:numRef>
              <c:f>'Summary-Graph'!$B$8:$B$9</c:f>
              <c:numCache>
                <c:formatCode>0.00%</c:formatCode>
                <c:ptCount val="2"/>
                <c:pt idx="0">
                  <c:v>0.76190476190476186</c:v>
                </c:pt>
                <c:pt idx="1">
                  <c:v>0.70238095238095233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46-4EAE-9E7C-DFEFA92BBA31}"/>
            </c:ext>
          </c:extLst>
        </c:ser>
        <c:ser>
          <c:idx val="1"/>
          <c:order val="1"/>
          <c:tx>
            <c:strRef>
              <c:f>'Summary-Graph'!$D$1</c:f>
              <c:strCache>
                <c:ptCount val="1"/>
                <c:pt idx="0">
                  <c:v>Erros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'Summary-Graph'!$A$8:$A$9</c:f>
              <c:strCache>
                <c:ptCount val="2"/>
                <c:pt idx="0">
                  <c:v>What dates does the library have access to xxx electronic journal </c:v>
                </c:pt>
                <c:pt idx="1">
                  <c:v>Please list what sources you can get electronic journal xxx from</c:v>
                </c:pt>
              </c:strCache>
            </c:strRef>
          </c:cat>
          <c:val>
            <c:numRef>
              <c:f>'Summary-Graph'!$D$8:$D$9</c:f>
              <c:numCache>
                <c:formatCode>0.00%</c:formatCode>
                <c:ptCount val="2"/>
                <c:pt idx="0">
                  <c:v>0.23809523809523808</c:v>
                </c:pt>
                <c:pt idx="1">
                  <c:v>0.29761904761904762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46-4EAE-9E7C-DFEFA92BBA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0219912"/>
        <c:axId val="330218344"/>
      </c:barChart>
      <c:catAx>
        <c:axId val="330219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18344"/>
        <c:crosses val="autoZero"/>
        <c:auto val="1"/>
        <c:lblAlgn val="ctr"/>
        <c:lblOffset val="100"/>
        <c:noMultiLvlLbl val="0"/>
      </c:catAx>
      <c:valAx>
        <c:axId val="33021834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19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Find </a:t>
            </a:r>
            <a:r>
              <a:rPr lang="en-US" dirty="0"/>
              <a:t>a newspaper article on xxx topic. </a:t>
            </a:r>
          </a:p>
        </c:rich>
      </c:tx>
      <c:layout>
        <c:manualLayout>
          <c:xMode val="edge"/>
          <c:yMode val="edge"/>
          <c:x val="0.16448250832373409"/>
          <c:y val="2.6041621846449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'Summary-Graph'!$B$1</c:f>
              <c:strCache>
                <c:ptCount val="1"/>
                <c:pt idx="0">
                  <c:v>Successful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'Summary-Graph'!$A$11</c:f>
              <c:strCache>
                <c:ptCount val="1"/>
                <c:pt idx="0">
                  <c:v>In GT Library Search you need to find a newspaper article on xxx topic 
</c:v>
                </c:pt>
              </c:strCache>
            </c:strRef>
          </c:cat>
          <c:val>
            <c:numRef>
              <c:f>'Summary-Graph'!$B$11</c:f>
              <c:numCache>
                <c:formatCode>0.00%</c:formatCode>
                <c:ptCount val="1"/>
                <c:pt idx="0">
                  <c:v>0.39285714285714285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47-4B4D-89B4-C76927DAAEDD}"/>
            </c:ext>
          </c:extLst>
        </c:ser>
        <c:ser>
          <c:idx val="1"/>
          <c:order val="1"/>
          <c:tx>
            <c:strRef>
              <c:f>'Summary-Graph'!$D$1</c:f>
              <c:strCache>
                <c:ptCount val="1"/>
                <c:pt idx="0">
                  <c:v>Erros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'Summary-Graph'!$A$11</c:f>
              <c:strCache>
                <c:ptCount val="1"/>
                <c:pt idx="0">
                  <c:v>In GT Library Search you need to find a newspaper article on xxx topic 
</c:v>
                </c:pt>
              </c:strCache>
            </c:strRef>
          </c:cat>
          <c:val>
            <c:numRef>
              <c:f>'Summary-Graph'!$D$11</c:f>
              <c:numCache>
                <c:formatCode>0.00%</c:formatCode>
                <c:ptCount val="1"/>
                <c:pt idx="0">
                  <c:v>0.6071428571428571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47-4B4D-89B4-C76927DAA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220696"/>
        <c:axId val="330217168"/>
      </c:barChart>
      <c:catAx>
        <c:axId val="330220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0217168"/>
        <c:crosses val="autoZero"/>
        <c:auto val="1"/>
        <c:lblAlgn val="ctr"/>
        <c:lblOffset val="100"/>
        <c:noMultiLvlLbl val="0"/>
      </c:catAx>
      <c:valAx>
        <c:axId val="3302171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2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What are some of the things you have used GT library catalog for in the past?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'Q11'!$A$2</c:f>
              <c:strCache>
                <c:ptCount val="1"/>
                <c:pt idx="0">
                  <c:v>This is my first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'Q11'!$C$2</c:f>
              <c:numCache>
                <c:formatCode>0.00%</c:formatCode>
                <c:ptCount val="1"/>
                <c:pt idx="0">
                  <c:v>0.45714285714285713</c:v>
                </c:pt>
              </c:numCache>
            </c:numRef>
          </c:val>
        </c:ser>
        <c:ser>
          <c:idx val="1"/>
          <c:order val="1"/>
          <c:tx>
            <c:strRef>
              <c:f>'Q11'!$A$3</c:f>
              <c:strCache>
                <c:ptCount val="1"/>
                <c:pt idx="0">
                  <c:v>English Projects/Assignments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'Q11'!$C$3</c:f>
              <c:numCache>
                <c:formatCode>0.00%</c:formatCode>
                <c:ptCount val="1"/>
                <c:pt idx="0">
                  <c:v>0.12857142857142856</c:v>
                </c:pt>
              </c:numCache>
            </c:numRef>
          </c:val>
        </c:ser>
        <c:ser>
          <c:idx val="2"/>
          <c:order val="2"/>
          <c:tx>
            <c:strRef>
              <c:f>'Q11'!$A$4</c:f>
              <c:strCache>
                <c:ptCount val="1"/>
                <c:pt idx="0">
                  <c:v>Research Projects/Class Assignments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'Q11'!$C$4</c:f>
              <c:numCache>
                <c:formatCode>0.00%</c:formatCode>
                <c:ptCount val="1"/>
                <c:pt idx="0">
                  <c:v>0.2857142857142857</c:v>
                </c:pt>
              </c:numCache>
            </c:numRef>
          </c:val>
        </c:ser>
        <c:ser>
          <c:idx val="3"/>
          <c:order val="3"/>
          <c:tx>
            <c:strRef>
              <c:f>'Q11'!$A$5</c:f>
              <c:strCache>
                <c:ptCount val="1"/>
                <c:pt idx="0">
                  <c:v>Find books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'Q11'!$C$5</c:f>
              <c:numCache>
                <c:formatCode>0.00%</c:formatCode>
                <c:ptCount val="1"/>
                <c:pt idx="0">
                  <c:v>8.5714285714285715E-2</c:v>
                </c:pt>
              </c:numCache>
            </c:numRef>
          </c:val>
        </c:ser>
        <c:ser>
          <c:idx val="4"/>
          <c:order val="4"/>
          <c:tx>
            <c:strRef>
              <c:f>'Q11'!$A$6</c:f>
              <c:strCache>
                <c:ptCount val="1"/>
                <c:pt idx="0">
                  <c:v>Find movies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'Q11'!$C$6</c:f>
              <c:numCache>
                <c:formatCode>0.00%</c:formatCode>
                <c:ptCount val="1"/>
                <c:pt idx="0">
                  <c:v>1.4285714285714285E-2</c:v>
                </c:pt>
              </c:numCache>
            </c:numRef>
          </c:val>
        </c:ser>
        <c:ser>
          <c:idx val="5"/>
          <c:order val="5"/>
          <c:tx>
            <c:strRef>
              <c:f>'Q11'!$A$7</c:f>
              <c:strCache>
                <c:ptCount val="1"/>
                <c:pt idx="0">
                  <c:v>Find peer review articles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'Q11'!$C$7</c:f>
              <c:numCache>
                <c:formatCode>0.00%</c:formatCode>
                <c:ptCount val="1"/>
                <c:pt idx="0">
                  <c:v>2.8571428571428571E-2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0216384"/>
        <c:axId val="330221480"/>
      </c:barChart>
      <c:catAx>
        <c:axId val="330216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0221480"/>
        <c:crosses val="autoZero"/>
        <c:auto val="1"/>
        <c:lblAlgn val="ctr"/>
        <c:lblOffset val="100"/>
        <c:noMultiLvlLbl val="0"/>
      </c:catAx>
      <c:valAx>
        <c:axId val="330221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1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What is your overall impression of the site?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'[Q11Q18.xlsx]Q12'!$A$2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'[Q11Q18.xlsx]Q12'!$C$2</c:f>
              <c:numCache>
                <c:formatCode>0.00%</c:formatCode>
                <c:ptCount val="1"/>
                <c:pt idx="0">
                  <c:v>0.65432098765432101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8D-491A-9FB1-298A3FD4F2DD}"/>
            </c:ext>
          </c:extLst>
        </c:ser>
        <c:ser>
          <c:idx val="1"/>
          <c:order val="1"/>
          <c:tx>
            <c:strRef>
              <c:f>'[Q11Q18.xlsx]Q12'!$A$3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'[Q11Q18.xlsx]Q12'!$C$3</c:f>
              <c:numCache>
                <c:formatCode>0.00%</c:formatCode>
                <c:ptCount val="1"/>
                <c:pt idx="0">
                  <c:v>0.12345679012345678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8D-491A-9FB1-298A3FD4F2DD}"/>
            </c:ext>
          </c:extLst>
        </c:ser>
        <c:ser>
          <c:idx val="2"/>
          <c:order val="2"/>
          <c:tx>
            <c:strRef>
              <c:f>'[Q11Q18.xlsx]Q12'!$A$4</c:f>
              <c:strCache>
                <c:ptCount val="1"/>
                <c:pt idx="0">
                  <c:v>Indifferent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'[Q11Q18.xlsx]Q12'!$C$4</c:f>
              <c:numCache>
                <c:formatCode>0.00%</c:formatCode>
                <c:ptCount val="1"/>
                <c:pt idx="0">
                  <c:v>9.8765432098765427E-2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8D-491A-9FB1-298A3FD4F2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0221088"/>
        <c:axId val="330222264"/>
      </c:barChart>
      <c:catAx>
        <c:axId val="330221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0222264"/>
        <c:crossesAt val="0"/>
        <c:auto val="1"/>
        <c:lblAlgn val="ctr"/>
        <c:lblOffset val="100"/>
        <c:noMultiLvlLbl val="0"/>
      </c:catAx>
      <c:valAx>
        <c:axId val="330222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2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What do you like most about the site?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'Q14'!$A$3</c:f>
              <c:strCache>
                <c:ptCount val="1"/>
                <c:pt idx="0">
                  <c:v>Simplicity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'Q14'!$C$3</c:f>
              <c:numCache>
                <c:formatCode>0.00%</c:formatCode>
                <c:ptCount val="1"/>
                <c:pt idx="0">
                  <c:v>0.40259740259740262</c:v>
                </c:pt>
              </c:numCache>
            </c:numRef>
          </c:val>
        </c:ser>
        <c:ser>
          <c:idx val="1"/>
          <c:order val="1"/>
          <c:tx>
            <c:strRef>
              <c:f>'Q14'!$A$4</c:f>
              <c:strCache>
                <c:ptCount val="1"/>
                <c:pt idx="0">
                  <c:v>Great Content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'Q14'!$C$4</c:f>
              <c:numCache>
                <c:formatCode>0.00%</c:formatCode>
                <c:ptCount val="1"/>
                <c:pt idx="0">
                  <c:v>0.14285714285714285</c:v>
                </c:pt>
              </c:numCache>
            </c:numRef>
          </c:val>
        </c:ser>
        <c:ser>
          <c:idx val="2"/>
          <c:order val="2"/>
          <c:tx>
            <c:strRef>
              <c:f>'Q14'!$A$5</c:f>
              <c:strCache>
                <c:ptCount val="1"/>
                <c:pt idx="0">
                  <c:v>Online Access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'Q14'!$C$5</c:f>
              <c:numCache>
                <c:formatCode>0.00%</c:formatCode>
                <c:ptCount val="1"/>
                <c:pt idx="0">
                  <c:v>9.0909090909090912E-2</c:v>
                </c:pt>
              </c:numCache>
            </c:numRef>
          </c:val>
        </c:ser>
        <c:ser>
          <c:idx val="3"/>
          <c:order val="3"/>
          <c:tx>
            <c:strRef>
              <c:f>'Q14'!$A$6</c:f>
              <c:strCache>
                <c:ptCount val="1"/>
                <c:pt idx="0">
                  <c:v>Advance search and filtering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'Q14'!$C$6</c:f>
              <c:numCache>
                <c:formatCode>0.00%</c:formatCode>
                <c:ptCount val="1"/>
                <c:pt idx="0">
                  <c:v>0.18181818181818182</c:v>
                </c:pt>
              </c:numCache>
            </c:numRef>
          </c:val>
        </c:ser>
        <c:ser>
          <c:idx val="4"/>
          <c:order val="4"/>
          <c:tx>
            <c:strRef>
              <c:f>'Q14'!$A$7</c:f>
              <c:strCache>
                <c:ptCount val="1"/>
                <c:pt idx="0">
                  <c:v>Faceted Navigation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'Q14'!$C$7</c:f>
              <c:numCache>
                <c:formatCode>0.00%</c:formatCode>
                <c:ptCount val="1"/>
                <c:pt idx="0">
                  <c:v>5.1948051948051951E-2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0223440"/>
        <c:axId val="358241376"/>
      </c:barChart>
      <c:catAx>
        <c:axId val="33022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8241376"/>
        <c:crosses val="autoZero"/>
        <c:auto val="1"/>
        <c:lblAlgn val="ctr"/>
        <c:lblOffset val="100"/>
        <c:noMultiLvlLbl val="0"/>
      </c:catAx>
      <c:valAx>
        <c:axId val="35824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2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29545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699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Could not find a newspaper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Could not find an article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946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Requires training</a:t>
            </a:r>
            <a:r>
              <a:rPr lang="en-US" dirty="0" smtClean="0"/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6.17%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Needs better navigation</a:t>
            </a:r>
            <a:r>
              <a:rPr lang="en-US" dirty="0" smtClean="0"/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3.70%</a:t>
            </a:r>
            <a:r>
              <a:rPr lang="en-US" dirty="0" smtClean="0"/>
              <a:t> 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Needs to be more user friendly 1.23%</a:t>
            </a:r>
            <a:r>
              <a:rPr lang="en-US" dirty="0" smtClean="0"/>
              <a:t> 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User friendly </a:t>
            </a:r>
            <a:r>
              <a:rPr lang="en-US" dirty="0" smtClean="0"/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7.41%</a:t>
            </a:r>
            <a:r>
              <a:rPr lang="en-US" dirty="0" smtClean="0"/>
              <a:t> 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Easy to navigate</a:t>
            </a:r>
            <a:r>
              <a:rPr lang="en-US" dirty="0" smtClean="0"/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14.81%</a:t>
            </a:r>
            <a:r>
              <a:rPr lang="en-US" dirty="0" smtClean="0"/>
              <a:t> 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Rich content</a:t>
            </a:r>
            <a:r>
              <a:rPr lang="en-US" dirty="0" smtClean="0"/>
              <a:t> 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14.81%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47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/>
              <a:t>Ask Us Anything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1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/>
              <a:t>Introduction (Karen)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935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/>
              <a:t>Why?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52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/>
              <a:t>How (Karen)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02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34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5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95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772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7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4" y="1168400"/>
            <a:ext cx="5096935" cy="1676400"/>
          </a:xfrm>
        </p:spPr>
        <p:txBody>
          <a:bodyPr anchor="b" anchorCtr="0">
            <a:noAutofit/>
          </a:bodyPr>
          <a:lstStyle>
            <a:lvl1pPr algn="l">
              <a:lnSpc>
                <a:spcPts val="2700"/>
              </a:lnSpc>
              <a:defRPr b="1" cap="all" spc="1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3" y="3206752"/>
            <a:ext cx="5096935" cy="901700"/>
          </a:xfrm>
        </p:spPr>
        <p:txBody>
          <a:bodyPr>
            <a:noAutofit/>
          </a:bodyPr>
          <a:lstStyle>
            <a:lvl1pPr marL="0" indent="0" algn="l">
              <a:lnSpc>
                <a:spcPts val="1575"/>
              </a:lnSpc>
              <a:buNone/>
              <a:defRPr sz="1350" cap="all" spc="2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277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134" y="977900"/>
            <a:ext cx="2794000" cy="106921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7" y="977900"/>
            <a:ext cx="2822625" cy="106921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7" y="977900"/>
            <a:ext cx="2853266" cy="106921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0134" y="2159002"/>
            <a:ext cx="2794000" cy="11866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7" y="2159002"/>
            <a:ext cx="2822625" cy="11866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20975" y="2159002"/>
            <a:ext cx="2864958" cy="11866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20134" y="3457582"/>
            <a:ext cx="2794000" cy="118156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7" y="3457582"/>
            <a:ext cx="2822625" cy="118156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20975" y="3457582"/>
            <a:ext cx="2864958" cy="118156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3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060450"/>
            <a:ext cx="8873067" cy="3562350"/>
          </a:xfrm>
        </p:spPr>
        <p:txBody>
          <a:bodyPr>
            <a:noAutofit/>
          </a:bodyPr>
          <a:lstStyle>
            <a:lvl1pPr marL="0" indent="0">
              <a:spcAft>
                <a:spcPts val="338"/>
              </a:spcAft>
              <a:buFontTx/>
              <a:buNone/>
              <a:defRPr sz="1350"/>
            </a:lvl1pPr>
            <a:lvl2pPr marL="262319" indent="-160735">
              <a:spcAft>
                <a:spcPts val="338"/>
              </a:spcAft>
              <a:buFont typeface="Lucida Grande"/>
              <a:buChar char="•"/>
              <a:defRPr sz="1181"/>
            </a:lvl2pPr>
            <a:lvl3pPr>
              <a:spcAft>
                <a:spcPts val="338"/>
              </a:spcAft>
              <a:defRPr sz="1181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00150"/>
            <a:ext cx="4191000" cy="3466259"/>
          </a:xfrm>
        </p:spPr>
        <p:txBody>
          <a:bodyPr lIns="274320" rIns="274320"/>
          <a:lstStyle>
            <a:lvl1pPr>
              <a:spcAft>
                <a:spcPts val="338"/>
              </a:spcAft>
              <a:defRPr sz="135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338"/>
              </a:spcAft>
              <a:defRPr sz="1013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537" y="1200150"/>
            <a:ext cx="4351865" cy="3466259"/>
          </a:xfrm>
        </p:spPr>
        <p:txBody>
          <a:bodyPr lIns="274320" rIns="274320"/>
          <a:lstStyle>
            <a:lvl1pPr>
              <a:spcAft>
                <a:spcPts val="338"/>
              </a:spcAft>
              <a:defRPr sz="135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338"/>
              </a:spcAft>
              <a:defRPr sz="1013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2882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4001" y="1028700"/>
            <a:ext cx="4216401" cy="168978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6667" y="1028700"/>
            <a:ext cx="4207934" cy="168978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54001" y="2838452"/>
            <a:ext cx="4216401" cy="18448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56667" y="2838450"/>
            <a:ext cx="4207934" cy="18448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2467" y="996950"/>
            <a:ext cx="2751666" cy="105016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7" y="996950"/>
            <a:ext cx="2805693" cy="105016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8" y="996950"/>
            <a:ext cx="2870200" cy="105016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2467" y="2209800"/>
            <a:ext cx="2751666" cy="11358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7" y="2209800"/>
            <a:ext cx="2805693" cy="11358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32668" y="2209800"/>
            <a:ext cx="2870200" cy="11358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62467" y="3508379"/>
            <a:ext cx="2751666" cy="11307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3508379"/>
            <a:ext cx="2805692" cy="11307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32668" y="3508379"/>
            <a:ext cx="2870200" cy="11307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34" y="1168400"/>
            <a:ext cx="5096935" cy="1676400"/>
          </a:xfrm>
        </p:spPr>
        <p:txBody>
          <a:bodyPr anchor="b" anchorCtr="0">
            <a:noAutofit/>
          </a:bodyPr>
          <a:lstStyle>
            <a:lvl1pPr algn="l">
              <a:lnSpc>
                <a:spcPts val="2700"/>
              </a:lnSpc>
              <a:defRPr b="1" cap="all" spc="1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3" y="3206752"/>
            <a:ext cx="5096935" cy="901700"/>
          </a:xfrm>
        </p:spPr>
        <p:txBody>
          <a:bodyPr>
            <a:noAutofit/>
          </a:bodyPr>
          <a:lstStyle>
            <a:lvl1pPr marL="0" indent="0" algn="l">
              <a:lnSpc>
                <a:spcPts val="1575"/>
              </a:lnSpc>
              <a:buNone/>
              <a:defRPr sz="1350" cap="all" spc="2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867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545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22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38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06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117600"/>
            <a:ext cx="8830733" cy="3505200"/>
          </a:xfrm>
        </p:spPr>
        <p:txBody>
          <a:bodyPr>
            <a:noAutofit/>
          </a:bodyPr>
          <a:lstStyle>
            <a:lvl1pPr marL="0" indent="0">
              <a:spcAft>
                <a:spcPts val="338"/>
              </a:spcAft>
              <a:buFontTx/>
              <a:buNone/>
              <a:defRPr sz="1350"/>
            </a:lvl1pPr>
            <a:lvl2pPr marL="262319" indent="-160735">
              <a:spcAft>
                <a:spcPts val="338"/>
              </a:spcAft>
              <a:buFont typeface="Lucida Grande"/>
              <a:buChar char="•"/>
              <a:defRPr sz="1181"/>
            </a:lvl2pPr>
            <a:lvl3pPr>
              <a:spcAft>
                <a:spcPts val="338"/>
              </a:spcAft>
              <a:defRPr sz="1181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8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8" y="1092202"/>
            <a:ext cx="4224866" cy="3574208"/>
          </a:xfrm>
        </p:spPr>
        <p:txBody>
          <a:bodyPr lIns="274320" rIns="274320"/>
          <a:lstStyle>
            <a:lvl1pPr>
              <a:spcAft>
                <a:spcPts val="338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338"/>
              </a:spcAft>
              <a:defRPr sz="1013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1" y="1092202"/>
            <a:ext cx="4106333" cy="3574208"/>
          </a:xfrm>
        </p:spPr>
        <p:txBody>
          <a:bodyPr lIns="274320" rIns="274320"/>
          <a:lstStyle>
            <a:lvl1pPr>
              <a:spcAft>
                <a:spcPts val="338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338"/>
              </a:spcAft>
              <a:defRPr sz="1013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74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3269" y="958849"/>
            <a:ext cx="4131733" cy="175963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8202" y="958851"/>
            <a:ext cx="4174067" cy="17596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13269" y="2844799"/>
            <a:ext cx="4131733" cy="18385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8202" y="2844801"/>
            <a:ext cx="4174067" cy="1838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8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096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0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257175" rtl="0" eaLnBrk="1" latinLnBrk="0" hangingPunct="1">
        <a:spcBef>
          <a:spcPct val="0"/>
        </a:spcBef>
        <a:buNone/>
        <a:defRPr sz="20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0"/>
            <a:ext cx="6138333" cy="743514"/>
          </a:xfrm>
          <a:prstGeom prst="rect">
            <a:avLst/>
          </a:prstGeom>
          <a:noFill/>
        </p:spPr>
        <p:txBody>
          <a:bodyPr vert="horz" lIns="27432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" y="1117600"/>
            <a:ext cx="8847667" cy="3530600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03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txStyles>
    <p:titleStyle>
      <a:lvl1pPr algn="l" defTabSz="257175" rtl="0" eaLnBrk="1" latinLnBrk="0" hangingPunct="1">
        <a:spcBef>
          <a:spcPct val="0"/>
        </a:spcBef>
        <a:buNone/>
        <a:defRPr sz="1350" kern="1200" cap="all" spc="113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257175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262319" indent="-160735" algn="l" defTabSz="257175" rtl="0" eaLnBrk="1" latinLnBrk="0" hangingPunct="1">
        <a:spcBef>
          <a:spcPct val="20000"/>
        </a:spcBef>
        <a:buFont typeface="Arial"/>
        <a:buChar char="•"/>
        <a:defRPr sz="1575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5765800" cy="743514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" y="1022350"/>
            <a:ext cx="8924509" cy="3625850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201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257175" rtl="0" eaLnBrk="1" latinLnBrk="0" hangingPunct="1">
        <a:spcBef>
          <a:spcPct val="0"/>
        </a:spcBef>
        <a:buNone/>
        <a:defRPr sz="1350" kern="1200" cap="all" spc="113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257175" rtl="0" eaLnBrk="1" latinLnBrk="0" hangingPunct="1">
        <a:spcBef>
          <a:spcPct val="20000"/>
        </a:spcBef>
        <a:buFont typeface="Arial"/>
        <a:buNone/>
        <a:defRPr sz="1800" kern="1200">
          <a:solidFill>
            <a:srgbClr val="262626"/>
          </a:solidFill>
          <a:latin typeface="+mn-lt"/>
          <a:ea typeface="+mn-ea"/>
          <a:cs typeface="+mn-cs"/>
        </a:defRPr>
      </a:lvl1pPr>
      <a:lvl2pPr marL="262319" indent="-160735" algn="l" defTabSz="257175" rtl="0" eaLnBrk="1" latinLnBrk="0" hangingPunct="1">
        <a:spcBef>
          <a:spcPct val="20000"/>
        </a:spcBef>
        <a:buFont typeface="Arial"/>
        <a:buChar char="•"/>
        <a:defRPr sz="1575" kern="1200">
          <a:solidFill>
            <a:srgbClr val="262626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262626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ofia.slutskaya@library.gatech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aren.viars@library.gatech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Determining Discovery: How First-Year Students Use Primo</a:t>
            </a:r>
            <a:endParaRPr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Sonya Slutskaya &amp; Karen Viars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Georgia Tech Library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GUGM, May 18,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744353"/>
              </p:ext>
            </p:extLst>
          </p:nvPr>
        </p:nvGraphicFramePr>
        <p:xfrm>
          <a:off x="304799" y="512956"/>
          <a:ext cx="7761434" cy="432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56568058"/>
              </p:ext>
            </p:extLst>
          </p:nvPr>
        </p:nvGraphicFramePr>
        <p:xfrm>
          <a:off x="311700" y="877230"/>
          <a:ext cx="8520600" cy="386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004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Journals Availability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97" y="1430702"/>
            <a:ext cx="6629975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2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98689387"/>
              </p:ext>
            </p:extLst>
          </p:nvPr>
        </p:nvGraphicFramePr>
        <p:xfrm>
          <a:off x="490653" y="1052195"/>
          <a:ext cx="7605131" cy="345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21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879783"/>
              </p:ext>
            </p:extLst>
          </p:nvPr>
        </p:nvGraphicFramePr>
        <p:xfrm>
          <a:off x="271253" y="158487"/>
          <a:ext cx="7802230" cy="458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588960"/>
              </p:ext>
            </p:extLst>
          </p:nvPr>
        </p:nvGraphicFramePr>
        <p:xfrm>
          <a:off x="261125" y="64722"/>
          <a:ext cx="6629400" cy="364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056" y="3710892"/>
            <a:ext cx="77909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Super helpful </a:t>
            </a:r>
            <a:r>
              <a:rPr lang="en-US" sz="1400" i="1" dirty="0" smtClean="0"/>
              <a:t>I </a:t>
            </a:r>
            <a:r>
              <a:rPr lang="en-US" sz="1400" i="1" dirty="0"/>
              <a:t>wish </a:t>
            </a:r>
            <a:r>
              <a:rPr lang="en-US" sz="1400" i="1" dirty="0" smtClean="0"/>
              <a:t>I </a:t>
            </a:r>
            <a:r>
              <a:rPr lang="en-US" sz="1400" i="1" dirty="0"/>
              <a:t>knew about it </a:t>
            </a:r>
            <a:r>
              <a:rPr lang="en-US" sz="1400" i="1" dirty="0" smtClean="0"/>
              <a:t>earlier.</a:t>
            </a:r>
          </a:p>
          <a:p>
            <a:r>
              <a:rPr lang="en-US" sz="1400" i="1" dirty="0"/>
              <a:t> Seems useful for many resources that I have had to buy in the </a:t>
            </a:r>
            <a:r>
              <a:rPr lang="en-US" sz="1400" i="1" dirty="0" smtClean="0"/>
              <a:t>past</a:t>
            </a:r>
          </a:p>
          <a:p>
            <a:r>
              <a:rPr lang="en-US" sz="1400" i="1" dirty="0"/>
              <a:t>I did not know this resource was provided by GT </a:t>
            </a:r>
            <a:endParaRPr lang="en-US" sz="1400" i="1" dirty="0" smtClean="0"/>
          </a:p>
          <a:p>
            <a:r>
              <a:rPr lang="en-US" sz="1400" i="1" dirty="0" smtClean="0"/>
              <a:t>Trash</a:t>
            </a:r>
          </a:p>
          <a:p>
            <a:r>
              <a:rPr lang="en-US" sz="1400" i="1" dirty="0" smtClean="0"/>
              <a:t>So </a:t>
            </a:r>
            <a:r>
              <a:rPr lang="en-US" sz="1400" i="1" dirty="0" err="1" smtClean="0"/>
              <a:t>so</a:t>
            </a:r>
            <a:r>
              <a:rPr lang="en-US" sz="1400" i="1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485935"/>
              </p:ext>
            </p:extLst>
          </p:nvPr>
        </p:nvGraphicFramePr>
        <p:xfrm>
          <a:off x="269302" y="393963"/>
          <a:ext cx="7178040" cy="438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9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could change something about the site, what would it be?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should be a </a:t>
            </a:r>
            <a:r>
              <a:rPr lang="en-US" dirty="0">
                <a:solidFill>
                  <a:srgbClr val="FF0000"/>
                </a:solidFill>
              </a:rPr>
              <a:t>tutorial</a:t>
            </a:r>
            <a:r>
              <a:rPr lang="en-US" dirty="0"/>
              <a:t> on how to use it, or make it </a:t>
            </a:r>
            <a:r>
              <a:rPr lang="en-US" dirty="0" smtClean="0"/>
              <a:t>easier.</a:t>
            </a:r>
          </a:p>
          <a:p>
            <a:r>
              <a:rPr lang="en-US" dirty="0"/>
              <a:t>More distinctly </a:t>
            </a:r>
            <a:r>
              <a:rPr lang="en-US" dirty="0">
                <a:solidFill>
                  <a:srgbClr val="FF0000"/>
                </a:solidFill>
              </a:rPr>
              <a:t>separate different types of resources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dd</a:t>
            </a:r>
            <a:r>
              <a:rPr lang="en-US" dirty="0"/>
              <a:t> a </a:t>
            </a:r>
            <a:r>
              <a:rPr lang="en-US" dirty="0">
                <a:solidFill>
                  <a:srgbClr val="FF0000"/>
                </a:solidFill>
              </a:rPr>
              <a:t>newspaper material type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/>
              <a:t>Add </a:t>
            </a:r>
            <a:r>
              <a:rPr lang="en-US" dirty="0">
                <a:solidFill>
                  <a:srgbClr val="FF0000"/>
                </a:solidFill>
              </a:rPr>
              <a:t>more languages </a:t>
            </a:r>
            <a:r>
              <a:rPr lang="en-US" dirty="0"/>
              <a:t>in the advanced search </a:t>
            </a:r>
            <a:endParaRPr lang="en-US" dirty="0" smtClean="0"/>
          </a:p>
          <a:p>
            <a:r>
              <a:rPr lang="en-US" dirty="0"/>
              <a:t>I would have books listed first in the general results, since most often people search for books </a:t>
            </a:r>
            <a:endParaRPr lang="en-US" dirty="0" smtClean="0"/>
          </a:p>
          <a:p>
            <a:r>
              <a:rPr lang="en-US" dirty="0"/>
              <a:t>It isn't the easiest to understand, like the </a:t>
            </a:r>
            <a:r>
              <a:rPr lang="en-US" b="1" dirty="0">
                <a:solidFill>
                  <a:srgbClr val="FF0000"/>
                </a:solidFill>
              </a:rPr>
              <a:t>abbreviation of where the item actually is </a:t>
            </a:r>
            <a:r>
              <a:rPr lang="en-US" dirty="0" err="1"/>
              <a:t>is</a:t>
            </a:r>
            <a:r>
              <a:rPr lang="en-US" dirty="0"/>
              <a:t> confusing along with the links to other pages 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click on the call number it should go to a </a:t>
            </a:r>
            <a:r>
              <a:rPr lang="en-US" dirty="0">
                <a:solidFill>
                  <a:srgbClr val="FF0000"/>
                </a:solidFill>
              </a:rPr>
              <a:t>map to show you where it actually is </a:t>
            </a:r>
            <a:endParaRPr lang="en-US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9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hared </a:t>
            </a:r>
            <a:r>
              <a:rPr lang="en-US" dirty="0"/>
              <a:t>the results of our research </a:t>
            </a:r>
            <a:r>
              <a:rPr lang="en-US" dirty="0" smtClean="0"/>
              <a:t>with: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Library’s Content Discovery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Head </a:t>
            </a:r>
            <a:r>
              <a:rPr lang="en-US" dirty="0"/>
              <a:t>of the Campus Engagement and Scholarly Outreach Department (</a:t>
            </a:r>
            <a:r>
              <a:rPr lang="en-US" dirty="0" smtClean="0"/>
              <a:t>CESO)</a:t>
            </a:r>
          </a:p>
          <a:p>
            <a:pPr lvl="1"/>
            <a:r>
              <a:rPr lang="en-US" dirty="0" smtClean="0"/>
              <a:t>Associate </a:t>
            </a:r>
            <a:r>
              <a:rPr lang="en-US" dirty="0"/>
              <a:t>Dean of Learning and Research Services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aculty </a:t>
            </a:r>
            <a:r>
              <a:rPr lang="en-US" dirty="0"/>
              <a:t>members who so generously allowed us time </a:t>
            </a:r>
            <a:endParaRPr lang="en-US" dirty="0" smtClean="0"/>
          </a:p>
          <a:p>
            <a:pPr lvl="1"/>
            <a:r>
              <a:rPr lang="en-US" dirty="0" smtClean="0"/>
              <a:t>Director </a:t>
            </a:r>
            <a:r>
              <a:rPr lang="en-US" dirty="0"/>
              <a:t>of the Writing and Communication Program (</a:t>
            </a:r>
            <a:r>
              <a:rPr lang="en-US" dirty="0" smtClean="0"/>
              <a:t>WCP)</a:t>
            </a:r>
          </a:p>
          <a:p>
            <a:pPr lvl="1"/>
            <a:r>
              <a:rPr lang="en-US" dirty="0" smtClean="0"/>
              <a:t>Chair </a:t>
            </a:r>
            <a:r>
              <a:rPr lang="en-US" dirty="0"/>
              <a:t>of the School of Literature, Media and </a:t>
            </a:r>
            <a:r>
              <a:rPr lang="en-US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Content </a:t>
            </a:r>
            <a:r>
              <a:rPr lang="en-US"/>
              <a:t>Discovery </a:t>
            </a:r>
            <a:r>
              <a:rPr lang="en-US" smtClean="0"/>
              <a:t>Group incorporate </a:t>
            </a:r>
            <a:r>
              <a:rPr lang="en-US" dirty="0"/>
              <a:t>the research findings to assist with their decisions about altering the existing interface to address the concerns and recommendations, or migrating to a new one.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Beginning </a:t>
            </a:r>
            <a:r>
              <a:rPr lang="en-US" dirty="0"/>
              <a:t>in Fall semester 2017, English 1101 and 1102 classes </a:t>
            </a:r>
            <a:r>
              <a:rPr lang="en-US" dirty="0" smtClean="0"/>
              <a:t>are </a:t>
            </a:r>
            <a:r>
              <a:rPr lang="en-US" dirty="0"/>
              <a:t>taught by a group of five </a:t>
            </a:r>
            <a:r>
              <a:rPr lang="en-US" dirty="0" smtClean="0"/>
              <a:t>librarians. This research alerts these librarians to </a:t>
            </a:r>
            <a:r>
              <a:rPr lang="en-US" dirty="0"/>
              <a:t>the types of tasks students find easy or challenging, as well as sharing students’ overall impressions and attitude toward the discovery tool.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Agenda</a:t>
            </a:r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285750" indent="-285750">
              <a:spcAft>
                <a:spcPts val="1600"/>
              </a:spcAft>
            </a:pPr>
            <a:r>
              <a:rPr lang="en-US" dirty="0" smtClean="0"/>
              <a:t>Why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smtClean="0"/>
              <a:t>How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Study Set Up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smtClean="0"/>
              <a:t>Results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smtClean="0"/>
              <a:t>Lessons Learned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smtClean="0"/>
              <a:t>Q&amp;A</a:t>
            </a:r>
          </a:p>
          <a:p>
            <a:pPr marL="285750" indent="-285750">
              <a:spcAft>
                <a:spcPts val="1600"/>
              </a:spcAft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 user feedback regularly</a:t>
            </a:r>
          </a:p>
          <a:p>
            <a:r>
              <a:rPr lang="en-US" dirty="0" smtClean="0"/>
              <a:t>Faculty support is critical</a:t>
            </a:r>
          </a:p>
          <a:p>
            <a:r>
              <a:rPr lang="en-US" dirty="0" smtClean="0"/>
              <a:t>Be transparent with students, provide rationale</a:t>
            </a:r>
          </a:p>
          <a:p>
            <a:r>
              <a:rPr lang="en-US" dirty="0" smtClean="0"/>
              <a:t>Make the assessment relevant to the class</a:t>
            </a:r>
          </a:p>
          <a:p>
            <a:r>
              <a:rPr lang="en-US" dirty="0" smtClean="0"/>
              <a:t>Allow time for IRB review</a:t>
            </a:r>
          </a:p>
          <a:p>
            <a:r>
              <a:rPr lang="en-US" dirty="0" smtClean="0"/>
              <a:t>Pilot the assessment instrument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9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Ask Us Anything</a:t>
            </a:r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Sonya </a:t>
            </a:r>
            <a:r>
              <a:rPr lang="en-US" dirty="0" err="1" smtClean="0"/>
              <a:t>Slutskaya</a:t>
            </a:r>
            <a:r>
              <a:rPr lang="en-US" dirty="0"/>
              <a:t> </a:t>
            </a:r>
            <a:r>
              <a:rPr lang="en-US" dirty="0" smtClean="0"/>
              <a:t>- Metadata Strategist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>
                <a:hlinkClick r:id="rId3"/>
              </a:rPr>
              <a:t>Sofia.slutskaya@library.gatech.edu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Karen Viars - Humanities &amp; Science Fiction Librarian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>
                <a:hlinkClick r:id="rId4"/>
              </a:rPr>
              <a:t>Karen.viars@library.gatech.edu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smtClean="0"/>
              <a:t>Why?</a:t>
            </a:r>
            <a:endParaRPr sz="2000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dirty="0"/>
              <a:t>Benefits for information literacy instruction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Benefits for catalog interface improvement</a:t>
            </a:r>
          </a:p>
          <a:p>
            <a:pPr marL="15875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How?</a:t>
            </a:r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dirty="0" smtClean="0"/>
              <a:t>IRB approval process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smtClean="0"/>
              <a:t>ENGL 1101 and 1102 classes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smtClean="0"/>
              <a:t>Partnership with faculty</a:t>
            </a:r>
          </a:p>
          <a:p>
            <a:pPr marL="285750" indent="-285750">
              <a:spcAft>
                <a:spcPts val="1600"/>
              </a:spcAft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en-US" dirty="0"/>
              <a:t>Study</a:t>
            </a:r>
            <a:r>
              <a:rPr lang="en-US" sz="1100" dirty="0"/>
              <a:t> </a:t>
            </a:r>
            <a:r>
              <a:rPr lang="en-US" dirty="0"/>
              <a:t>Set </a:t>
            </a:r>
            <a:r>
              <a:rPr lang="en-US" dirty="0" smtClean="0"/>
              <a:t>Up</a:t>
            </a: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6021"/>
              </p:ext>
            </p:extLst>
          </p:nvPr>
        </p:nvGraphicFramePr>
        <p:xfrm>
          <a:off x="311700" y="1099786"/>
          <a:ext cx="4461022" cy="77114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976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4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Class 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Class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Class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016944"/>
              </p:ext>
            </p:extLst>
          </p:nvPr>
        </p:nvGraphicFramePr>
        <p:xfrm>
          <a:off x="311700" y="2059259"/>
          <a:ext cx="8488680" cy="264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74043"/>
            <a:ext cx="8520600" cy="572700"/>
          </a:xfrm>
        </p:spPr>
        <p:txBody>
          <a:bodyPr/>
          <a:lstStyle/>
          <a:p>
            <a:r>
              <a:rPr lang="en-US" dirty="0" smtClean="0"/>
              <a:t>Study Set Up: Qualtrics Survey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lt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dirty="0" smtClean="0"/>
              <a:t>Primo Exercises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dirty="0" smtClean="0"/>
              <a:t>Survey about the experience </a:t>
            </a:r>
            <a:endParaRPr lang="en-US" dirty="0"/>
          </a:p>
        </p:txBody>
      </p:sp>
      <p:pic>
        <p:nvPicPr>
          <p:cNvPr id="5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1462" y="1687550"/>
            <a:ext cx="3524225" cy="278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872" y="1494725"/>
            <a:ext cx="2803865" cy="3040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8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 Up: Qualtrics Survey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Animals in Video </a:t>
            </a:r>
            <a:r>
              <a:rPr lang="en-US" dirty="0"/>
              <a:t>G</a:t>
            </a:r>
            <a:r>
              <a:rPr lang="en-US" dirty="0" smtClean="0"/>
              <a:t>ames:</a:t>
            </a:r>
          </a:p>
          <a:p>
            <a:r>
              <a:rPr lang="en-US" dirty="0"/>
              <a:t>Does GT Library have the book " Oryx and Crake"? Where is it located? What is the call number</a:t>
            </a:r>
            <a:r>
              <a:rPr lang="en-US" dirty="0" smtClean="0"/>
              <a:t>?</a:t>
            </a:r>
          </a:p>
          <a:p>
            <a:r>
              <a:rPr lang="en-US" dirty="0"/>
              <a:t>Look up the electronic journal called </a:t>
            </a:r>
            <a:r>
              <a:rPr lang="en-US" i="1" dirty="0"/>
              <a:t>Games and Culture</a:t>
            </a:r>
            <a:r>
              <a:rPr lang="en-US" dirty="0"/>
              <a:t>. What dates does the library have access to? List the databases in which you can find this journal</a:t>
            </a:r>
            <a:r>
              <a:rPr lang="en-US" dirty="0" smtClean="0"/>
              <a:t>.</a:t>
            </a:r>
          </a:p>
          <a:p>
            <a:r>
              <a:rPr lang="en-US" dirty="0"/>
              <a:t>Find an article about video games AND animals from a newspaper,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Southern Literature:</a:t>
            </a:r>
          </a:p>
          <a:p>
            <a:r>
              <a:rPr lang="en-US" dirty="0"/>
              <a:t>Does GT Library have a book by Flannery O'Connor? Where is it located? What is the call number</a:t>
            </a:r>
            <a:r>
              <a:rPr lang="en-US" dirty="0" smtClean="0"/>
              <a:t>?</a:t>
            </a:r>
          </a:p>
          <a:p>
            <a:r>
              <a:rPr lang="en-US" dirty="0"/>
              <a:t>Look up the electronic journal called </a:t>
            </a:r>
            <a:r>
              <a:rPr lang="en-US" i="1" dirty="0"/>
              <a:t>Southern Cultures</a:t>
            </a:r>
            <a:r>
              <a:rPr lang="en-US" dirty="0"/>
              <a:t>. What dates does the library have access to? List the databases in which you can find this journal.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6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25174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Study Set Up: </a:t>
            </a:r>
            <a:r>
              <a:rPr lang="en-US" dirty="0" smtClean="0"/>
              <a:t>Grading Rubric </a:t>
            </a:r>
            <a:endParaRPr dirty="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898" y="1019748"/>
            <a:ext cx="6235746" cy="3300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5854" y="1219200"/>
            <a:ext cx="113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YES </a:t>
            </a:r>
            <a:r>
              <a:rPr lang="en-US" dirty="0" smtClean="0"/>
              <a:t>– correct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– incorrect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081292" y="1334589"/>
            <a:ext cx="713144" cy="204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773637" y="1437037"/>
            <a:ext cx="1323812" cy="286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Comments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699" y="18483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Results </a:t>
            </a: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06850"/>
              </p:ext>
            </p:extLst>
          </p:nvPr>
        </p:nvGraphicFramePr>
        <p:xfrm>
          <a:off x="457200" y="1071069"/>
          <a:ext cx="8229601" cy="352190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98488"/>
                <a:gridCol w="1510371"/>
                <a:gridCol w="1510371"/>
                <a:gridCol w="1510371"/>
              </a:tblGrid>
              <a:tr h="182880">
                <a:tc>
                  <a:txBody>
                    <a:bodyPr/>
                    <a:lstStyle/>
                    <a:p>
                      <a:endParaRPr lang="en-US" sz="14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Successful 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Errors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Total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Does GT Library have the book xxx (title)?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80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4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84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What is the xxx book location in the library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78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6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84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What is xxx book call number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77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84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Does GT Library have books by xxx (author)?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83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1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84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What is the location of the book by xxx author?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72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12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84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What dates does the library have access to xxx electronic journal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64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20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84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Please list what sources you can get electronic journal xxx from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59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25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84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Find a book on the subject. Limit material type (book)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74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10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</a:rPr>
                        <a:t>84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In GT Library Search you need to find a newspaper article on xxx topic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33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51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84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Find a DVD. Limit material type (DVD)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79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84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georgia-tech-ppt-template-white-2016</Template>
  <TotalTime>4155</TotalTime>
  <Words>715</Words>
  <Application>Microsoft Office PowerPoint</Application>
  <PresentationFormat>On-screen Show (16:9)</PresentationFormat>
  <Paragraphs>145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Lucida Grande</vt:lpstr>
      <vt:lpstr>Roboto Light</vt:lpstr>
      <vt:lpstr>Times New Roman</vt:lpstr>
      <vt:lpstr>Custom Design</vt:lpstr>
      <vt:lpstr>Main</vt:lpstr>
      <vt:lpstr>White Main</vt:lpstr>
      <vt:lpstr>Determining Discovery: How First-Year Students Use Primo </vt:lpstr>
      <vt:lpstr>Agenda</vt:lpstr>
      <vt:lpstr>Why?</vt:lpstr>
      <vt:lpstr>How?</vt:lpstr>
      <vt:lpstr>Study Set Up</vt:lpstr>
      <vt:lpstr>Study Set Up: Qualtrics Survey </vt:lpstr>
      <vt:lpstr>Study Set Up: Qualtrics Survey </vt:lpstr>
      <vt:lpstr>Study Set Up: Grading Rubric </vt:lpstr>
      <vt:lpstr>Results </vt:lpstr>
      <vt:lpstr>PowerPoint Presentation</vt:lpstr>
      <vt:lpstr>Results</vt:lpstr>
      <vt:lpstr>Results: Journals Availability </vt:lpstr>
      <vt:lpstr>Results</vt:lpstr>
      <vt:lpstr>PowerPoint Presentation</vt:lpstr>
      <vt:lpstr>PowerPoint Presentation</vt:lpstr>
      <vt:lpstr>PowerPoint Presentation</vt:lpstr>
      <vt:lpstr>If you could change something about the site, what would it be? </vt:lpstr>
      <vt:lpstr>Communicating Results</vt:lpstr>
      <vt:lpstr>Leveraging Results</vt:lpstr>
      <vt:lpstr>Lessons Learned</vt:lpstr>
      <vt:lpstr>Ask Us Anything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Discovery: How First-Year Students Use Primo</dc:title>
  <dc:creator>sslutskaya</dc:creator>
  <cp:lastModifiedBy>Slutskaya, Sofia</cp:lastModifiedBy>
  <cp:revision>30</cp:revision>
  <dcterms:modified xsi:type="dcterms:W3CDTF">2018-05-23T20:25:20Z</dcterms:modified>
</cp:coreProperties>
</file>