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sldIdLst>
    <p:sldId id="258" r:id="rId2"/>
    <p:sldId id="271" r:id="rId3"/>
    <p:sldId id="288" r:id="rId4"/>
    <p:sldId id="285" r:id="rId5"/>
    <p:sldId id="270" r:id="rId6"/>
    <p:sldId id="291" r:id="rId7"/>
    <p:sldId id="292" r:id="rId8"/>
    <p:sldId id="283" r:id="rId9"/>
  </p:sldIdLst>
  <p:sldSz cx="9144000" cy="6858000" type="screen4x3"/>
  <p:notesSz cx="6858000" cy="9144000"/>
  <p:embeddedFontLst>
    <p:embeddedFont>
      <p:font typeface="MV Boli" panose="02000500030200090000" pitchFamily="2" charset="0"/>
      <p:regular r:id="rId11"/>
    </p:embeddedFont>
    <p:embeddedFont>
      <p:font typeface="Calibri" panose="020F0502020204030204" pitchFamily="34" charset="0"/>
      <p:regular r:id="rId12"/>
      <p:bold r:id="rId13"/>
      <p:italic r:id="rId14"/>
      <p:boldItalic r:id="rId15"/>
    </p:embeddedFont>
    <p:embeddedFont>
      <p:font typeface="Bradley Hand ITC" panose="03070402050302030203" pitchFamily="66"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AB7972-1703-4718-8D89-C257470F0FB7}" v="1062" dt="2018-05-14T19:54:25.90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994" autoAdjust="0"/>
  </p:normalViewPr>
  <p:slideViewPr>
    <p:cSldViewPr>
      <p:cViewPr varScale="1">
        <p:scale>
          <a:sx n="81" d="100"/>
          <a:sy n="81" d="100"/>
        </p:scale>
        <p:origin x="176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429B49-1BD4-4CB4-A492-0C11E5330D38}" type="datetimeFigureOut">
              <a:rPr lang="en-US" smtClean="0"/>
              <a:t>5/15/2018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66014-0744-4ED0-8F95-45BFD0180A6F}" type="slidenum">
              <a:rPr lang="en-US" smtClean="0"/>
              <a:t>‹#›</a:t>
            </a:fld>
            <a:endParaRPr lang="en-US"/>
          </a:p>
        </p:txBody>
      </p:sp>
    </p:spTree>
    <p:extLst>
      <p:ext uri="{BB962C8B-B14F-4D97-AF65-F5344CB8AC3E}">
        <p14:creationId xmlns:p14="http://schemas.microsoft.com/office/powerpoint/2010/main" val="882938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66014-0744-4ED0-8F95-45BFD0180A6F}" type="slidenum">
              <a:rPr lang="en-US" smtClean="0"/>
              <a:t>1</a:t>
            </a:fld>
            <a:endParaRPr lang="en-US"/>
          </a:p>
        </p:txBody>
      </p:sp>
    </p:spTree>
    <p:extLst>
      <p:ext uri="{BB962C8B-B14F-4D97-AF65-F5344CB8AC3E}">
        <p14:creationId xmlns:p14="http://schemas.microsoft.com/office/powerpoint/2010/main" val="1901030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World Domination- Fall 2017 Teaching &amp; Learning</a:t>
            </a:r>
          </a:p>
          <a:p>
            <a:r>
              <a:rPr lang="en-US" dirty="0"/>
              <a:t>Faculty wanted to attend more sessions than possible, expressed interest in our session/regret that they missed it</a:t>
            </a:r>
          </a:p>
          <a:p>
            <a:endParaRPr lang="en-US" dirty="0"/>
          </a:p>
          <a:p>
            <a:r>
              <a:rPr lang="en-US" dirty="0"/>
              <a:t>Roaming Librarian concept- reference librarian moving around campus for student assistance</a:t>
            </a:r>
          </a:p>
          <a:p>
            <a:endParaRPr lang="en-US" dirty="0"/>
          </a:p>
          <a:p>
            <a:r>
              <a:rPr lang="en-US" dirty="0"/>
              <a:t>Combined into idea of librarian office calls for faculty- meet instructors on their time in their space</a:t>
            </a:r>
          </a:p>
        </p:txBody>
      </p:sp>
      <p:sp>
        <p:nvSpPr>
          <p:cNvPr id="4" name="Slide Number Placeholder 3"/>
          <p:cNvSpPr>
            <a:spLocks noGrp="1"/>
          </p:cNvSpPr>
          <p:nvPr>
            <p:ph type="sldNum" sz="quarter" idx="10"/>
          </p:nvPr>
        </p:nvSpPr>
        <p:spPr/>
        <p:txBody>
          <a:bodyPr/>
          <a:lstStyle/>
          <a:p>
            <a:fld id="{03266014-0744-4ED0-8F95-45BFD0180A6F}" type="slidenum">
              <a:rPr lang="en-US" smtClean="0"/>
              <a:t>2</a:t>
            </a:fld>
            <a:endParaRPr lang="en-US"/>
          </a:p>
        </p:txBody>
      </p:sp>
    </p:spTree>
    <p:extLst>
      <p:ext uri="{BB962C8B-B14F-4D97-AF65-F5344CB8AC3E}">
        <p14:creationId xmlns:p14="http://schemas.microsoft.com/office/powerpoint/2010/main" val="2585720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one hand, faculty with need</a:t>
            </a:r>
          </a:p>
          <a:p>
            <a:r>
              <a:rPr lang="en-US" dirty="0"/>
              <a:t>On other hand, busy teaching schedule and limited group sessions</a:t>
            </a:r>
          </a:p>
          <a:p>
            <a:r>
              <a:rPr lang="en-US" dirty="0"/>
              <a:t>Solution? On-call librarian visits to faculty’s offices when they’re available</a:t>
            </a:r>
          </a:p>
        </p:txBody>
      </p:sp>
      <p:sp>
        <p:nvSpPr>
          <p:cNvPr id="4" name="Slide Number Placeholder 3"/>
          <p:cNvSpPr>
            <a:spLocks noGrp="1"/>
          </p:cNvSpPr>
          <p:nvPr>
            <p:ph type="sldNum" sz="quarter" idx="10"/>
          </p:nvPr>
        </p:nvSpPr>
        <p:spPr/>
        <p:txBody>
          <a:bodyPr/>
          <a:lstStyle/>
          <a:p>
            <a:fld id="{03266014-0744-4ED0-8F95-45BFD0180A6F}" type="slidenum">
              <a:rPr lang="en-US" smtClean="0"/>
              <a:t>3</a:t>
            </a:fld>
            <a:endParaRPr lang="en-US"/>
          </a:p>
        </p:txBody>
      </p:sp>
    </p:spTree>
    <p:extLst>
      <p:ext uri="{BB962C8B-B14F-4D97-AF65-F5344CB8AC3E}">
        <p14:creationId xmlns:p14="http://schemas.microsoft.com/office/powerpoint/2010/main" val="2910830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get faculty buy-in?</a:t>
            </a:r>
          </a:p>
          <a:p>
            <a:r>
              <a:rPr lang="en-US" dirty="0"/>
              <a:t>Email provides invitation/permission for faculty to ask us in.</a:t>
            </a:r>
          </a:p>
        </p:txBody>
      </p:sp>
      <p:sp>
        <p:nvSpPr>
          <p:cNvPr id="4" name="Slide Number Placeholder 3"/>
          <p:cNvSpPr>
            <a:spLocks noGrp="1"/>
          </p:cNvSpPr>
          <p:nvPr>
            <p:ph type="sldNum" sz="quarter" idx="10"/>
          </p:nvPr>
        </p:nvSpPr>
        <p:spPr/>
        <p:txBody>
          <a:bodyPr/>
          <a:lstStyle/>
          <a:p>
            <a:fld id="{03266014-0744-4ED0-8F95-45BFD0180A6F}" type="slidenum">
              <a:rPr lang="en-US" smtClean="0"/>
              <a:t>4</a:t>
            </a:fld>
            <a:endParaRPr lang="en-US"/>
          </a:p>
        </p:txBody>
      </p:sp>
    </p:spTree>
    <p:extLst>
      <p:ext uri="{BB962C8B-B14F-4D97-AF65-F5344CB8AC3E}">
        <p14:creationId xmlns:p14="http://schemas.microsoft.com/office/powerpoint/2010/main" val="906440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major sessions: World Domination to show off the new version of Primo, embedding content in Georgia View, and generating search alerts via email and RSS feed.</a:t>
            </a:r>
          </a:p>
          <a:p>
            <a:r>
              <a:rPr lang="en-US" dirty="0"/>
              <a:t>You know the first one, but we will show you the process for the second and third options- and how we showed our faculty.</a:t>
            </a:r>
          </a:p>
        </p:txBody>
      </p:sp>
      <p:sp>
        <p:nvSpPr>
          <p:cNvPr id="4" name="Slide Number Placeholder 3"/>
          <p:cNvSpPr>
            <a:spLocks noGrp="1"/>
          </p:cNvSpPr>
          <p:nvPr>
            <p:ph type="sldNum" sz="quarter" idx="10"/>
          </p:nvPr>
        </p:nvSpPr>
        <p:spPr/>
        <p:txBody>
          <a:bodyPr/>
          <a:lstStyle/>
          <a:p>
            <a:fld id="{03266014-0744-4ED0-8F95-45BFD0180A6F}" type="slidenum">
              <a:rPr lang="en-US" smtClean="0"/>
              <a:t>5</a:t>
            </a:fld>
            <a:endParaRPr lang="en-US"/>
          </a:p>
        </p:txBody>
      </p:sp>
    </p:spTree>
    <p:extLst>
      <p:ext uri="{BB962C8B-B14F-4D97-AF65-F5344CB8AC3E}">
        <p14:creationId xmlns:p14="http://schemas.microsoft.com/office/powerpoint/2010/main" val="3937624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open session for Drop-in Librarian has seen different buy-in from faculty. Over the last year, we’ve noted several variables that seem to affect if and when our faculty need this support. First, we see the most activity early in the semester, when new faculty are learning the ropes and veterans need a refresher. Further, we are planning to have longer on-call times- instead of offering three hours in an afternoon, for example, offering all-day call periods two or three times in </a:t>
            </a:r>
            <a:r>
              <a:rPr lang="en-US"/>
              <a:t>a week. Secondly</a:t>
            </a:r>
            <a:r>
              <a:rPr lang="en-US" dirty="0"/>
              <a:t>, going back to the original reasoning behind the office calls, we get a lot of responses when we tie these visits to a session- if a faculty member misses the session, they can still get the information! Finally, any time we put out the word about a new technology, feature, or technique- or one in which we see a gap in knowledge for our users, an on-call session sees a rise in activity for the one-on-one training.</a:t>
            </a:r>
          </a:p>
        </p:txBody>
      </p:sp>
      <p:sp>
        <p:nvSpPr>
          <p:cNvPr id="4" name="Slide Number Placeholder 3"/>
          <p:cNvSpPr>
            <a:spLocks noGrp="1"/>
          </p:cNvSpPr>
          <p:nvPr>
            <p:ph type="sldNum" sz="quarter" idx="10"/>
          </p:nvPr>
        </p:nvSpPr>
        <p:spPr/>
        <p:txBody>
          <a:bodyPr/>
          <a:lstStyle/>
          <a:p>
            <a:fld id="{03266014-0744-4ED0-8F95-45BFD0180A6F}" type="slidenum">
              <a:rPr lang="en-US" smtClean="0"/>
              <a:t>6</a:t>
            </a:fld>
            <a:endParaRPr lang="en-US"/>
          </a:p>
        </p:txBody>
      </p:sp>
    </p:spTree>
    <p:extLst>
      <p:ext uri="{BB962C8B-B14F-4D97-AF65-F5344CB8AC3E}">
        <p14:creationId xmlns:p14="http://schemas.microsoft.com/office/powerpoint/2010/main" val="1293859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9386C5A8-7C9F-487A-A824-56784F882B38}"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6B5C8-DBD4-4395-A5A7-F16F67D89D67}" type="slidenum">
              <a:rPr lang="en-US" smtClean="0"/>
              <a:t>‹#›</a:t>
            </a:fld>
            <a:endParaRPr lang="en-US"/>
          </a:p>
        </p:txBody>
      </p:sp>
    </p:spTree>
    <p:extLst>
      <p:ext uri="{BB962C8B-B14F-4D97-AF65-F5344CB8AC3E}">
        <p14:creationId xmlns:p14="http://schemas.microsoft.com/office/powerpoint/2010/main" val="304851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Autofit/>
          </a:bodyPr>
          <a:lstStyle>
            <a:lvl1pPr algn="l">
              <a:defRPr sz="32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386C5A8-7C9F-487A-A824-56784F882B38}"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6B5C8-DBD4-4395-A5A7-F16F67D89D67}" type="slidenum">
              <a:rPr lang="en-US" smtClean="0"/>
              <a:t>‹#›</a:t>
            </a:fld>
            <a:endParaRPr lang="en-US"/>
          </a:p>
        </p:txBody>
      </p:sp>
    </p:spTree>
    <p:extLst>
      <p:ext uri="{BB962C8B-B14F-4D97-AF65-F5344CB8AC3E}">
        <p14:creationId xmlns:p14="http://schemas.microsoft.com/office/powerpoint/2010/main" val="1823185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86C5A8-7C9F-487A-A824-56784F882B38}"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6B5C8-DBD4-4395-A5A7-F16F67D89D67}" type="slidenum">
              <a:rPr lang="en-US" smtClean="0"/>
              <a:t>‹#›</a:t>
            </a:fld>
            <a:endParaRPr lang="en-US"/>
          </a:p>
        </p:txBody>
      </p:sp>
    </p:spTree>
    <p:extLst>
      <p:ext uri="{BB962C8B-B14F-4D97-AF65-F5344CB8AC3E}">
        <p14:creationId xmlns:p14="http://schemas.microsoft.com/office/powerpoint/2010/main" val="3589626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86C5A8-7C9F-487A-A824-56784F882B38}"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6B5C8-DBD4-4395-A5A7-F16F67D89D67}" type="slidenum">
              <a:rPr lang="en-US" smtClean="0"/>
              <a:t>‹#›</a:t>
            </a:fld>
            <a:endParaRPr lang="en-US"/>
          </a:p>
        </p:txBody>
      </p:sp>
    </p:spTree>
    <p:extLst>
      <p:ext uri="{BB962C8B-B14F-4D97-AF65-F5344CB8AC3E}">
        <p14:creationId xmlns:p14="http://schemas.microsoft.com/office/powerpoint/2010/main" val="3990514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3962400" y="1447800"/>
            <a:ext cx="4648200" cy="838200"/>
          </a:xfrm>
        </p:spPr>
        <p:txBody>
          <a:bodyPr anchor="ctr">
            <a:normAutofit/>
          </a:bodyPr>
          <a:lstStyle>
            <a:lvl1pPr marL="57150" indent="0">
              <a:buFontTx/>
              <a:buNone/>
              <a:defRPr sz="1800" baseline="0"/>
            </a:lvl1pPr>
          </a:lstStyle>
          <a:p>
            <a:pPr lvl="0"/>
            <a:r>
              <a:rPr lang="en-US" dirty="0"/>
              <a:t>Click to edit Master text styles</a:t>
            </a:r>
          </a:p>
        </p:txBody>
      </p:sp>
      <p:sp>
        <p:nvSpPr>
          <p:cNvPr id="7" name="Text Placeholder 8"/>
          <p:cNvSpPr>
            <a:spLocks noGrp="1"/>
          </p:cNvSpPr>
          <p:nvPr>
            <p:ph type="body" sz="quarter" idx="16"/>
          </p:nvPr>
        </p:nvSpPr>
        <p:spPr>
          <a:xfrm>
            <a:off x="3962400" y="2286000"/>
            <a:ext cx="4648200" cy="838200"/>
          </a:xfrm>
        </p:spPr>
        <p:txBody>
          <a:bodyPr anchor="ctr">
            <a:normAutofit/>
          </a:bodyPr>
          <a:lstStyle>
            <a:lvl1pPr marL="57150" indent="0">
              <a:buFontTx/>
              <a:buNone/>
              <a:defRPr sz="1800" baseline="0"/>
            </a:lvl1pPr>
          </a:lstStyle>
          <a:p>
            <a:pPr lvl="0"/>
            <a:r>
              <a:rPr lang="en-US" dirty="0"/>
              <a:t>Click to edit Master text styles</a:t>
            </a:r>
          </a:p>
        </p:txBody>
      </p:sp>
      <p:sp>
        <p:nvSpPr>
          <p:cNvPr id="8" name="Text Placeholder 8"/>
          <p:cNvSpPr>
            <a:spLocks noGrp="1"/>
          </p:cNvSpPr>
          <p:nvPr>
            <p:ph type="body" sz="quarter" idx="17"/>
          </p:nvPr>
        </p:nvSpPr>
        <p:spPr>
          <a:xfrm>
            <a:off x="3962400" y="3124200"/>
            <a:ext cx="4648200" cy="838200"/>
          </a:xfrm>
        </p:spPr>
        <p:txBody>
          <a:bodyPr anchor="ctr">
            <a:normAutofit/>
          </a:bodyPr>
          <a:lstStyle>
            <a:lvl1pPr marL="57150" indent="0">
              <a:buFontTx/>
              <a:buNone/>
              <a:defRPr sz="1800" baseline="0"/>
            </a:lvl1pPr>
          </a:lstStyle>
          <a:p>
            <a:pPr lvl="0"/>
            <a:r>
              <a:rPr lang="en-US" dirty="0"/>
              <a:t>Click to edit Master text styles</a:t>
            </a:r>
          </a:p>
        </p:txBody>
      </p:sp>
      <p:sp>
        <p:nvSpPr>
          <p:cNvPr id="12" name="Text Placeholder 8"/>
          <p:cNvSpPr>
            <a:spLocks noGrp="1"/>
          </p:cNvSpPr>
          <p:nvPr>
            <p:ph type="body" sz="quarter" idx="18"/>
          </p:nvPr>
        </p:nvSpPr>
        <p:spPr>
          <a:xfrm>
            <a:off x="3962400" y="3962400"/>
            <a:ext cx="4648200" cy="838200"/>
          </a:xfrm>
        </p:spPr>
        <p:txBody>
          <a:bodyPr anchor="ctr">
            <a:normAutofit/>
          </a:bodyPr>
          <a:lstStyle>
            <a:lvl1pPr marL="57150" indent="0">
              <a:buFontTx/>
              <a:buNone/>
              <a:defRPr sz="1800" baseline="0"/>
            </a:lvl1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56981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86C5A8-7C9F-487A-A824-56784F882B38}"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6B5C8-DBD4-4395-A5A7-F16F67D89D67}" type="slidenum">
              <a:rPr lang="en-US" smtClean="0"/>
              <a:t>‹#›</a:t>
            </a:fld>
            <a:endParaRPr lang="en-US"/>
          </a:p>
        </p:txBody>
      </p:sp>
      <p:sp>
        <p:nvSpPr>
          <p:cNvPr id="7" name="Title 6"/>
          <p:cNvSpPr>
            <a:spLocks noGrp="1"/>
          </p:cNvSpPr>
          <p:nvPr>
            <p:ph type="title"/>
          </p:nvPr>
        </p:nvSpPr>
        <p:spPr/>
        <p:txBody>
          <a:bodyPr/>
          <a:lstStyle>
            <a:lvl1pPr>
              <a:defRPr>
                <a:latin typeface="MV Boli" pitchFamily="2" charset="0"/>
                <a:cs typeface="MV Boli" pitchFamily="2" charset="0"/>
              </a:defRPr>
            </a:lvl1pPr>
          </a:lstStyle>
          <a:p>
            <a:r>
              <a:rPr lang="en-US" dirty="0"/>
              <a:t>Click to edit Master title style</a:t>
            </a:r>
          </a:p>
        </p:txBody>
      </p:sp>
      <p:sp>
        <p:nvSpPr>
          <p:cNvPr id="10" name="Content Placeholder 9"/>
          <p:cNvSpPr>
            <a:spLocks noGrp="1"/>
          </p:cNvSpPr>
          <p:nvPr>
            <p:ph sz="quarter" idx="13"/>
          </p:nvPr>
        </p:nvSpPr>
        <p:spPr>
          <a:xfrm rot="21437219">
            <a:off x="603111" y="1593836"/>
            <a:ext cx="8162295" cy="4574806"/>
          </a:xfrm>
        </p:spPr>
        <p:txBody>
          <a:bodyPr/>
          <a:lstStyle>
            <a:lvl1pPr>
              <a:defRPr>
                <a:latin typeface="MV Boli" pitchFamily="2" charset="0"/>
                <a:cs typeface="MV Boli" pitchFamily="2"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4605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86C5A8-7C9F-487A-A824-56784F882B38}"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6B5C8-DBD4-4395-A5A7-F16F67D89D67}"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rot="21437219">
            <a:off x="603111" y="1593836"/>
            <a:ext cx="8162295" cy="4574806"/>
          </a:xfrm>
        </p:spPr>
        <p:txBody>
          <a:bodyPr/>
          <a:lstStyle>
            <a:lvl1pPr marL="457200" indent="-457200">
              <a:buFont typeface="Arial" pitchFamily="34" charset="0"/>
              <a:buChar char="•"/>
              <a:defRPr>
                <a:solidFill>
                  <a:schemeClr val="tx1">
                    <a:lumMod val="75000"/>
                    <a:lumOff val="25000"/>
                  </a:schemeClr>
                </a:solidFill>
                <a:latin typeface="MV Boli" pitchFamily="2" charset="0"/>
                <a:cs typeface="MV Boli" pitchFamily="2" charset="0"/>
              </a:defRPr>
            </a:lvl1pPr>
            <a:lvl2pPr marL="690563" indent="-233363">
              <a:buFont typeface="Arial" pitchFamily="34" charset="0"/>
              <a:buChar char="•"/>
              <a:defRPr>
                <a:solidFill>
                  <a:schemeClr val="tx1">
                    <a:lumMod val="75000"/>
                    <a:lumOff val="25000"/>
                  </a:schemeClr>
                </a:solidFill>
                <a:latin typeface="MV Boli" pitchFamily="2" charset="0"/>
                <a:cs typeface="MV Boli" pitchFamily="2" charset="0"/>
              </a:defRPr>
            </a:lvl2pPr>
            <a:lvl3pPr marL="1147763" indent="-233363">
              <a:buFont typeface="Arial" pitchFamily="34" charset="0"/>
              <a:buChar char="•"/>
              <a:defRPr>
                <a:solidFill>
                  <a:schemeClr val="tx1">
                    <a:lumMod val="75000"/>
                    <a:lumOff val="25000"/>
                  </a:schemeClr>
                </a:solidFill>
                <a:latin typeface="MV Boli" pitchFamily="2" charset="0"/>
                <a:cs typeface="MV Boli" pitchFamily="2" charset="0"/>
              </a:defRPr>
            </a:lvl3pPr>
            <a:lvl4pPr marL="1604963" indent="-233363">
              <a:buFont typeface="Arial" pitchFamily="34" charset="0"/>
              <a:buChar char="•"/>
              <a:defRPr>
                <a:solidFill>
                  <a:schemeClr val="tx1">
                    <a:lumMod val="75000"/>
                    <a:lumOff val="25000"/>
                  </a:schemeClr>
                </a:solidFill>
                <a:latin typeface="MV Boli" pitchFamily="2" charset="0"/>
                <a:cs typeface="MV Boli" pitchFamily="2" charset="0"/>
              </a:defRPr>
            </a:lvl4pPr>
            <a:lvl5pPr marL="1604963" indent="-233363">
              <a:buFont typeface="Arial" pitchFamily="34" charset="0"/>
              <a:buChar char="•"/>
              <a:defRPr>
                <a:solidFill>
                  <a:schemeClr val="tx1">
                    <a:lumMod val="75000"/>
                    <a:lumOff val="25000"/>
                  </a:schemeClr>
                </a:solidFill>
                <a:latin typeface="MV Boli" pitchFamily="2" charset="0"/>
                <a:cs typeface="MV Boli"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3348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86C5A8-7C9F-487A-A824-56784F882B38}"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6B5C8-DBD4-4395-A5A7-F16F67D89D67}" type="slidenum">
              <a:rPr lang="en-US" smtClean="0"/>
              <a:t>‹#›</a:t>
            </a:fld>
            <a:endParaRPr lang="en-US"/>
          </a:p>
        </p:txBody>
      </p:sp>
    </p:spTree>
    <p:extLst>
      <p:ext uri="{BB962C8B-B14F-4D97-AF65-F5344CB8AC3E}">
        <p14:creationId xmlns:p14="http://schemas.microsoft.com/office/powerpoint/2010/main" val="4188066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86C5A8-7C9F-487A-A824-56784F882B38}"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6B5C8-DBD4-4395-A5A7-F16F67D89D67}" type="slidenum">
              <a:rPr lang="en-US" smtClean="0"/>
              <a:t>‹#›</a:t>
            </a:fld>
            <a:endParaRPr lang="en-US"/>
          </a:p>
        </p:txBody>
      </p:sp>
    </p:spTree>
    <p:extLst>
      <p:ext uri="{BB962C8B-B14F-4D97-AF65-F5344CB8AC3E}">
        <p14:creationId xmlns:p14="http://schemas.microsoft.com/office/powerpoint/2010/main" val="789709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86C5A8-7C9F-487A-A824-56784F882B38}" type="datetimeFigureOut">
              <a:rPr lang="en-US" smtClean="0"/>
              <a:t>5/15/2018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36B5C8-DBD4-4395-A5A7-F16F67D89D67}" type="slidenum">
              <a:rPr lang="en-US" smtClean="0"/>
              <a:t>‹#›</a:t>
            </a:fld>
            <a:endParaRPr lang="en-US"/>
          </a:p>
        </p:txBody>
      </p:sp>
    </p:spTree>
    <p:extLst>
      <p:ext uri="{BB962C8B-B14F-4D97-AF65-F5344CB8AC3E}">
        <p14:creationId xmlns:p14="http://schemas.microsoft.com/office/powerpoint/2010/main" val="4027514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86C5A8-7C9F-487A-A824-56784F882B38}" type="datetimeFigureOut">
              <a:rPr lang="en-US" smtClean="0"/>
              <a:t>5/15/2018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36B5C8-DBD4-4395-A5A7-F16F67D89D67}" type="slidenum">
              <a:rPr lang="en-US" smtClean="0"/>
              <a:t>‹#›</a:t>
            </a:fld>
            <a:endParaRPr lang="en-US"/>
          </a:p>
        </p:txBody>
      </p:sp>
    </p:spTree>
    <p:extLst>
      <p:ext uri="{BB962C8B-B14F-4D97-AF65-F5344CB8AC3E}">
        <p14:creationId xmlns:p14="http://schemas.microsoft.com/office/powerpoint/2010/main" val="3863758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6C5A8-7C9F-487A-A824-56784F882B38}" type="datetimeFigureOut">
              <a:rPr lang="en-US" smtClean="0"/>
              <a:t>5/15/2018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36B5C8-DBD4-4395-A5A7-F16F67D89D67}" type="slidenum">
              <a:rPr lang="en-US" smtClean="0"/>
              <a:t>‹#›</a:t>
            </a:fld>
            <a:endParaRPr lang="en-US"/>
          </a:p>
        </p:txBody>
      </p:sp>
    </p:spTree>
    <p:extLst>
      <p:ext uri="{BB962C8B-B14F-4D97-AF65-F5344CB8AC3E}">
        <p14:creationId xmlns:p14="http://schemas.microsoft.com/office/powerpoint/2010/main" val="3161608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rot="21439907">
            <a:off x="300325" y="276703"/>
            <a:ext cx="3165273" cy="1162050"/>
          </a:xfrm>
        </p:spPr>
        <p:txBody>
          <a:bodyPr anchor="b">
            <a:normAutofit/>
          </a:bodyPr>
          <a:lstStyle>
            <a:lvl1pPr algn="l">
              <a:defRPr sz="2800" b="1"/>
            </a:lvl1pPr>
          </a:lstStyle>
          <a:p>
            <a:r>
              <a:rPr lang="en-US" dirty="0"/>
              <a:t>Click to edit Master title style</a:t>
            </a:r>
          </a:p>
        </p:txBody>
      </p:sp>
      <p:sp>
        <p:nvSpPr>
          <p:cNvPr id="3" name="Content Placeholder 2"/>
          <p:cNvSpPr>
            <a:spLocks noGrp="1"/>
          </p:cNvSpPr>
          <p:nvPr>
            <p:ph idx="1"/>
          </p:nvPr>
        </p:nvSpPr>
        <p:spPr>
          <a:xfrm rot="21429636">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rot="21434444">
            <a:off x="457200" y="1435100"/>
            <a:ext cx="3008313" cy="46910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386C5A8-7C9F-487A-A824-56784F882B38}"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6B5C8-DBD4-4395-A5A7-F16F67D89D67}" type="slidenum">
              <a:rPr lang="en-US" smtClean="0"/>
              <a:t>‹#›</a:t>
            </a:fld>
            <a:endParaRPr lang="en-US"/>
          </a:p>
        </p:txBody>
      </p:sp>
    </p:spTree>
    <p:extLst>
      <p:ext uri="{BB962C8B-B14F-4D97-AF65-F5344CB8AC3E}">
        <p14:creationId xmlns:p14="http://schemas.microsoft.com/office/powerpoint/2010/main" val="129540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2000">
              <a:schemeClr val="bg1"/>
            </a:gs>
            <a:gs pos="100000">
              <a:schemeClr val="bg1">
                <a:lumMod val="85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rot="21440121">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rot="21438184">
            <a:off x="605652" y="1596706"/>
            <a:ext cx="8081065"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6C5A8-7C9F-487A-A824-56784F882B38}" type="datetimeFigureOut">
              <a:rPr lang="en-US" smtClean="0"/>
              <a:t>5/15/2018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6B5C8-DBD4-4395-A5A7-F16F67D89D67}" type="slidenum">
              <a:rPr lang="en-US" smtClean="0"/>
              <a:t>‹#›</a:t>
            </a:fld>
            <a:endParaRPr lang="en-US"/>
          </a:p>
        </p:txBody>
      </p:sp>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179998"/>
            <a:ext cx="9144000" cy="792956"/>
          </a:xfrm>
          <a:prstGeom prst="rect">
            <a:avLst/>
          </a:prstGeom>
        </p:spPr>
      </p:pic>
      <p:pic>
        <p:nvPicPr>
          <p:cNvPr id="8" name="Picture 7"/>
          <p:cNvPicPr>
            <a:picLocks noChangeAspect="1"/>
          </p:cNvPicPr>
          <p:nvPr userDrawn="1"/>
        </p:nvPicPr>
        <p:blipFill rotWithShape="1">
          <a:blip r:embed="rId15">
            <a:extLst>
              <a:ext uri="{28A0092B-C50C-407E-A947-70E740481C1C}">
                <a14:useLocalDpi xmlns:a14="http://schemas.microsoft.com/office/drawing/2010/main" val="0"/>
              </a:ext>
            </a:extLst>
          </a:blip>
          <a:srcRect t="-11472" b="42281"/>
          <a:stretch/>
        </p:blipFill>
        <p:spPr>
          <a:xfrm flipV="1">
            <a:off x="0" y="0"/>
            <a:ext cx="9144000" cy="548640"/>
          </a:xfrm>
          <a:prstGeom prst="rect">
            <a:avLst/>
          </a:prstGeom>
        </p:spPr>
      </p:pic>
    </p:spTree>
    <p:extLst>
      <p:ext uri="{BB962C8B-B14F-4D97-AF65-F5344CB8AC3E}">
        <p14:creationId xmlns:p14="http://schemas.microsoft.com/office/powerpoint/2010/main" val="534690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Lst>
  <p:txStyles>
    <p:titleStyle>
      <a:lvl1pPr algn="ctr" defTabSz="914400" rtl="0" eaLnBrk="1" latinLnBrk="0" hangingPunct="1">
        <a:spcBef>
          <a:spcPct val="0"/>
        </a:spcBef>
        <a:buNone/>
        <a:defRPr sz="4400" b="1" kern="1200">
          <a:solidFill>
            <a:schemeClr val="tx1">
              <a:lumMod val="85000"/>
              <a:lumOff val="15000"/>
            </a:schemeClr>
          </a:solidFill>
          <a:latin typeface="MV Boli" pitchFamily="2" charset="0"/>
          <a:ea typeface="+mj-ea"/>
          <a:cs typeface="MV Boli" pitchFamily="2" charset="0"/>
        </a:defRPr>
      </a:lvl1pPr>
    </p:titleStyle>
    <p:bodyStyle>
      <a:lvl1pPr marL="0" indent="0" algn="l" defTabSz="914400" rtl="0" eaLnBrk="1" latinLnBrk="0" hangingPunct="1">
        <a:spcBef>
          <a:spcPct val="20000"/>
        </a:spcBef>
        <a:buFontTx/>
        <a:buNone/>
        <a:defRPr sz="3200" b="1" kern="1200">
          <a:solidFill>
            <a:schemeClr val="tx1">
              <a:lumMod val="85000"/>
              <a:lumOff val="15000"/>
            </a:schemeClr>
          </a:solidFill>
          <a:latin typeface="MV Boli" pitchFamily="2" charset="0"/>
          <a:ea typeface="+mn-ea"/>
          <a:cs typeface="MV Boli" pitchFamily="2" charset="0"/>
        </a:defRPr>
      </a:lvl1pPr>
      <a:lvl2pPr marL="0" indent="0" algn="l" defTabSz="914400" rtl="0" eaLnBrk="1" latinLnBrk="0" hangingPunct="1">
        <a:spcBef>
          <a:spcPct val="20000"/>
        </a:spcBef>
        <a:buFontTx/>
        <a:buNone/>
        <a:defRPr sz="2800" b="1" kern="1200">
          <a:solidFill>
            <a:schemeClr val="bg1"/>
          </a:solidFill>
          <a:latin typeface="Bradley Hand ITC" pitchFamily="66" charset="0"/>
          <a:ea typeface="+mn-ea"/>
          <a:cs typeface="+mn-cs"/>
        </a:defRPr>
      </a:lvl2pPr>
      <a:lvl3pPr marL="0" indent="0" algn="l" defTabSz="914400" rtl="0" eaLnBrk="1" latinLnBrk="0" hangingPunct="1">
        <a:spcBef>
          <a:spcPct val="20000"/>
        </a:spcBef>
        <a:buFontTx/>
        <a:buNone/>
        <a:defRPr sz="2400" b="1" kern="1200">
          <a:solidFill>
            <a:schemeClr val="bg1"/>
          </a:solidFill>
          <a:latin typeface="Bradley Hand ITC" pitchFamily="66" charset="0"/>
          <a:ea typeface="+mn-ea"/>
          <a:cs typeface="+mn-cs"/>
        </a:defRPr>
      </a:lvl3pPr>
      <a:lvl4pPr marL="0" indent="0" algn="l" defTabSz="914400" rtl="0" eaLnBrk="1" latinLnBrk="0" hangingPunct="1">
        <a:spcBef>
          <a:spcPct val="20000"/>
        </a:spcBef>
        <a:buFontTx/>
        <a:buNone/>
        <a:defRPr sz="2000" b="1" kern="1200">
          <a:solidFill>
            <a:schemeClr val="bg1"/>
          </a:solidFill>
          <a:latin typeface="Bradley Hand ITC" pitchFamily="66" charset="0"/>
          <a:ea typeface="+mn-ea"/>
          <a:cs typeface="+mn-cs"/>
        </a:defRPr>
      </a:lvl4pPr>
      <a:lvl5pPr marL="0" indent="0" algn="l" defTabSz="914400" rtl="0" eaLnBrk="1" latinLnBrk="0" hangingPunct="1">
        <a:spcBef>
          <a:spcPct val="20000"/>
        </a:spcBef>
        <a:buFontTx/>
        <a:buNone/>
        <a:defRPr sz="2000" b="1" kern="1200">
          <a:solidFill>
            <a:schemeClr val="bg1"/>
          </a:solidFill>
          <a:latin typeface="Bradley Hand ITC"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https://www.youtube.com/embed/RZh3DZ0R47g?rel=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2400" y="990600"/>
            <a:ext cx="8610600" cy="17005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kern="1200">
                <a:solidFill>
                  <a:schemeClr val="bg1"/>
                </a:solidFill>
                <a:latin typeface="Eraser" pitchFamily="2" charset="0"/>
                <a:ea typeface="+mj-ea"/>
                <a:cs typeface="+mj-cs"/>
              </a:defRPr>
            </a:lvl1pPr>
          </a:lstStyle>
          <a:p>
            <a:r>
              <a:rPr lang="en-US" sz="6600" b="1" dirty="0">
                <a:solidFill>
                  <a:schemeClr val="tx1">
                    <a:lumMod val="85000"/>
                    <a:lumOff val="15000"/>
                  </a:schemeClr>
                </a:solidFill>
                <a:latin typeface="MV Boli" pitchFamily="2" charset="0"/>
                <a:cs typeface="MV Boli" pitchFamily="2" charset="0"/>
              </a:rPr>
              <a:t>The Drop-in Librarian</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6133048"/>
            <a:ext cx="2837040" cy="567408"/>
          </a:xfrm>
          <a:prstGeom prst="rect">
            <a:avLst/>
          </a:prstGeom>
        </p:spPr>
      </p:pic>
      <p:pic>
        <p:nvPicPr>
          <p:cNvPr id="1026" name="Picture 2" descr="Logo">
            <a:extLst>
              <a:ext uri="{FF2B5EF4-FFF2-40B4-BE49-F238E27FC236}">
                <a16:creationId xmlns:a16="http://schemas.microsoft.com/office/drawing/2014/main" id="{4B9AEDE7-E715-4481-8FCB-F31C5BF1F4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1844" y="5257800"/>
            <a:ext cx="4191000" cy="7143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1A6249D-BD20-4BCF-819A-3594B7A72D4E}"/>
              </a:ext>
            </a:extLst>
          </p:cNvPr>
          <p:cNvSpPr/>
          <p:nvPr/>
        </p:nvSpPr>
        <p:spPr>
          <a:xfrm>
            <a:off x="324035" y="2827996"/>
            <a:ext cx="5251142" cy="954107"/>
          </a:xfrm>
          <a:prstGeom prst="rect">
            <a:avLst/>
          </a:prstGeom>
        </p:spPr>
        <p:txBody>
          <a:bodyPr wrap="square">
            <a:spAutoFit/>
          </a:bodyPr>
          <a:lstStyle/>
          <a:p>
            <a:pPr lvl="0">
              <a:spcBef>
                <a:spcPct val="20000"/>
              </a:spcBef>
            </a:pPr>
            <a:r>
              <a:rPr lang="en-US" sz="2800" b="1" dirty="0">
                <a:solidFill>
                  <a:prstClr val="black">
                    <a:lumMod val="85000"/>
                    <a:lumOff val="15000"/>
                  </a:prstClr>
                </a:solidFill>
                <a:latin typeface="MV Boli" pitchFamily="2" charset="0"/>
                <a:cs typeface="MV Boli" pitchFamily="2" charset="0"/>
              </a:rPr>
              <a:t>David Edens</a:t>
            </a:r>
            <a:br>
              <a:rPr lang="en-US" sz="2800" b="1" dirty="0">
                <a:solidFill>
                  <a:prstClr val="black">
                    <a:lumMod val="85000"/>
                    <a:lumOff val="15000"/>
                  </a:prstClr>
                </a:solidFill>
                <a:latin typeface="MV Boli" pitchFamily="2" charset="0"/>
                <a:cs typeface="MV Boli" pitchFamily="2" charset="0"/>
              </a:rPr>
            </a:br>
            <a:r>
              <a:rPr lang="en-US" sz="2800" b="1" dirty="0">
                <a:solidFill>
                  <a:prstClr val="black">
                    <a:lumMod val="85000"/>
                    <a:lumOff val="15000"/>
                  </a:prstClr>
                </a:solidFill>
                <a:latin typeface="MV Boli" pitchFamily="2" charset="0"/>
                <a:cs typeface="MV Boli" pitchFamily="2" charset="0"/>
              </a:rPr>
              <a:t>Instructional Services Librarian</a:t>
            </a:r>
          </a:p>
        </p:txBody>
      </p:sp>
      <p:sp>
        <p:nvSpPr>
          <p:cNvPr id="12" name="Rectangle 11">
            <a:extLst>
              <a:ext uri="{FF2B5EF4-FFF2-40B4-BE49-F238E27FC236}">
                <a16:creationId xmlns:a16="http://schemas.microsoft.com/office/drawing/2014/main" id="{9D3C3424-FFDD-4195-97CE-68B4FBB1063C}"/>
              </a:ext>
            </a:extLst>
          </p:cNvPr>
          <p:cNvSpPr/>
          <p:nvPr/>
        </p:nvSpPr>
        <p:spPr>
          <a:xfrm>
            <a:off x="324035" y="4166848"/>
            <a:ext cx="5251142" cy="954107"/>
          </a:xfrm>
          <a:prstGeom prst="rect">
            <a:avLst/>
          </a:prstGeom>
        </p:spPr>
        <p:txBody>
          <a:bodyPr wrap="square">
            <a:spAutoFit/>
          </a:bodyPr>
          <a:lstStyle/>
          <a:p>
            <a:pPr lvl="0">
              <a:spcBef>
                <a:spcPct val="20000"/>
              </a:spcBef>
            </a:pPr>
            <a:r>
              <a:rPr lang="en-US" sz="2800" b="1" dirty="0">
                <a:solidFill>
                  <a:prstClr val="black">
                    <a:lumMod val="85000"/>
                    <a:lumOff val="15000"/>
                  </a:prstClr>
                </a:solidFill>
                <a:latin typeface="MV Boli" pitchFamily="2" charset="0"/>
                <a:cs typeface="MV Boli" pitchFamily="2" charset="0"/>
              </a:rPr>
              <a:t>Tamatha Lambert</a:t>
            </a:r>
            <a:br>
              <a:rPr lang="en-US" sz="2800" b="1" dirty="0">
                <a:solidFill>
                  <a:prstClr val="black">
                    <a:lumMod val="85000"/>
                    <a:lumOff val="15000"/>
                  </a:prstClr>
                </a:solidFill>
                <a:latin typeface="MV Boli" pitchFamily="2" charset="0"/>
                <a:cs typeface="MV Boli" pitchFamily="2" charset="0"/>
              </a:rPr>
            </a:br>
            <a:r>
              <a:rPr lang="en-US" sz="2800" b="1" dirty="0">
                <a:solidFill>
                  <a:prstClr val="black">
                    <a:lumMod val="85000"/>
                    <a:lumOff val="15000"/>
                  </a:prstClr>
                </a:solidFill>
                <a:latin typeface="MV Boli" pitchFamily="2" charset="0"/>
                <a:cs typeface="MV Boli" pitchFamily="2" charset="0"/>
              </a:rPr>
              <a:t>Director, ABAC Libraries</a:t>
            </a:r>
          </a:p>
        </p:txBody>
      </p:sp>
    </p:spTree>
    <p:extLst>
      <p:ext uri="{BB962C8B-B14F-4D97-AF65-F5344CB8AC3E}">
        <p14:creationId xmlns:p14="http://schemas.microsoft.com/office/powerpoint/2010/main" val="90071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200"/>
                                  </p:stCondLst>
                                  <p:iterate type="lt">
                                    <p:tmAbs val="50"/>
                                  </p:iterate>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3101"/>
                            </p:stCondLst>
                            <p:childTnLst>
                              <p:par>
                                <p:cTn id="8" presetID="10" presetClass="entr" presetSubtype="0" fill="hold" grpId="0" nodeType="after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440121">
            <a:off x="376420" y="712524"/>
            <a:ext cx="4449642" cy="940432"/>
          </a:xfrm>
        </p:spPr>
        <p:txBody>
          <a:bodyPr>
            <a:noAutofit/>
          </a:bodyPr>
          <a:lstStyle/>
          <a:p>
            <a:r>
              <a:rPr lang="en-US" sz="6000" dirty="0"/>
              <a:t>Inception</a:t>
            </a:r>
          </a:p>
        </p:txBody>
      </p:sp>
      <p:sp>
        <p:nvSpPr>
          <p:cNvPr id="10" name="Content Placeholder 9"/>
          <p:cNvSpPr>
            <a:spLocks noGrp="1"/>
          </p:cNvSpPr>
          <p:nvPr>
            <p:ph sz="quarter" idx="13"/>
          </p:nvPr>
        </p:nvSpPr>
        <p:spPr>
          <a:xfrm rot="21437219">
            <a:off x="333444" y="2351945"/>
            <a:ext cx="6114415" cy="4574806"/>
          </a:xfrm>
        </p:spPr>
        <p:txBody>
          <a:bodyPr>
            <a:normAutofit/>
          </a:bodyPr>
          <a:lstStyle/>
          <a:p>
            <a:r>
              <a:rPr lang="en-US" sz="4000" dirty="0"/>
              <a:t>World Domination </a:t>
            </a:r>
            <a:br>
              <a:rPr lang="en-US" sz="4000" dirty="0"/>
            </a:br>
            <a:r>
              <a:rPr lang="en-US" sz="4000" dirty="0"/>
              <a:t>Roaming/Roving Librarian</a:t>
            </a:r>
            <a:br>
              <a:rPr lang="en-US" sz="4000" dirty="0"/>
            </a:br>
            <a:r>
              <a:rPr lang="en-US" sz="4000" u="sng" dirty="0"/>
              <a:t>+ Competing sessions </a:t>
            </a:r>
            <a:br>
              <a:rPr lang="en-US" sz="4000" dirty="0"/>
            </a:br>
            <a:r>
              <a:rPr lang="en-US" sz="4000" dirty="0"/>
              <a:t>Drop-in Librarian </a:t>
            </a:r>
            <a:br>
              <a:rPr lang="en-US" dirty="0"/>
            </a:b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517" y="357496"/>
            <a:ext cx="3669221" cy="4749800"/>
          </a:xfrm>
          <a:prstGeom prst="rect">
            <a:avLst/>
          </a:prstGeom>
        </p:spPr>
      </p:pic>
    </p:spTree>
    <p:extLst>
      <p:ext uri="{BB962C8B-B14F-4D97-AF65-F5344CB8AC3E}">
        <p14:creationId xmlns:p14="http://schemas.microsoft.com/office/powerpoint/2010/main" val="1547119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3155730" y="1508760"/>
            <a:ext cx="2763664" cy="4287520"/>
          </a:xfrm>
          <a:custGeom>
            <a:avLst/>
            <a:gdLst>
              <a:gd name="connsiteX0" fmla="*/ 1656160 w 2763664"/>
              <a:gd name="connsiteY0" fmla="*/ 0 h 4287520"/>
              <a:gd name="connsiteX1" fmla="*/ 894160 w 2763664"/>
              <a:gd name="connsiteY1" fmla="*/ 162560 h 4287520"/>
              <a:gd name="connsiteX2" fmla="*/ 1788240 w 2763664"/>
              <a:gd name="connsiteY2" fmla="*/ 121920 h 4287520"/>
              <a:gd name="connsiteX3" fmla="*/ 680800 w 2763664"/>
              <a:gd name="connsiteY3" fmla="*/ 396240 h 4287520"/>
              <a:gd name="connsiteX4" fmla="*/ 1971120 w 2763664"/>
              <a:gd name="connsiteY4" fmla="*/ 375920 h 4287520"/>
              <a:gd name="connsiteX5" fmla="*/ 467440 w 2763664"/>
              <a:gd name="connsiteY5" fmla="*/ 599440 h 4287520"/>
              <a:gd name="connsiteX6" fmla="*/ 2174320 w 2763664"/>
              <a:gd name="connsiteY6" fmla="*/ 609600 h 4287520"/>
              <a:gd name="connsiteX7" fmla="*/ 386160 w 2763664"/>
              <a:gd name="connsiteY7" fmla="*/ 843280 h 4287520"/>
              <a:gd name="connsiteX8" fmla="*/ 2428320 w 2763664"/>
              <a:gd name="connsiteY8" fmla="*/ 822960 h 4287520"/>
              <a:gd name="connsiteX9" fmla="*/ 223600 w 2763664"/>
              <a:gd name="connsiteY9" fmla="*/ 1097280 h 4287520"/>
              <a:gd name="connsiteX10" fmla="*/ 2458800 w 2763664"/>
              <a:gd name="connsiteY10" fmla="*/ 1107440 h 4287520"/>
              <a:gd name="connsiteX11" fmla="*/ 111840 w 2763664"/>
              <a:gd name="connsiteY11" fmla="*/ 1422400 h 4287520"/>
              <a:gd name="connsiteX12" fmla="*/ 2662000 w 2763664"/>
              <a:gd name="connsiteY12" fmla="*/ 1422400 h 4287520"/>
              <a:gd name="connsiteX13" fmla="*/ 80 w 2763664"/>
              <a:gd name="connsiteY13" fmla="*/ 1767840 h 4287520"/>
              <a:gd name="connsiteX14" fmla="*/ 2763600 w 2763664"/>
              <a:gd name="connsiteY14" fmla="*/ 1788160 h 4287520"/>
              <a:gd name="connsiteX15" fmla="*/ 91520 w 2763664"/>
              <a:gd name="connsiteY15" fmla="*/ 2174240 h 4287520"/>
              <a:gd name="connsiteX16" fmla="*/ 2743280 w 2763664"/>
              <a:gd name="connsiteY16" fmla="*/ 2164080 h 4287520"/>
              <a:gd name="connsiteX17" fmla="*/ 101680 w 2763664"/>
              <a:gd name="connsiteY17" fmla="*/ 2458720 h 4287520"/>
              <a:gd name="connsiteX18" fmla="*/ 2722960 w 2763664"/>
              <a:gd name="connsiteY18" fmla="*/ 2489200 h 4287520"/>
              <a:gd name="connsiteX19" fmla="*/ 172800 w 2763664"/>
              <a:gd name="connsiteY19" fmla="*/ 2763520 h 4287520"/>
              <a:gd name="connsiteX20" fmla="*/ 2631520 w 2763664"/>
              <a:gd name="connsiteY20" fmla="*/ 2814320 h 4287520"/>
              <a:gd name="connsiteX21" fmla="*/ 223600 w 2763664"/>
              <a:gd name="connsiteY21" fmla="*/ 3048000 h 4287520"/>
              <a:gd name="connsiteX22" fmla="*/ 2540080 w 2763664"/>
              <a:gd name="connsiteY22" fmla="*/ 3098800 h 4287520"/>
              <a:gd name="connsiteX23" fmla="*/ 436960 w 2763664"/>
              <a:gd name="connsiteY23" fmla="*/ 3332480 h 4287520"/>
              <a:gd name="connsiteX24" fmla="*/ 2367360 w 2763664"/>
              <a:gd name="connsiteY24" fmla="*/ 3403600 h 4287520"/>
              <a:gd name="connsiteX25" fmla="*/ 589360 w 2763664"/>
              <a:gd name="connsiteY25" fmla="*/ 3576320 h 4287520"/>
              <a:gd name="connsiteX26" fmla="*/ 2174320 w 2763664"/>
              <a:gd name="connsiteY26" fmla="*/ 3606800 h 4287520"/>
              <a:gd name="connsiteX27" fmla="*/ 894160 w 2763664"/>
              <a:gd name="connsiteY27" fmla="*/ 3789680 h 4287520"/>
              <a:gd name="connsiteX28" fmla="*/ 1940640 w 2763664"/>
              <a:gd name="connsiteY28" fmla="*/ 3799840 h 4287520"/>
              <a:gd name="connsiteX29" fmla="*/ 1127840 w 2763664"/>
              <a:gd name="connsiteY29" fmla="*/ 4043680 h 4287520"/>
              <a:gd name="connsiteX30" fmla="*/ 1849200 w 2763664"/>
              <a:gd name="connsiteY30" fmla="*/ 4003040 h 4287520"/>
              <a:gd name="connsiteX31" fmla="*/ 1717120 w 2763664"/>
              <a:gd name="connsiteY31" fmla="*/ 4074160 h 4287520"/>
              <a:gd name="connsiteX32" fmla="*/ 1422480 w 2763664"/>
              <a:gd name="connsiteY32" fmla="*/ 4155440 h 4287520"/>
              <a:gd name="connsiteX33" fmla="*/ 1574880 w 2763664"/>
              <a:gd name="connsiteY33" fmla="*/ 4236720 h 4287520"/>
              <a:gd name="connsiteX34" fmla="*/ 1452960 w 2763664"/>
              <a:gd name="connsiteY34" fmla="*/ 4287520 h 428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63664" h="4287520">
                <a:moveTo>
                  <a:pt x="1656160" y="0"/>
                </a:moveTo>
                <a:cubicBezTo>
                  <a:pt x="1264153" y="71120"/>
                  <a:pt x="872147" y="142240"/>
                  <a:pt x="894160" y="162560"/>
                </a:cubicBezTo>
                <a:cubicBezTo>
                  <a:pt x="916173" y="182880"/>
                  <a:pt x="1823800" y="82973"/>
                  <a:pt x="1788240" y="121920"/>
                </a:cubicBezTo>
                <a:cubicBezTo>
                  <a:pt x="1752680" y="160867"/>
                  <a:pt x="650320" y="353907"/>
                  <a:pt x="680800" y="396240"/>
                </a:cubicBezTo>
                <a:cubicBezTo>
                  <a:pt x="711280" y="438573"/>
                  <a:pt x="2006680" y="342053"/>
                  <a:pt x="1971120" y="375920"/>
                </a:cubicBezTo>
                <a:cubicBezTo>
                  <a:pt x="1935560" y="409787"/>
                  <a:pt x="433573" y="560493"/>
                  <a:pt x="467440" y="599440"/>
                </a:cubicBezTo>
                <a:cubicBezTo>
                  <a:pt x="501307" y="638387"/>
                  <a:pt x="2187867" y="568960"/>
                  <a:pt x="2174320" y="609600"/>
                </a:cubicBezTo>
                <a:cubicBezTo>
                  <a:pt x="2160773" y="650240"/>
                  <a:pt x="343827" y="807720"/>
                  <a:pt x="386160" y="843280"/>
                </a:cubicBezTo>
                <a:cubicBezTo>
                  <a:pt x="428493" y="878840"/>
                  <a:pt x="2455413" y="780627"/>
                  <a:pt x="2428320" y="822960"/>
                </a:cubicBezTo>
                <a:cubicBezTo>
                  <a:pt x="2401227" y="865293"/>
                  <a:pt x="218520" y="1049867"/>
                  <a:pt x="223600" y="1097280"/>
                </a:cubicBezTo>
                <a:cubicBezTo>
                  <a:pt x="228680" y="1144693"/>
                  <a:pt x="2477427" y="1053253"/>
                  <a:pt x="2458800" y="1107440"/>
                </a:cubicBezTo>
                <a:cubicBezTo>
                  <a:pt x="2440173" y="1161627"/>
                  <a:pt x="77973" y="1369907"/>
                  <a:pt x="111840" y="1422400"/>
                </a:cubicBezTo>
                <a:cubicBezTo>
                  <a:pt x="145707" y="1474893"/>
                  <a:pt x="2680627" y="1364827"/>
                  <a:pt x="2662000" y="1422400"/>
                </a:cubicBezTo>
                <a:cubicBezTo>
                  <a:pt x="2643373" y="1479973"/>
                  <a:pt x="-16853" y="1706880"/>
                  <a:pt x="80" y="1767840"/>
                </a:cubicBezTo>
                <a:cubicBezTo>
                  <a:pt x="17013" y="1828800"/>
                  <a:pt x="2748360" y="1720427"/>
                  <a:pt x="2763600" y="1788160"/>
                </a:cubicBezTo>
                <a:cubicBezTo>
                  <a:pt x="2778840" y="1855893"/>
                  <a:pt x="94907" y="2111587"/>
                  <a:pt x="91520" y="2174240"/>
                </a:cubicBezTo>
                <a:cubicBezTo>
                  <a:pt x="88133" y="2236893"/>
                  <a:pt x="2741587" y="2116667"/>
                  <a:pt x="2743280" y="2164080"/>
                </a:cubicBezTo>
                <a:cubicBezTo>
                  <a:pt x="2744973" y="2211493"/>
                  <a:pt x="105067" y="2404533"/>
                  <a:pt x="101680" y="2458720"/>
                </a:cubicBezTo>
                <a:cubicBezTo>
                  <a:pt x="98293" y="2512907"/>
                  <a:pt x="2711107" y="2438400"/>
                  <a:pt x="2722960" y="2489200"/>
                </a:cubicBezTo>
                <a:cubicBezTo>
                  <a:pt x="2734813" y="2540000"/>
                  <a:pt x="188040" y="2709333"/>
                  <a:pt x="172800" y="2763520"/>
                </a:cubicBezTo>
                <a:cubicBezTo>
                  <a:pt x="157560" y="2817707"/>
                  <a:pt x="2623053" y="2766907"/>
                  <a:pt x="2631520" y="2814320"/>
                </a:cubicBezTo>
                <a:cubicBezTo>
                  <a:pt x="2639987" y="2861733"/>
                  <a:pt x="238840" y="3000587"/>
                  <a:pt x="223600" y="3048000"/>
                </a:cubicBezTo>
                <a:cubicBezTo>
                  <a:pt x="208360" y="3095413"/>
                  <a:pt x="2504520" y="3051387"/>
                  <a:pt x="2540080" y="3098800"/>
                </a:cubicBezTo>
                <a:cubicBezTo>
                  <a:pt x="2575640" y="3146213"/>
                  <a:pt x="465747" y="3281680"/>
                  <a:pt x="436960" y="3332480"/>
                </a:cubicBezTo>
                <a:cubicBezTo>
                  <a:pt x="408173" y="3383280"/>
                  <a:pt x="2341960" y="3362960"/>
                  <a:pt x="2367360" y="3403600"/>
                </a:cubicBezTo>
                <a:cubicBezTo>
                  <a:pt x="2392760" y="3444240"/>
                  <a:pt x="621533" y="3542453"/>
                  <a:pt x="589360" y="3576320"/>
                </a:cubicBezTo>
                <a:cubicBezTo>
                  <a:pt x="557187" y="3610187"/>
                  <a:pt x="2123520" y="3571240"/>
                  <a:pt x="2174320" y="3606800"/>
                </a:cubicBezTo>
                <a:cubicBezTo>
                  <a:pt x="2225120" y="3642360"/>
                  <a:pt x="933107" y="3757507"/>
                  <a:pt x="894160" y="3789680"/>
                </a:cubicBezTo>
                <a:cubicBezTo>
                  <a:pt x="855213" y="3821853"/>
                  <a:pt x="1901693" y="3757507"/>
                  <a:pt x="1940640" y="3799840"/>
                </a:cubicBezTo>
                <a:cubicBezTo>
                  <a:pt x="1979587" y="3842173"/>
                  <a:pt x="1143080" y="4009813"/>
                  <a:pt x="1127840" y="4043680"/>
                </a:cubicBezTo>
                <a:cubicBezTo>
                  <a:pt x="1112600" y="4077547"/>
                  <a:pt x="1750987" y="3997960"/>
                  <a:pt x="1849200" y="4003040"/>
                </a:cubicBezTo>
                <a:cubicBezTo>
                  <a:pt x="1947413" y="4008120"/>
                  <a:pt x="1788240" y="4048760"/>
                  <a:pt x="1717120" y="4074160"/>
                </a:cubicBezTo>
                <a:cubicBezTo>
                  <a:pt x="1646000" y="4099560"/>
                  <a:pt x="1446187" y="4128347"/>
                  <a:pt x="1422480" y="4155440"/>
                </a:cubicBezTo>
                <a:cubicBezTo>
                  <a:pt x="1398773" y="4182533"/>
                  <a:pt x="1569800" y="4214707"/>
                  <a:pt x="1574880" y="4236720"/>
                </a:cubicBezTo>
                <a:cubicBezTo>
                  <a:pt x="1579960" y="4258733"/>
                  <a:pt x="1516460" y="4273126"/>
                  <a:pt x="1452960" y="4287520"/>
                </a:cubicBezTo>
              </a:path>
            </a:pathLst>
          </a:custGeom>
          <a:solidFill>
            <a:schemeClr val="bg1"/>
          </a:solidFill>
          <a:ln w="2032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844441"/>
            <a:ext cx="5778643" cy="5448654"/>
          </a:xfrm>
          <a:prstGeom prst="rect">
            <a:avLst/>
          </a:prstGeom>
        </p:spPr>
      </p:pic>
      <p:sp>
        <p:nvSpPr>
          <p:cNvPr id="11" name="Title 1"/>
          <p:cNvSpPr txBox="1">
            <a:spLocks/>
          </p:cNvSpPr>
          <p:nvPr/>
        </p:nvSpPr>
        <p:spPr>
          <a:xfrm rot="21399826">
            <a:off x="136462" y="-3304"/>
            <a:ext cx="8264522" cy="14438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chemeClr val="tx1">
                    <a:lumMod val="85000"/>
                    <a:lumOff val="15000"/>
                  </a:schemeClr>
                </a:solidFill>
                <a:latin typeface="MV Boli" pitchFamily="2" charset="0"/>
                <a:cs typeface="MV Boli" pitchFamily="2" charset="0"/>
              </a:rPr>
              <a:t>VENN DIAGRAM </a:t>
            </a:r>
            <a:r>
              <a:rPr lang="en-US" sz="2000" dirty="0">
                <a:solidFill>
                  <a:schemeClr val="tx1">
                    <a:lumMod val="85000"/>
                    <a:lumOff val="15000"/>
                  </a:schemeClr>
                </a:solidFill>
                <a:latin typeface="MV Boli" pitchFamily="2" charset="0"/>
                <a:cs typeface="MV Boli" pitchFamily="2" charset="0"/>
              </a:rPr>
              <a:t>(Of course we had to have a Venn Diagram.) </a:t>
            </a:r>
          </a:p>
        </p:txBody>
      </p:sp>
      <p:pic>
        <p:nvPicPr>
          <p:cNvPr id="2" name="Picture 1"/>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457200" y="844441"/>
            <a:ext cx="5778643" cy="5448654"/>
          </a:xfrm>
          <a:prstGeom prst="rect">
            <a:avLst/>
          </a:prstGeom>
        </p:spPr>
      </p:pic>
      <p:sp>
        <p:nvSpPr>
          <p:cNvPr id="33" name="TextBox 32"/>
          <p:cNvSpPr txBox="1"/>
          <p:nvPr/>
        </p:nvSpPr>
        <p:spPr>
          <a:xfrm>
            <a:off x="1029075" y="3153272"/>
            <a:ext cx="2057400" cy="584775"/>
          </a:xfrm>
          <a:prstGeom prst="rect">
            <a:avLst/>
          </a:prstGeom>
          <a:noFill/>
        </p:spPr>
        <p:txBody>
          <a:bodyPr wrap="square" rtlCol="0">
            <a:spAutoFit/>
          </a:bodyPr>
          <a:lstStyle/>
          <a:p>
            <a:r>
              <a:rPr lang="en-US" sz="3200" b="1" dirty="0">
                <a:solidFill>
                  <a:schemeClr val="tx1">
                    <a:lumMod val="75000"/>
                    <a:lumOff val="25000"/>
                  </a:schemeClr>
                </a:solidFill>
                <a:latin typeface="MV Boli" pitchFamily="2" charset="0"/>
                <a:cs typeface="MV Boli" pitchFamily="2" charset="0"/>
              </a:rPr>
              <a:t>Faculty </a:t>
            </a:r>
          </a:p>
        </p:txBody>
      </p:sp>
      <p:sp>
        <p:nvSpPr>
          <p:cNvPr id="34" name="TextBox 33"/>
          <p:cNvSpPr txBox="1"/>
          <p:nvPr/>
        </p:nvSpPr>
        <p:spPr>
          <a:xfrm>
            <a:off x="3508526" y="2982406"/>
            <a:ext cx="2057400" cy="1200329"/>
          </a:xfrm>
          <a:prstGeom prst="rect">
            <a:avLst/>
          </a:prstGeom>
          <a:noFill/>
          <a:ln>
            <a:noFill/>
          </a:ln>
        </p:spPr>
        <p:txBody>
          <a:bodyPr wrap="square" rtlCol="0">
            <a:spAutoFit/>
          </a:bodyPr>
          <a:lstStyle/>
          <a:p>
            <a:pPr algn="ctr"/>
            <a:r>
              <a:rPr lang="en-US" sz="3600" b="1" dirty="0">
                <a:ln w="15875">
                  <a:solidFill>
                    <a:schemeClr val="tx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atin typeface="MV Boli" pitchFamily="2" charset="0"/>
                <a:cs typeface="MV Boli" pitchFamily="2" charset="0"/>
              </a:rPr>
              <a:t>Drop-in </a:t>
            </a:r>
            <a:br>
              <a:rPr lang="en-US" sz="3600" b="1" dirty="0">
                <a:ln w="15875">
                  <a:solidFill>
                    <a:schemeClr val="tx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atin typeface="MV Boli" pitchFamily="2" charset="0"/>
                <a:cs typeface="MV Boli" pitchFamily="2" charset="0"/>
              </a:rPr>
            </a:br>
            <a:r>
              <a:rPr lang="en-US" sz="3600" b="1" dirty="0">
                <a:ln w="15875">
                  <a:solidFill>
                    <a:schemeClr val="tx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atin typeface="MV Boli" pitchFamily="2" charset="0"/>
                <a:cs typeface="MV Boli" pitchFamily="2" charset="0"/>
              </a:rPr>
              <a:t>Librarian </a:t>
            </a:r>
          </a:p>
        </p:txBody>
      </p:sp>
      <p:sp>
        <p:nvSpPr>
          <p:cNvPr id="35" name="TextBox 34"/>
          <p:cNvSpPr txBox="1"/>
          <p:nvPr/>
        </p:nvSpPr>
        <p:spPr>
          <a:xfrm>
            <a:off x="5766323" y="2982406"/>
            <a:ext cx="2515271" cy="1077218"/>
          </a:xfrm>
          <a:prstGeom prst="rect">
            <a:avLst/>
          </a:prstGeom>
          <a:noFill/>
        </p:spPr>
        <p:txBody>
          <a:bodyPr wrap="square" rtlCol="0">
            <a:spAutoFit/>
          </a:bodyPr>
          <a:lstStyle/>
          <a:p>
            <a:pPr algn="r"/>
            <a:r>
              <a:rPr lang="en-US" sz="3200" b="1" dirty="0">
                <a:solidFill>
                  <a:schemeClr val="tx1">
                    <a:lumMod val="75000"/>
                    <a:lumOff val="25000"/>
                  </a:schemeClr>
                </a:solidFill>
                <a:latin typeface="MV Boli" pitchFamily="2" charset="0"/>
                <a:cs typeface="MV Boli" pitchFamily="2" charset="0"/>
              </a:rPr>
              <a:t>Conflicting schedules</a:t>
            </a: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690" y="6132671"/>
            <a:ext cx="2837040" cy="567408"/>
          </a:xfrm>
          <a:prstGeom prst="rect">
            <a:avLst/>
          </a:prstGeom>
        </p:spPr>
      </p:pic>
    </p:spTree>
    <p:extLst>
      <p:ext uri="{BB962C8B-B14F-4D97-AF65-F5344CB8AC3E}">
        <p14:creationId xmlns:p14="http://schemas.microsoft.com/office/powerpoint/2010/main" val="80757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heel(1)">
                                      <p:cBhvr>
                                        <p:cTn id="16" dur="1000"/>
                                        <p:tgtEl>
                                          <p:spTgt spid="2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par>
                                <p:cTn id="26" presetID="10" presetClass="entr" presetSubtype="0" fill="hold" grpId="0" nodeType="withEffect">
                                  <p:stCondLst>
                                    <p:cond delay="40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3" grpId="0"/>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descr="Librarian Office Calls - Message (HTML) ">
            <a:extLst>
              <a:ext uri="{FF2B5EF4-FFF2-40B4-BE49-F238E27FC236}">
                <a16:creationId xmlns:a16="http://schemas.microsoft.com/office/drawing/2014/main" id="{7F60D0D5-E7F2-43E5-B970-95D2F536AF1F}"/>
              </a:ext>
            </a:extLst>
          </p:cNvPr>
          <p:cNvPicPr>
            <a:picLocks noChangeAspect="1"/>
          </p:cNvPicPr>
          <p:nvPr/>
        </p:nvPicPr>
        <p:blipFill rotWithShape="1">
          <a:blip r:embed="rId3">
            <a:extLst>
              <a:ext uri="{28A0092B-C50C-407E-A947-70E740481C1C}">
                <a14:useLocalDpi xmlns:a14="http://schemas.microsoft.com/office/drawing/2010/main" val="0"/>
              </a:ext>
            </a:extLst>
          </a:blip>
          <a:srcRect t="23891" b="14397"/>
          <a:stretch/>
        </p:blipFill>
        <p:spPr>
          <a:xfrm>
            <a:off x="-76200" y="990600"/>
            <a:ext cx="9265758" cy="4800600"/>
          </a:xfrm>
          <a:prstGeom prst="rect">
            <a:avLst/>
          </a:prstGeom>
        </p:spPr>
      </p:pic>
      <p:sp>
        <p:nvSpPr>
          <p:cNvPr id="7" name="Title 1"/>
          <p:cNvSpPr txBox="1">
            <a:spLocks/>
          </p:cNvSpPr>
          <p:nvPr/>
        </p:nvSpPr>
        <p:spPr>
          <a:xfrm>
            <a:off x="1819983" y="23674"/>
            <a:ext cx="550403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kern="1200">
                <a:solidFill>
                  <a:schemeClr val="bg1"/>
                </a:solidFill>
                <a:latin typeface="Eraser" pitchFamily="2" charset="0"/>
                <a:ea typeface="+mj-ea"/>
                <a:cs typeface="+mj-cs"/>
              </a:defRPr>
            </a:lvl1pPr>
          </a:lstStyle>
          <a:p>
            <a:r>
              <a:rPr lang="en-US" sz="4800" b="1" dirty="0">
                <a:solidFill>
                  <a:schemeClr val="tx1">
                    <a:lumMod val="85000"/>
                    <a:lumOff val="15000"/>
                  </a:schemeClr>
                </a:solidFill>
                <a:latin typeface="MV Boli" pitchFamily="2" charset="0"/>
                <a:cs typeface="MV Boli" pitchFamily="2" charset="0"/>
              </a:rPr>
              <a:t>Outreach</a:t>
            </a:r>
          </a:p>
        </p:txBody>
      </p:sp>
      <p:pic>
        <p:nvPicPr>
          <p:cNvPr id="13" name="Picture Placeholder 4">
            <a:extLst>
              <a:ext uri="{FF2B5EF4-FFF2-40B4-BE49-F238E27FC236}">
                <a16:creationId xmlns:a16="http://schemas.microsoft.com/office/drawing/2014/main" id="{D38C8601-2531-4CAD-880E-DA28829B64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3810000"/>
            <a:ext cx="5564820" cy="2782410"/>
          </a:xfrm>
          <a:prstGeom prst="rect">
            <a:avLst/>
          </a:prstGeom>
        </p:spPr>
      </p:pic>
    </p:spTree>
    <p:extLst>
      <p:ext uri="{BB962C8B-B14F-4D97-AF65-F5344CB8AC3E}">
        <p14:creationId xmlns:p14="http://schemas.microsoft.com/office/powerpoint/2010/main" val="1960993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74638"/>
            <a:ext cx="8229600" cy="1143000"/>
          </a:xfrm>
        </p:spPr>
        <p:txBody>
          <a:bodyPr>
            <a:normAutofit/>
          </a:bodyPr>
          <a:lstStyle/>
          <a:p>
            <a:r>
              <a:rPr lang="en-US" sz="4800" dirty="0"/>
              <a:t>Teaching the Tech</a:t>
            </a:r>
          </a:p>
        </p:txBody>
      </p:sp>
      <p:sp>
        <p:nvSpPr>
          <p:cNvPr id="3" name="Text Placeholder 2"/>
          <p:cNvSpPr>
            <a:spLocks noGrp="1"/>
          </p:cNvSpPr>
          <p:nvPr>
            <p:ph type="body" sz="quarter" idx="17"/>
          </p:nvPr>
        </p:nvSpPr>
        <p:spPr>
          <a:xfrm>
            <a:off x="3505200" y="4953000"/>
            <a:ext cx="4984521" cy="838200"/>
          </a:xfrm>
        </p:spPr>
        <p:txBody>
          <a:bodyPr>
            <a:noAutofit/>
          </a:bodyPr>
          <a:lstStyle/>
          <a:p>
            <a:r>
              <a:rPr lang="en-US" sz="3600" dirty="0"/>
              <a:t>3. Search Alerts: RSS/Email</a:t>
            </a:r>
          </a:p>
        </p:txBody>
      </p:sp>
      <p:sp>
        <p:nvSpPr>
          <p:cNvPr id="4" name="Text Placeholder 3"/>
          <p:cNvSpPr>
            <a:spLocks noGrp="1"/>
          </p:cNvSpPr>
          <p:nvPr>
            <p:ph type="body" sz="quarter" idx="16"/>
          </p:nvPr>
        </p:nvSpPr>
        <p:spPr>
          <a:xfrm>
            <a:off x="2955581" y="3490539"/>
            <a:ext cx="5048515" cy="838200"/>
          </a:xfrm>
        </p:spPr>
        <p:txBody>
          <a:bodyPr>
            <a:noAutofit/>
          </a:bodyPr>
          <a:lstStyle/>
          <a:p>
            <a:r>
              <a:rPr lang="en-US" sz="3600" dirty="0"/>
              <a:t>2. Georgia View: Embedding Content</a:t>
            </a:r>
          </a:p>
        </p:txBody>
      </p:sp>
      <p:sp>
        <p:nvSpPr>
          <p:cNvPr id="5" name="Text Placeholder 4"/>
          <p:cNvSpPr>
            <a:spLocks noGrp="1"/>
          </p:cNvSpPr>
          <p:nvPr>
            <p:ph type="body" sz="quarter" idx="15"/>
          </p:nvPr>
        </p:nvSpPr>
        <p:spPr>
          <a:xfrm>
            <a:off x="2362200" y="1948533"/>
            <a:ext cx="5303914" cy="838200"/>
          </a:xfrm>
        </p:spPr>
        <p:txBody>
          <a:bodyPr>
            <a:noAutofit/>
          </a:bodyPr>
          <a:lstStyle/>
          <a:p>
            <a:r>
              <a:rPr lang="en-US" sz="3600" dirty="0"/>
              <a:t>1. World Domination: New Catalog-Primo</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804" y="1477077"/>
            <a:ext cx="1600200" cy="1826713"/>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8185" y="3004259"/>
            <a:ext cx="1600200" cy="1826713"/>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7804" y="4458743"/>
            <a:ext cx="1600200" cy="1826713"/>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302734">
            <a:off x="6902038" y="1036666"/>
            <a:ext cx="1865097" cy="1865097"/>
          </a:xfrm>
          <a:prstGeom prst="rect">
            <a:avLst/>
          </a:prstGeom>
        </p:spPr>
      </p:pic>
    </p:spTree>
    <p:extLst>
      <p:ext uri="{BB962C8B-B14F-4D97-AF65-F5344CB8AC3E}">
        <p14:creationId xmlns:p14="http://schemas.microsoft.com/office/powerpoint/2010/main" val="8017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nodeType="withEffect">
                                  <p:stCondLst>
                                    <p:cond delay="11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type="lt">
                                    <p:tmPct val="10000"/>
                                  </p:iterate>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par>
                                <p:cTn id="16" presetID="22" presetClass="entr" presetSubtype="8" fill="hold" nodeType="withEffect">
                                  <p:stCondLst>
                                    <p:cond delay="1100"/>
                                  </p:stCondLst>
                                  <p:iterate type="lt">
                                    <p:tmPct val="10000"/>
                                  </p:iterate>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lt">
                                    <p:tmPct val="10000"/>
                                  </p:iterate>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left)">
                                      <p:cBhvr>
                                        <p:cTn id="23" dur="500"/>
                                        <p:tgtEl>
                                          <p:spTgt spid="3">
                                            <p:txEl>
                                              <p:pRg st="0" end="0"/>
                                            </p:txEl>
                                          </p:spTgt>
                                        </p:tgtEl>
                                      </p:cBhvr>
                                    </p:animEffect>
                                  </p:childTnLst>
                                </p:cTn>
                              </p:par>
                              <p:par>
                                <p:cTn id="24" presetID="22" presetClass="entr" presetSubtype="8" fill="hold" nodeType="withEffect">
                                  <p:stCondLst>
                                    <p:cond delay="1100"/>
                                  </p:stCondLst>
                                  <p:iterate type="lt">
                                    <p:tmPct val="10000"/>
                                  </p:iterate>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21415938">
            <a:off x="86508" y="238726"/>
            <a:ext cx="9087429" cy="6188703"/>
          </a:xfrm>
          <a:prstGeom prst="rect">
            <a:avLst/>
          </a:prstGeom>
        </p:spPr>
      </p:pic>
      <p:sp>
        <p:nvSpPr>
          <p:cNvPr id="7" name="Title 1"/>
          <p:cNvSpPr txBox="1">
            <a:spLocks/>
          </p:cNvSpPr>
          <p:nvPr/>
        </p:nvSpPr>
        <p:spPr>
          <a:xfrm rot="21391265">
            <a:off x="791572" y="928042"/>
            <a:ext cx="5544171"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kern="1200">
                <a:solidFill>
                  <a:schemeClr val="bg1"/>
                </a:solidFill>
                <a:latin typeface="Eraser" pitchFamily="2" charset="0"/>
                <a:ea typeface="+mj-ea"/>
                <a:cs typeface="+mj-cs"/>
              </a:defRPr>
            </a:lvl1pPr>
          </a:lstStyle>
          <a:p>
            <a:r>
              <a:rPr lang="en-US" sz="5400" b="1" dirty="0">
                <a:solidFill>
                  <a:schemeClr val="accent2"/>
                </a:solidFill>
                <a:latin typeface="MV Boli" pitchFamily="2" charset="0"/>
                <a:cs typeface="MV Boli" pitchFamily="2" charset="0"/>
              </a:rPr>
              <a:t>What’s next?</a:t>
            </a:r>
          </a:p>
        </p:txBody>
      </p:sp>
      <p:sp>
        <p:nvSpPr>
          <p:cNvPr id="11" name="TextBox 10">
            <a:extLst>
              <a:ext uri="{FF2B5EF4-FFF2-40B4-BE49-F238E27FC236}">
                <a16:creationId xmlns:a16="http://schemas.microsoft.com/office/drawing/2014/main" id="{EDB4D985-8D8A-4B14-841B-361F885B3075}"/>
              </a:ext>
            </a:extLst>
          </p:cNvPr>
          <p:cNvSpPr txBox="1"/>
          <p:nvPr/>
        </p:nvSpPr>
        <p:spPr>
          <a:xfrm rot="21353676">
            <a:off x="2271005" y="2003696"/>
            <a:ext cx="4191000" cy="769441"/>
          </a:xfrm>
          <a:prstGeom prst="rect">
            <a:avLst/>
          </a:prstGeom>
          <a:noFill/>
        </p:spPr>
        <p:txBody>
          <a:bodyPr wrap="square" rtlCol="0">
            <a:spAutoFit/>
          </a:bodyPr>
          <a:lstStyle/>
          <a:p>
            <a:r>
              <a:rPr lang="en-US" sz="4400" b="1" dirty="0">
                <a:solidFill>
                  <a:prstClr val="black">
                    <a:lumMod val="85000"/>
                    <a:lumOff val="15000"/>
                  </a:prstClr>
                </a:solidFill>
                <a:latin typeface="MV Boli" pitchFamily="2" charset="0"/>
                <a:cs typeface="MV Boli" pitchFamily="2" charset="0"/>
              </a:rPr>
              <a:t>Scheduling</a:t>
            </a:r>
            <a:endParaRPr lang="en-US" sz="4400" dirty="0"/>
          </a:p>
        </p:txBody>
      </p:sp>
      <p:sp>
        <p:nvSpPr>
          <p:cNvPr id="13" name="TextBox 12">
            <a:extLst>
              <a:ext uri="{FF2B5EF4-FFF2-40B4-BE49-F238E27FC236}">
                <a16:creationId xmlns:a16="http://schemas.microsoft.com/office/drawing/2014/main" id="{7981B186-1360-4B8C-A19A-9163DD150AA6}"/>
              </a:ext>
            </a:extLst>
          </p:cNvPr>
          <p:cNvSpPr txBox="1"/>
          <p:nvPr/>
        </p:nvSpPr>
        <p:spPr>
          <a:xfrm rot="21306523">
            <a:off x="2764098" y="2744346"/>
            <a:ext cx="5096445" cy="769441"/>
          </a:xfrm>
          <a:prstGeom prst="rect">
            <a:avLst/>
          </a:prstGeom>
          <a:noFill/>
        </p:spPr>
        <p:txBody>
          <a:bodyPr wrap="square" rtlCol="0">
            <a:spAutoFit/>
          </a:bodyPr>
          <a:lstStyle/>
          <a:p>
            <a:r>
              <a:rPr lang="en-US" sz="4400" b="1" dirty="0">
                <a:solidFill>
                  <a:schemeClr val="tx1">
                    <a:lumMod val="85000"/>
                    <a:lumOff val="15000"/>
                  </a:schemeClr>
                </a:solidFill>
                <a:latin typeface="MV Boli" pitchFamily="2" charset="0"/>
                <a:cs typeface="MV Boli" pitchFamily="2" charset="0"/>
              </a:rPr>
              <a:t>Anchor to sessions</a:t>
            </a:r>
          </a:p>
        </p:txBody>
      </p:sp>
      <p:sp>
        <p:nvSpPr>
          <p:cNvPr id="14" name="TextBox 13">
            <a:extLst>
              <a:ext uri="{FF2B5EF4-FFF2-40B4-BE49-F238E27FC236}">
                <a16:creationId xmlns:a16="http://schemas.microsoft.com/office/drawing/2014/main" id="{A9D683C9-784C-4615-83C2-CCDC15528522}"/>
              </a:ext>
            </a:extLst>
          </p:cNvPr>
          <p:cNvSpPr txBox="1"/>
          <p:nvPr/>
        </p:nvSpPr>
        <p:spPr>
          <a:xfrm rot="21381033">
            <a:off x="3536884" y="3631231"/>
            <a:ext cx="2726043" cy="769441"/>
          </a:xfrm>
          <a:prstGeom prst="rect">
            <a:avLst/>
          </a:prstGeom>
          <a:noFill/>
        </p:spPr>
        <p:txBody>
          <a:bodyPr wrap="square" rtlCol="0">
            <a:spAutoFit/>
          </a:bodyPr>
          <a:lstStyle/>
          <a:p>
            <a:r>
              <a:rPr lang="en-US" sz="4400" b="1" dirty="0">
                <a:solidFill>
                  <a:schemeClr val="tx1">
                    <a:lumMod val="85000"/>
                    <a:lumOff val="15000"/>
                  </a:schemeClr>
                </a:solidFill>
                <a:latin typeface="MV Boli" pitchFamily="2" charset="0"/>
                <a:cs typeface="MV Boli" pitchFamily="2" charset="0"/>
              </a:rPr>
              <a:t>New Tech</a:t>
            </a:r>
          </a:p>
        </p:txBody>
      </p:sp>
      <p:pic>
        <p:nvPicPr>
          <p:cNvPr id="15" name="Picture 14">
            <a:extLst>
              <a:ext uri="{FF2B5EF4-FFF2-40B4-BE49-F238E27FC236}">
                <a16:creationId xmlns:a16="http://schemas.microsoft.com/office/drawing/2014/main" id="{C8686F15-A3E1-415D-9F6B-A5D984BB02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6083063"/>
            <a:ext cx="2837040" cy="567408"/>
          </a:xfrm>
          <a:prstGeom prst="rect">
            <a:avLst/>
          </a:prstGeom>
        </p:spPr>
      </p:pic>
    </p:spTree>
    <p:extLst>
      <p:ext uri="{BB962C8B-B14F-4D97-AF65-F5344CB8AC3E}">
        <p14:creationId xmlns:p14="http://schemas.microsoft.com/office/powerpoint/2010/main" val="16628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300"/>
                                        <p:tgtEl>
                                          <p:spTgt spid="2"/>
                                        </p:tgtEl>
                                      </p:cBhvr>
                                    </p:animEffect>
                                  </p:childTnLst>
                                </p:cTn>
                              </p:par>
                              <p:par>
                                <p:cTn id="8" presetID="1" presetClass="entr" presetSubtype="0" fill="hold" grpId="0" nodeType="withEffect">
                                  <p:stCondLst>
                                    <p:cond delay="1200"/>
                                  </p:stCondLst>
                                  <p:iterate type="lt">
                                    <p:tmAbs val="50"/>
                                  </p:iterate>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0-#ppt_w/2"/>
                                          </p:val>
                                        </p:tav>
                                        <p:tav tm="100000">
                                          <p:val>
                                            <p:strVal val="#ppt_x"/>
                                          </p:val>
                                        </p:tav>
                                      </p:tavLst>
                                    </p:anim>
                                    <p:anim calcmode="lin" valueType="num">
                                      <p:cBhvr additive="base">
                                        <p:cTn id="1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0-#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0-#ppt_w/2"/>
                                          </p:val>
                                        </p:tav>
                                        <p:tav tm="100000">
                                          <p:val>
                                            <p:strVal val="#ppt_x"/>
                                          </p:val>
                                        </p:tav>
                                      </p:tavLst>
                                    </p:anim>
                                    <p:anim calcmode="lin" valueType="num">
                                      <p:cBhvr additive="base">
                                        <p:cTn id="27"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a:hlinkClick r:id="" action="ppaction://media"/>
            <a:extLst>
              <a:ext uri="{FF2B5EF4-FFF2-40B4-BE49-F238E27FC236}">
                <a16:creationId xmlns:a16="http://schemas.microsoft.com/office/drawing/2014/main" id="{A8BE0AEF-43A7-4477-A5BA-FC20389C7FFC}"/>
              </a:ext>
            </a:extLst>
          </p:cNvPr>
          <p:cNvPicPr>
            <a:picLocks noGrp="1" noRot="1" noChangeAspect="1"/>
          </p:cNvPicPr>
          <p:nvPr>
            <p:ph sz="quarter" idx="13"/>
            <a:videoFile r:link="rId1"/>
          </p:nvPr>
        </p:nvPicPr>
        <p:blipFill>
          <a:blip r:embed="rId3"/>
          <a:stretch>
            <a:fillRect/>
          </a:stretch>
        </p:blipFill>
        <p:spPr>
          <a:xfrm>
            <a:off x="1577445" y="1676400"/>
            <a:ext cx="6206068" cy="3490913"/>
          </a:xfrm>
          <a:prstGeom prst="rect">
            <a:avLst/>
          </a:prstGeom>
        </p:spPr>
      </p:pic>
      <p:sp>
        <p:nvSpPr>
          <p:cNvPr id="9" name="TextBox 8">
            <a:extLst>
              <a:ext uri="{FF2B5EF4-FFF2-40B4-BE49-F238E27FC236}">
                <a16:creationId xmlns:a16="http://schemas.microsoft.com/office/drawing/2014/main" id="{FA5C8ACD-B879-405A-8B9D-A5CC57C4EA2F}"/>
              </a:ext>
            </a:extLst>
          </p:cNvPr>
          <p:cNvSpPr txBox="1"/>
          <p:nvPr/>
        </p:nvSpPr>
        <p:spPr>
          <a:xfrm>
            <a:off x="762000" y="762000"/>
            <a:ext cx="8153400" cy="830997"/>
          </a:xfrm>
          <a:prstGeom prst="rect">
            <a:avLst/>
          </a:prstGeom>
          <a:noFill/>
        </p:spPr>
        <p:txBody>
          <a:bodyPr wrap="square" rtlCol="0">
            <a:spAutoFit/>
          </a:bodyPr>
          <a:lstStyle/>
          <a:p>
            <a:r>
              <a:rPr lang="en-US" sz="4800" b="1" dirty="0">
                <a:solidFill>
                  <a:prstClr val="black">
                    <a:lumMod val="85000"/>
                    <a:lumOff val="15000"/>
                  </a:prstClr>
                </a:solidFill>
                <a:latin typeface="MV Boli" pitchFamily="2" charset="0"/>
                <a:ea typeface="+mj-ea"/>
                <a:cs typeface="MV Boli" pitchFamily="2" charset="0"/>
              </a:rPr>
              <a:t>“Better Call David” Promo</a:t>
            </a:r>
            <a:endParaRPr lang="en-US" dirty="0"/>
          </a:p>
        </p:txBody>
      </p:sp>
    </p:spTree>
    <p:extLst>
      <p:ext uri="{BB962C8B-B14F-4D97-AF65-F5344CB8AC3E}">
        <p14:creationId xmlns:p14="http://schemas.microsoft.com/office/powerpoint/2010/main" val="166408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249" y="4834962"/>
            <a:ext cx="2969438" cy="566738"/>
          </a:xfrm>
        </p:spPr>
        <p:txBody>
          <a:bodyPr/>
          <a:lstStyle/>
          <a:p>
            <a:r>
              <a:rPr lang="en-US" dirty="0"/>
              <a:t>David Edens </a:t>
            </a:r>
          </a:p>
        </p:txBody>
      </p:sp>
      <p:sp>
        <p:nvSpPr>
          <p:cNvPr id="4" name="Text Placeholder 3"/>
          <p:cNvSpPr>
            <a:spLocks noGrp="1"/>
          </p:cNvSpPr>
          <p:nvPr>
            <p:ph type="body" sz="half" idx="2"/>
          </p:nvPr>
        </p:nvSpPr>
        <p:spPr>
          <a:xfrm>
            <a:off x="399249" y="5338431"/>
            <a:ext cx="3696878" cy="804862"/>
          </a:xfrm>
        </p:spPr>
        <p:txBody>
          <a:bodyPr>
            <a:normAutofit fontScale="25000" lnSpcReduction="20000"/>
          </a:bodyPr>
          <a:lstStyle/>
          <a:p>
            <a:r>
              <a:rPr lang="en-US" sz="7200" dirty="0"/>
              <a:t>Instructional Services Librarian</a:t>
            </a:r>
            <a:br>
              <a:rPr lang="en-US" sz="7200" dirty="0"/>
            </a:br>
            <a:r>
              <a:rPr lang="en-US" sz="7200" dirty="0"/>
              <a:t>dedens@abac.edu</a:t>
            </a:r>
          </a:p>
          <a:p>
            <a:r>
              <a:rPr lang="en-US" sz="7200" dirty="0"/>
              <a:t>229-391-4986</a:t>
            </a:r>
            <a:br>
              <a:rPr lang="en-US" dirty="0"/>
            </a:br>
            <a:endParaRPr lang="en-US" dirty="0"/>
          </a:p>
        </p:txBody>
      </p:sp>
      <p:sp>
        <p:nvSpPr>
          <p:cNvPr id="3" name="Rectangle 2">
            <a:extLst>
              <a:ext uri="{FF2B5EF4-FFF2-40B4-BE49-F238E27FC236}">
                <a16:creationId xmlns:a16="http://schemas.microsoft.com/office/drawing/2014/main" id="{3871FE09-D138-474E-A8BC-01EDD5B797DF}"/>
              </a:ext>
            </a:extLst>
          </p:cNvPr>
          <p:cNvSpPr/>
          <p:nvPr/>
        </p:nvSpPr>
        <p:spPr>
          <a:xfrm>
            <a:off x="5187612" y="4724399"/>
            <a:ext cx="3589444" cy="584775"/>
          </a:xfrm>
          <a:prstGeom prst="rect">
            <a:avLst/>
          </a:prstGeom>
        </p:spPr>
        <p:txBody>
          <a:bodyPr wrap="none">
            <a:spAutoFit/>
          </a:bodyPr>
          <a:lstStyle/>
          <a:p>
            <a:r>
              <a:rPr lang="en-US" sz="3200" b="1" dirty="0">
                <a:solidFill>
                  <a:prstClr val="black">
                    <a:lumMod val="85000"/>
                    <a:lumOff val="15000"/>
                  </a:prstClr>
                </a:solidFill>
                <a:latin typeface="MV Boli" pitchFamily="2" charset="0"/>
                <a:ea typeface="+mj-ea"/>
                <a:cs typeface="MV Boli" pitchFamily="2" charset="0"/>
              </a:rPr>
              <a:t>Tamatha Lambert</a:t>
            </a:r>
            <a:endParaRPr lang="en-US" dirty="0"/>
          </a:p>
        </p:txBody>
      </p:sp>
      <p:sp>
        <p:nvSpPr>
          <p:cNvPr id="6" name="Rectangle 5">
            <a:extLst>
              <a:ext uri="{FF2B5EF4-FFF2-40B4-BE49-F238E27FC236}">
                <a16:creationId xmlns:a16="http://schemas.microsoft.com/office/drawing/2014/main" id="{3AAB0D18-C567-4DF4-9A77-0D5984DCEB5E}"/>
              </a:ext>
            </a:extLst>
          </p:cNvPr>
          <p:cNvSpPr/>
          <p:nvPr/>
        </p:nvSpPr>
        <p:spPr>
          <a:xfrm>
            <a:off x="5223602" y="5209819"/>
            <a:ext cx="4572000" cy="880241"/>
          </a:xfrm>
          <a:prstGeom prst="rect">
            <a:avLst/>
          </a:prstGeom>
        </p:spPr>
        <p:txBody>
          <a:bodyPr>
            <a:spAutoFit/>
          </a:bodyPr>
          <a:lstStyle/>
          <a:p>
            <a:pPr lvl="0">
              <a:spcBef>
                <a:spcPct val="20000"/>
              </a:spcBef>
            </a:pPr>
            <a:r>
              <a:rPr lang="en-US" sz="1600" b="1" dirty="0">
                <a:solidFill>
                  <a:prstClr val="black">
                    <a:lumMod val="85000"/>
                    <a:lumOff val="15000"/>
                  </a:prstClr>
                </a:solidFill>
                <a:latin typeface="MV Boli" pitchFamily="2" charset="0"/>
                <a:cs typeface="MV Boli" pitchFamily="2" charset="0"/>
              </a:rPr>
              <a:t>Director, Baldwin Libraries</a:t>
            </a:r>
            <a:br>
              <a:rPr lang="en-US" sz="1600" b="1" dirty="0">
                <a:solidFill>
                  <a:prstClr val="black">
                    <a:lumMod val="85000"/>
                    <a:lumOff val="15000"/>
                  </a:prstClr>
                </a:solidFill>
                <a:latin typeface="MV Boli" pitchFamily="2" charset="0"/>
                <a:cs typeface="MV Boli" pitchFamily="2" charset="0"/>
              </a:rPr>
            </a:br>
            <a:r>
              <a:rPr lang="en-US" sz="1600" b="1" dirty="0">
                <a:solidFill>
                  <a:prstClr val="black">
                    <a:lumMod val="85000"/>
                    <a:lumOff val="15000"/>
                  </a:prstClr>
                </a:solidFill>
                <a:latin typeface="MV Boli" pitchFamily="2" charset="0"/>
                <a:cs typeface="MV Boli" pitchFamily="2" charset="0"/>
              </a:rPr>
              <a:t>tlambert@abac.edu</a:t>
            </a:r>
          </a:p>
          <a:p>
            <a:pPr lvl="0">
              <a:spcBef>
                <a:spcPct val="20000"/>
              </a:spcBef>
            </a:pPr>
            <a:r>
              <a:rPr lang="en-US" sz="1600" b="1" dirty="0">
                <a:solidFill>
                  <a:prstClr val="black">
                    <a:lumMod val="85000"/>
                    <a:lumOff val="15000"/>
                  </a:prstClr>
                </a:solidFill>
                <a:latin typeface="MV Boli" pitchFamily="2" charset="0"/>
                <a:cs typeface="MV Boli" pitchFamily="2" charset="0"/>
              </a:rPr>
              <a:t>229-391-4993</a:t>
            </a:r>
            <a:endParaRPr lang="en-US" sz="1600" dirty="0"/>
          </a:p>
        </p:txBody>
      </p:sp>
      <p:pic>
        <p:nvPicPr>
          <p:cNvPr id="9" name="Picture 8">
            <a:extLst>
              <a:ext uri="{FF2B5EF4-FFF2-40B4-BE49-F238E27FC236}">
                <a16:creationId xmlns:a16="http://schemas.microsoft.com/office/drawing/2014/main" id="{934B5D76-AE63-4DC1-97C0-2D674972E5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972849"/>
            <a:ext cx="2794055" cy="3616899"/>
          </a:xfrm>
          <a:prstGeom prst="rect">
            <a:avLst/>
          </a:prstGeom>
        </p:spPr>
      </p:pic>
      <p:pic>
        <p:nvPicPr>
          <p:cNvPr id="10" name="Picture 9">
            <a:extLst>
              <a:ext uri="{FF2B5EF4-FFF2-40B4-BE49-F238E27FC236}">
                <a16:creationId xmlns:a16="http://schemas.microsoft.com/office/drawing/2014/main" id="{AE16C562-E5DC-4600-94CB-A16A0C1AA2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6776" y="838200"/>
            <a:ext cx="3002088" cy="3886199"/>
          </a:xfrm>
          <a:prstGeom prst="rect">
            <a:avLst/>
          </a:prstGeom>
        </p:spPr>
      </p:pic>
    </p:spTree>
    <p:extLst>
      <p:ext uri="{BB962C8B-B14F-4D97-AF65-F5344CB8AC3E}">
        <p14:creationId xmlns:p14="http://schemas.microsoft.com/office/powerpoint/2010/main" val="3660579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6904</TotalTime>
  <Words>427</Words>
  <Application>Microsoft Office PowerPoint</Application>
  <PresentationFormat>On-screen Show (4:3)</PresentationFormat>
  <Paragraphs>45</Paragraphs>
  <Slides>8</Slides>
  <Notes>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MV Boli</vt:lpstr>
      <vt:lpstr>Calibri</vt:lpstr>
      <vt:lpstr>Bradley Hand ITC</vt:lpstr>
      <vt:lpstr>Arial</vt:lpstr>
      <vt:lpstr>Office Theme</vt:lpstr>
      <vt:lpstr>PowerPoint Presentation</vt:lpstr>
      <vt:lpstr>Inception</vt:lpstr>
      <vt:lpstr>PowerPoint Presentation</vt:lpstr>
      <vt:lpstr>PowerPoint Presentation</vt:lpstr>
      <vt:lpstr>Teaching the Tech</vt:lpstr>
      <vt:lpstr>PowerPoint Presentation</vt:lpstr>
      <vt:lpstr>PowerPoint Presentation</vt:lpstr>
      <vt:lpstr>David Edens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THIS FONT</dc:title>
  <dc:creator>PresenterMedia.com</dc:creator>
  <cp:lastModifiedBy>David Edens</cp:lastModifiedBy>
  <cp:revision>64</cp:revision>
  <dcterms:created xsi:type="dcterms:W3CDTF">2012-02-03T20:32:05Z</dcterms:created>
  <dcterms:modified xsi:type="dcterms:W3CDTF">2018-05-15T19:54:42Z</dcterms:modified>
</cp:coreProperties>
</file>