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3" r:id="rId4"/>
  </p:sldMasterIdLst>
  <p:notesMasterIdLst>
    <p:notesMasterId r:id="rId38"/>
  </p:notesMasterIdLst>
  <p:sldIdLst>
    <p:sldId id="256" r:id="rId5"/>
    <p:sldId id="257" r:id="rId6"/>
    <p:sldId id="263" r:id="rId7"/>
    <p:sldId id="290" r:id="rId8"/>
    <p:sldId id="259" r:id="rId9"/>
    <p:sldId id="266" r:id="rId10"/>
    <p:sldId id="267" r:id="rId11"/>
    <p:sldId id="260" r:id="rId12"/>
    <p:sldId id="274" r:id="rId13"/>
    <p:sldId id="258" r:id="rId14"/>
    <p:sldId id="285" r:id="rId15"/>
    <p:sldId id="268" r:id="rId16"/>
    <p:sldId id="269" r:id="rId17"/>
    <p:sldId id="270" r:id="rId18"/>
    <p:sldId id="271" r:id="rId19"/>
    <p:sldId id="261" r:id="rId20"/>
    <p:sldId id="272" r:id="rId21"/>
    <p:sldId id="264" r:id="rId22"/>
    <p:sldId id="262" r:id="rId23"/>
    <p:sldId id="278" r:id="rId24"/>
    <p:sldId id="265" r:id="rId25"/>
    <p:sldId id="280" r:id="rId26"/>
    <p:sldId id="281" r:id="rId27"/>
    <p:sldId id="282" r:id="rId28"/>
    <p:sldId id="284" r:id="rId29"/>
    <p:sldId id="273" r:id="rId30"/>
    <p:sldId id="279" r:id="rId31"/>
    <p:sldId id="276" r:id="rId32"/>
    <p:sldId id="283" r:id="rId33"/>
    <p:sldId id="287" r:id="rId34"/>
    <p:sldId id="288" r:id="rId35"/>
    <p:sldId id="289" r:id="rId36"/>
    <p:sldId id="2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7" Type="http://schemas.openxmlformats.org/officeDocument/2006/relationships/image" Target="../media/image25.svg"/><Relationship Id="rId2" Type="http://schemas.openxmlformats.org/officeDocument/2006/relationships/hyperlink" Target="https://knowledge.exlibrisgroup.com/Alma/Training/Extended_Training/Presentations_and_Documents_-_Letters" TargetMode="External"/><Relationship Id="rId1" Type="http://schemas.openxmlformats.org/officeDocument/2006/relationships/hyperlink" Target="https://sites.google.com/view/g3almatraining/fulfillment/notices-letters"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3.png"/><Relationship Id="rId9"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7" Type="http://schemas.openxmlformats.org/officeDocument/2006/relationships/image" Target="../media/image24.png"/><Relationship Id="rId12"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1" Type="http://schemas.openxmlformats.org/officeDocument/2006/relationships/image" Target="../media/image23.png"/><Relationship Id="rId6" Type="http://schemas.openxmlformats.org/officeDocument/2006/relationships/hyperlink" Target="https://sites.google.com/view/g3almatraining/fulfillment/notices-letters" TargetMode="External"/><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5.png"/><Relationship Id="rId9" Type="http://schemas.openxmlformats.org/officeDocument/2006/relationships/hyperlink" Target="https://knowledge.exlibrisgroup.com/Alma/Training/Extended_Training/Presentations_and_Documents_-_Letter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04055-4A19-477B-89CD-994832DA1F60}"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F6B46F3-DD4A-4A9C-85D6-52214AAD3C44}">
      <dgm:prSet/>
      <dgm:spPr/>
      <dgm:t>
        <a:bodyPr/>
        <a:lstStyle/>
        <a:p>
          <a:pPr>
            <a:defRPr cap="all"/>
          </a:pPr>
          <a:r>
            <a:rPr lang="en-US" dirty="0"/>
            <a:t>GIL Wiki:  </a:t>
          </a:r>
          <a:r>
            <a:rPr lang="en-US" dirty="0">
              <a:solidFill>
                <a:srgbClr val="0070C0"/>
              </a:solidFill>
              <a:hlinkClick xmlns:r="http://schemas.openxmlformats.org/officeDocument/2006/relationships" r:id="rId1">
                <a:extLst>
                  <a:ext uri="{A12FA001-AC4F-418D-AE19-62706E023703}">
                    <ahyp:hlinkClr xmlns="" xmlns:ahyp="http://schemas.microsoft.com/office/drawing/2018/hyperlinkcolor" val="tx"/>
                  </a:ext>
                </a:extLst>
              </a:hlinkClick>
            </a:rPr>
            <a:t>https://sites.google.com/view/g3almatraining/fulfillment/notices-letters</a:t>
          </a:r>
          <a:r>
            <a:rPr lang="en-US" dirty="0">
              <a:solidFill>
                <a:srgbClr val="0070C0"/>
              </a:solidFill>
            </a:rPr>
            <a:t> </a:t>
          </a:r>
        </a:p>
      </dgm:t>
    </dgm:pt>
    <dgm:pt modelId="{89AFB7B1-AB56-4926-8DD4-CCC3D3DF598B}" type="parTrans" cxnId="{9F791E32-C92D-4572-9904-3CFAE5BE3E97}">
      <dgm:prSet/>
      <dgm:spPr/>
      <dgm:t>
        <a:bodyPr/>
        <a:lstStyle/>
        <a:p>
          <a:endParaRPr lang="en-US"/>
        </a:p>
      </dgm:t>
    </dgm:pt>
    <dgm:pt modelId="{139931C7-1739-40AD-AA32-170067623CA9}" type="sibTrans" cxnId="{9F791E32-C92D-4572-9904-3CFAE5BE3E97}">
      <dgm:prSet/>
      <dgm:spPr/>
      <dgm:t>
        <a:bodyPr/>
        <a:lstStyle/>
        <a:p>
          <a:endParaRPr lang="en-US"/>
        </a:p>
      </dgm:t>
    </dgm:pt>
    <dgm:pt modelId="{554AED08-EE78-44DE-A1C5-3756C7D141CA}">
      <dgm:prSet/>
      <dgm:spPr/>
      <dgm:t>
        <a:bodyPr/>
        <a:lstStyle/>
        <a:p>
          <a:pPr>
            <a:defRPr cap="all"/>
          </a:pPr>
          <a:r>
            <a:rPr lang="en-US" dirty="0"/>
            <a:t>Ex Libris Presentations: </a:t>
          </a:r>
          <a:r>
            <a:rPr lang="en-US" dirty="0">
              <a:solidFill>
                <a:srgbClr val="0070C0"/>
              </a:solidFill>
              <a:hlinkClick xmlns:r="http://schemas.openxmlformats.org/officeDocument/2006/relationships" r:id="rId2">
                <a:extLst>
                  <a:ext uri="{A12FA001-AC4F-418D-AE19-62706E023703}">
                    <ahyp:hlinkClr xmlns="" xmlns:ahyp="http://schemas.microsoft.com/office/drawing/2018/hyperlinkcolor" val="tx"/>
                  </a:ext>
                </a:extLst>
              </a:hlinkClick>
            </a:rPr>
            <a:t>https://knowledge.exlibrisgroup.com/Alma/Training/Extended_Training/Presentations_and_Documents_-_Letters</a:t>
          </a:r>
          <a:r>
            <a:rPr lang="en-US" dirty="0">
              <a:solidFill>
                <a:srgbClr val="0070C0"/>
              </a:solidFill>
            </a:rPr>
            <a:t> </a:t>
          </a:r>
        </a:p>
      </dgm:t>
    </dgm:pt>
    <dgm:pt modelId="{C0B223B5-B036-41E2-8E07-9D27B56C0577}" type="parTrans" cxnId="{31473521-D32E-471E-8582-1778708D509E}">
      <dgm:prSet/>
      <dgm:spPr/>
      <dgm:t>
        <a:bodyPr/>
        <a:lstStyle/>
        <a:p>
          <a:endParaRPr lang="en-US"/>
        </a:p>
      </dgm:t>
    </dgm:pt>
    <dgm:pt modelId="{83E8D108-E09B-49A8-8C9B-82DC384DBA01}" type="sibTrans" cxnId="{31473521-D32E-471E-8582-1778708D509E}">
      <dgm:prSet/>
      <dgm:spPr/>
      <dgm:t>
        <a:bodyPr/>
        <a:lstStyle/>
        <a:p>
          <a:endParaRPr lang="en-US"/>
        </a:p>
      </dgm:t>
    </dgm:pt>
    <dgm:pt modelId="{24E4916F-F64E-4626-9715-2BC31413034D}">
      <dgm:prSet/>
      <dgm:spPr/>
      <dgm:t>
        <a:bodyPr/>
        <a:lstStyle/>
        <a:p>
          <a:pPr>
            <a:defRPr cap="all"/>
          </a:pPr>
          <a:r>
            <a:rPr lang="en-US" dirty="0"/>
            <a:t>Ex Libris Documentation: </a:t>
          </a:r>
          <a:r>
            <a:rPr lang="en-US" dirty="0">
              <a:solidFill>
                <a:srgbClr val="0070C0"/>
              </a:solidFill>
              <a:hlinkClick xmlns:r="http://schemas.openxmlformats.org/officeDocument/2006/relationships" r:id="rId3">
                <a:extLst>
                  <a:ext uri="{A12FA001-AC4F-418D-AE19-62706E023703}">
                    <ahyp:hlinkClr xmlns="" xmlns:ahyp="http://schemas.microsoft.com/office/drawing/2018/hyperlinkcolor" val="tx"/>
                  </a:ext>
                </a:extLst>
              </a:hlinkClick>
            </a:rPr>
            <a:t>https://knowledge.exlibrisgroup.com/Alma/Product_Documentation/010Alma_Online_Help_(English)/050Administration/050Configuring_General_Alma_Functions/070Configuring_Alma_Letters</a:t>
          </a:r>
          <a:endParaRPr lang="en-US" dirty="0">
            <a:solidFill>
              <a:srgbClr val="0070C0"/>
            </a:solidFill>
          </a:endParaRPr>
        </a:p>
      </dgm:t>
    </dgm:pt>
    <dgm:pt modelId="{7B2CEF48-72E6-4A9A-8AE8-280D1953E68C}" type="parTrans" cxnId="{60C3253B-4D87-47CC-9F77-02EF23F37A76}">
      <dgm:prSet/>
      <dgm:spPr/>
      <dgm:t>
        <a:bodyPr/>
        <a:lstStyle/>
        <a:p>
          <a:endParaRPr lang="en-US"/>
        </a:p>
      </dgm:t>
    </dgm:pt>
    <dgm:pt modelId="{FC00AC3E-1909-4F81-946F-52B6C7EA60D7}" type="sibTrans" cxnId="{60C3253B-4D87-47CC-9F77-02EF23F37A76}">
      <dgm:prSet/>
      <dgm:spPr/>
      <dgm:t>
        <a:bodyPr/>
        <a:lstStyle/>
        <a:p>
          <a:endParaRPr lang="en-US"/>
        </a:p>
      </dgm:t>
    </dgm:pt>
    <dgm:pt modelId="{2EE69C6A-4E6A-43BF-98EC-7802D21DD859}" type="pres">
      <dgm:prSet presAssocID="{49004055-4A19-477B-89CD-994832DA1F60}" presName="root" presStyleCnt="0">
        <dgm:presLayoutVars>
          <dgm:dir/>
          <dgm:resizeHandles val="exact"/>
        </dgm:presLayoutVars>
      </dgm:prSet>
      <dgm:spPr/>
      <dgm:t>
        <a:bodyPr/>
        <a:lstStyle/>
        <a:p>
          <a:endParaRPr lang="en-US"/>
        </a:p>
      </dgm:t>
    </dgm:pt>
    <dgm:pt modelId="{97148A43-6FE1-4028-97FC-87A9AF63F480}" type="pres">
      <dgm:prSet presAssocID="{3F6B46F3-DD4A-4A9C-85D6-52214AAD3C44}" presName="compNode" presStyleCnt="0"/>
      <dgm:spPr/>
    </dgm:pt>
    <dgm:pt modelId="{4F3881D2-55E3-4AF1-AA65-1A570D2394C2}" type="pres">
      <dgm:prSet presAssocID="{3F6B46F3-DD4A-4A9C-85D6-52214AAD3C44}" presName="iconBgRect" presStyleLbl="bgShp" presStyleIdx="0" presStyleCnt="3"/>
      <dgm:spPr>
        <a:prstGeom prst="round2DiagRect">
          <a:avLst>
            <a:gd name="adj1" fmla="val 29727"/>
            <a:gd name="adj2" fmla="val 0"/>
          </a:avLst>
        </a:prstGeom>
      </dgm:spPr>
    </dgm:pt>
    <dgm:pt modelId="{5D4CE3FB-D65C-4EEC-A268-075E342AD866}" type="pres">
      <dgm:prSet presAssocID="{3F6B46F3-DD4A-4A9C-85D6-52214AAD3C44}"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dgm:spPr>
      <dgm:t>
        <a:bodyPr/>
        <a:lstStyle/>
        <a:p>
          <a:endParaRPr lang="en-US"/>
        </a:p>
      </dgm:t>
      <dgm:extLst>
        <a:ext uri="{E40237B7-FDA0-4F09-8148-C483321AD2D9}">
          <dgm14:cNvPr xmlns:dgm14="http://schemas.microsoft.com/office/drawing/2010/diagram" id="0" name="" descr="Marker"/>
        </a:ext>
      </dgm:extLst>
    </dgm:pt>
    <dgm:pt modelId="{96D9FA02-9888-46A1-B956-C73B3A98EBF0}" type="pres">
      <dgm:prSet presAssocID="{3F6B46F3-DD4A-4A9C-85D6-52214AAD3C44}" presName="spaceRect" presStyleCnt="0"/>
      <dgm:spPr/>
    </dgm:pt>
    <dgm:pt modelId="{DB29B168-1A77-4649-8987-FA7A5BFB6762}" type="pres">
      <dgm:prSet presAssocID="{3F6B46F3-DD4A-4A9C-85D6-52214AAD3C44}" presName="textRect" presStyleLbl="revTx" presStyleIdx="0" presStyleCnt="3">
        <dgm:presLayoutVars>
          <dgm:chMax val="1"/>
          <dgm:chPref val="1"/>
        </dgm:presLayoutVars>
      </dgm:prSet>
      <dgm:spPr/>
      <dgm:t>
        <a:bodyPr/>
        <a:lstStyle/>
        <a:p>
          <a:endParaRPr lang="en-US"/>
        </a:p>
      </dgm:t>
    </dgm:pt>
    <dgm:pt modelId="{14EE0C26-5482-43FA-9F80-7BD007AF0BE8}" type="pres">
      <dgm:prSet presAssocID="{139931C7-1739-40AD-AA32-170067623CA9}" presName="sibTrans" presStyleCnt="0"/>
      <dgm:spPr/>
    </dgm:pt>
    <dgm:pt modelId="{D5F1CC22-B454-43A6-97EE-3358855AA230}" type="pres">
      <dgm:prSet presAssocID="{554AED08-EE78-44DE-A1C5-3756C7D141CA}" presName="compNode" presStyleCnt="0"/>
      <dgm:spPr/>
    </dgm:pt>
    <dgm:pt modelId="{5D13A19D-C1E8-492E-99C1-11EB00281898}" type="pres">
      <dgm:prSet presAssocID="{554AED08-EE78-44DE-A1C5-3756C7D141CA}" presName="iconBgRect" presStyleLbl="bgShp" presStyleIdx="1" presStyleCnt="3"/>
      <dgm:spPr>
        <a:prstGeom prst="round2DiagRect">
          <a:avLst>
            <a:gd name="adj1" fmla="val 29727"/>
            <a:gd name="adj2" fmla="val 0"/>
          </a:avLst>
        </a:prstGeom>
      </dgm:spPr>
    </dgm:pt>
    <dgm:pt modelId="{25991C16-4082-4277-9401-70FF1A7A805F}" type="pres">
      <dgm:prSet presAssocID="{554AED08-EE78-44DE-A1C5-3756C7D141CA}"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dgm:spPr>
      <dgm:t>
        <a:bodyPr/>
        <a:lstStyle/>
        <a:p>
          <a:endParaRPr lang="en-US"/>
        </a:p>
      </dgm:t>
      <dgm:extLst>
        <a:ext uri="{E40237B7-FDA0-4F09-8148-C483321AD2D9}">
          <dgm14:cNvPr xmlns:dgm14="http://schemas.microsoft.com/office/drawing/2010/diagram" id="0" name="" descr="Projector screen"/>
        </a:ext>
      </dgm:extLst>
    </dgm:pt>
    <dgm:pt modelId="{1828465F-F79B-4E21-8527-9B70B5474E68}" type="pres">
      <dgm:prSet presAssocID="{554AED08-EE78-44DE-A1C5-3756C7D141CA}" presName="spaceRect" presStyleCnt="0"/>
      <dgm:spPr/>
    </dgm:pt>
    <dgm:pt modelId="{8EFDDA97-DCB2-4EAF-B3E5-E6922DCFE117}" type="pres">
      <dgm:prSet presAssocID="{554AED08-EE78-44DE-A1C5-3756C7D141CA}" presName="textRect" presStyleLbl="revTx" presStyleIdx="1" presStyleCnt="3">
        <dgm:presLayoutVars>
          <dgm:chMax val="1"/>
          <dgm:chPref val="1"/>
        </dgm:presLayoutVars>
      </dgm:prSet>
      <dgm:spPr/>
      <dgm:t>
        <a:bodyPr/>
        <a:lstStyle/>
        <a:p>
          <a:endParaRPr lang="en-US"/>
        </a:p>
      </dgm:t>
    </dgm:pt>
    <dgm:pt modelId="{C3983291-AF0C-44B4-8D2D-DA7D3E368C0E}" type="pres">
      <dgm:prSet presAssocID="{83E8D108-E09B-49A8-8C9B-82DC384DBA01}" presName="sibTrans" presStyleCnt="0"/>
      <dgm:spPr/>
    </dgm:pt>
    <dgm:pt modelId="{03267B32-0CC7-4342-8102-82C2F88B5E2E}" type="pres">
      <dgm:prSet presAssocID="{24E4916F-F64E-4626-9715-2BC31413034D}" presName="compNode" presStyleCnt="0"/>
      <dgm:spPr/>
    </dgm:pt>
    <dgm:pt modelId="{8332B6BE-520D-40B4-9ED1-D400BA1EC50E}" type="pres">
      <dgm:prSet presAssocID="{24E4916F-F64E-4626-9715-2BC31413034D}" presName="iconBgRect" presStyleLbl="bgShp" presStyleIdx="2" presStyleCnt="3"/>
      <dgm:spPr>
        <a:prstGeom prst="round2DiagRect">
          <a:avLst>
            <a:gd name="adj1" fmla="val 29727"/>
            <a:gd name="adj2" fmla="val 0"/>
          </a:avLst>
        </a:prstGeom>
      </dgm:spPr>
    </dgm:pt>
    <dgm:pt modelId="{6E8C0B2E-9F4D-4659-B7B6-B84DBC45D3C7}" type="pres">
      <dgm:prSet presAssocID="{24E4916F-F64E-4626-9715-2BC31413034D}" presName="iconRect" presStyleLbl="node1" presStyleIdx="2" presStyleCnt="3"/>
      <dgm:spPr>
        <a:blipFill>
          <a:blip xmlns:r="http://schemas.openxmlformats.org/officeDocument/2006/relationships"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a:blipFill>
        <a:ln>
          <a:noFill/>
        </a:ln>
      </dgm:spPr>
      <dgm:t>
        <a:bodyPr/>
        <a:lstStyle/>
        <a:p>
          <a:endParaRPr lang="en-US"/>
        </a:p>
      </dgm:t>
      <dgm:extLst>
        <a:ext uri="{E40237B7-FDA0-4F09-8148-C483321AD2D9}">
          <dgm14:cNvPr xmlns:dgm14="http://schemas.microsoft.com/office/drawing/2010/diagram" id="0" name="" descr="Document"/>
        </a:ext>
      </dgm:extLst>
    </dgm:pt>
    <dgm:pt modelId="{5AD92050-13AA-47C4-931F-FC819ED4CE17}" type="pres">
      <dgm:prSet presAssocID="{24E4916F-F64E-4626-9715-2BC31413034D}" presName="spaceRect" presStyleCnt="0"/>
      <dgm:spPr/>
    </dgm:pt>
    <dgm:pt modelId="{0C8CD97A-2A32-4FC9-9409-B6B3246CEC75}" type="pres">
      <dgm:prSet presAssocID="{24E4916F-F64E-4626-9715-2BC31413034D}" presName="textRect" presStyleLbl="revTx" presStyleIdx="2" presStyleCnt="3">
        <dgm:presLayoutVars>
          <dgm:chMax val="1"/>
          <dgm:chPref val="1"/>
        </dgm:presLayoutVars>
      </dgm:prSet>
      <dgm:spPr/>
      <dgm:t>
        <a:bodyPr/>
        <a:lstStyle/>
        <a:p>
          <a:endParaRPr lang="en-US"/>
        </a:p>
      </dgm:t>
    </dgm:pt>
  </dgm:ptLst>
  <dgm:cxnLst>
    <dgm:cxn modelId="{FAE5BE6F-EC8E-488F-BB83-14DAFA65AB1C}" type="presOf" srcId="{24E4916F-F64E-4626-9715-2BC31413034D}" destId="{0C8CD97A-2A32-4FC9-9409-B6B3246CEC75}" srcOrd="0" destOrd="0" presId="urn:microsoft.com/office/officeart/2018/5/layout/IconLeafLabelList"/>
    <dgm:cxn modelId="{31473521-D32E-471E-8582-1778708D509E}" srcId="{49004055-4A19-477B-89CD-994832DA1F60}" destId="{554AED08-EE78-44DE-A1C5-3756C7D141CA}" srcOrd="1" destOrd="0" parTransId="{C0B223B5-B036-41E2-8E07-9D27B56C0577}" sibTransId="{83E8D108-E09B-49A8-8C9B-82DC384DBA01}"/>
    <dgm:cxn modelId="{60C3253B-4D87-47CC-9F77-02EF23F37A76}" srcId="{49004055-4A19-477B-89CD-994832DA1F60}" destId="{24E4916F-F64E-4626-9715-2BC31413034D}" srcOrd="2" destOrd="0" parTransId="{7B2CEF48-72E6-4A9A-8AE8-280D1953E68C}" sibTransId="{FC00AC3E-1909-4F81-946F-52B6C7EA60D7}"/>
    <dgm:cxn modelId="{35B20ED0-849D-4945-9EA7-3D0D98258B09}" type="presOf" srcId="{49004055-4A19-477B-89CD-994832DA1F60}" destId="{2EE69C6A-4E6A-43BF-98EC-7802D21DD859}" srcOrd="0" destOrd="0" presId="urn:microsoft.com/office/officeart/2018/5/layout/IconLeafLabelList"/>
    <dgm:cxn modelId="{2EA3FD42-C005-44F3-9152-FEC6A2C05F43}" type="presOf" srcId="{554AED08-EE78-44DE-A1C5-3756C7D141CA}" destId="{8EFDDA97-DCB2-4EAF-B3E5-E6922DCFE117}" srcOrd="0" destOrd="0" presId="urn:microsoft.com/office/officeart/2018/5/layout/IconLeafLabelList"/>
    <dgm:cxn modelId="{7DB3658E-5052-414A-92C1-557CEEF6434D}" type="presOf" srcId="{3F6B46F3-DD4A-4A9C-85D6-52214AAD3C44}" destId="{DB29B168-1A77-4649-8987-FA7A5BFB6762}" srcOrd="0" destOrd="0" presId="urn:microsoft.com/office/officeart/2018/5/layout/IconLeafLabelList"/>
    <dgm:cxn modelId="{9F791E32-C92D-4572-9904-3CFAE5BE3E97}" srcId="{49004055-4A19-477B-89CD-994832DA1F60}" destId="{3F6B46F3-DD4A-4A9C-85D6-52214AAD3C44}" srcOrd="0" destOrd="0" parTransId="{89AFB7B1-AB56-4926-8DD4-CCC3D3DF598B}" sibTransId="{139931C7-1739-40AD-AA32-170067623CA9}"/>
    <dgm:cxn modelId="{877D524D-0481-44C3-B1DC-D9F3D6776B4E}" type="presParOf" srcId="{2EE69C6A-4E6A-43BF-98EC-7802D21DD859}" destId="{97148A43-6FE1-4028-97FC-87A9AF63F480}" srcOrd="0" destOrd="0" presId="urn:microsoft.com/office/officeart/2018/5/layout/IconLeafLabelList"/>
    <dgm:cxn modelId="{4E57E35E-9955-4DDF-B925-6347E1D065B6}" type="presParOf" srcId="{97148A43-6FE1-4028-97FC-87A9AF63F480}" destId="{4F3881D2-55E3-4AF1-AA65-1A570D2394C2}" srcOrd="0" destOrd="0" presId="urn:microsoft.com/office/officeart/2018/5/layout/IconLeafLabelList"/>
    <dgm:cxn modelId="{ED07A1BF-B5E0-4501-9B66-C84EA4BC9A68}" type="presParOf" srcId="{97148A43-6FE1-4028-97FC-87A9AF63F480}" destId="{5D4CE3FB-D65C-4EEC-A268-075E342AD866}" srcOrd="1" destOrd="0" presId="urn:microsoft.com/office/officeart/2018/5/layout/IconLeafLabelList"/>
    <dgm:cxn modelId="{598C44BC-853F-4231-971C-D615C04C4DCC}" type="presParOf" srcId="{97148A43-6FE1-4028-97FC-87A9AF63F480}" destId="{96D9FA02-9888-46A1-B956-C73B3A98EBF0}" srcOrd="2" destOrd="0" presId="urn:microsoft.com/office/officeart/2018/5/layout/IconLeafLabelList"/>
    <dgm:cxn modelId="{D7E801E9-11F3-4A55-9795-CB28D4D8E30C}" type="presParOf" srcId="{97148A43-6FE1-4028-97FC-87A9AF63F480}" destId="{DB29B168-1A77-4649-8987-FA7A5BFB6762}" srcOrd="3" destOrd="0" presId="urn:microsoft.com/office/officeart/2018/5/layout/IconLeafLabelList"/>
    <dgm:cxn modelId="{94B9FC3B-1E27-4AE0-91DE-9F7EE9B89E3C}" type="presParOf" srcId="{2EE69C6A-4E6A-43BF-98EC-7802D21DD859}" destId="{14EE0C26-5482-43FA-9F80-7BD007AF0BE8}" srcOrd="1" destOrd="0" presId="urn:microsoft.com/office/officeart/2018/5/layout/IconLeafLabelList"/>
    <dgm:cxn modelId="{E9EF10E3-01F0-4FA0-B3CC-80FFF661A082}" type="presParOf" srcId="{2EE69C6A-4E6A-43BF-98EC-7802D21DD859}" destId="{D5F1CC22-B454-43A6-97EE-3358855AA230}" srcOrd="2" destOrd="0" presId="urn:microsoft.com/office/officeart/2018/5/layout/IconLeafLabelList"/>
    <dgm:cxn modelId="{42A26FA5-DD5F-45F9-979E-66116FD92353}" type="presParOf" srcId="{D5F1CC22-B454-43A6-97EE-3358855AA230}" destId="{5D13A19D-C1E8-492E-99C1-11EB00281898}" srcOrd="0" destOrd="0" presId="urn:microsoft.com/office/officeart/2018/5/layout/IconLeafLabelList"/>
    <dgm:cxn modelId="{C4218A94-1757-4DF5-8338-5D6659E96CC5}" type="presParOf" srcId="{D5F1CC22-B454-43A6-97EE-3358855AA230}" destId="{25991C16-4082-4277-9401-70FF1A7A805F}" srcOrd="1" destOrd="0" presId="urn:microsoft.com/office/officeart/2018/5/layout/IconLeafLabelList"/>
    <dgm:cxn modelId="{8A38EF88-5F04-471C-A784-6666D31A6837}" type="presParOf" srcId="{D5F1CC22-B454-43A6-97EE-3358855AA230}" destId="{1828465F-F79B-4E21-8527-9B70B5474E68}" srcOrd="2" destOrd="0" presId="urn:microsoft.com/office/officeart/2018/5/layout/IconLeafLabelList"/>
    <dgm:cxn modelId="{0C5A6CEB-2011-427D-B09A-6BA39C11CD64}" type="presParOf" srcId="{D5F1CC22-B454-43A6-97EE-3358855AA230}" destId="{8EFDDA97-DCB2-4EAF-B3E5-E6922DCFE117}" srcOrd="3" destOrd="0" presId="urn:microsoft.com/office/officeart/2018/5/layout/IconLeafLabelList"/>
    <dgm:cxn modelId="{95FCBB3A-ECD3-41E7-A47A-01C364F2BB62}" type="presParOf" srcId="{2EE69C6A-4E6A-43BF-98EC-7802D21DD859}" destId="{C3983291-AF0C-44B4-8D2D-DA7D3E368C0E}" srcOrd="3" destOrd="0" presId="urn:microsoft.com/office/officeart/2018/5/layout/IconLeafLabelList"/>
    <dgm:cxn modelId="{1F5C1063-1E0F-439D-A7C9-51FAE6385D15}" type="presParOf" srcId="{2EE69C6A-4E6A-43BF-98EC-7802D21DD859}" destId="{03267B32-0CC7-4342-8102-82C2F88B5E2E}" srcOrd="4" destOrd="0" presId="urn:microsoft.com/office/officeart/2018/5/layout/IconLeafLabelList"/>
    <dgm:cxn modelId="{4CFD4AAC-7A34-43E3-88F5-CD978D9672CE}" type="presParOf" srcId="{03267B32-0CC7-4342-8102-82C2F88B5E2E}" destId="{8332B6BE-520D-40B4-9ED1-D400BA1EC50E}" srcOrd="0" destOrd="0" presId="urn:microsoft.com/office/officeart/2018/5/layout/IconLeafLabelList"/>
    <dgm:cxn modelId="{453E6179-45AC-4011-BA5A-4EC0F1FD7661}" type="presParOf" srcId="{03267B32-0CC7-4342-8102-82C2F88B5E2E}" destId="{6E8C0B2E-9F4D-4659-B7B6-B84DBC45D3C7}" srcOrd="1" destOrd="0" presId="urn:microsoft.com/office/officeart/2018/5/layout/IconLeafLabelList"/>
    <dgm:cxn modelId="{367D49E0-6688-4B83-A1D2-EDF4D9A102B1}" type="presParOf" srcId="{03267B32-0CC7-4342-8102-82C2F88B5E2E}" destId="{5AD92050-13AA-47C4-931F-FC819ED4CE17}" srcOrd="2" destOrd="0" presId="urn:microsoft.com/office/officeart/2018/5/layout/IconLeafLabelList"/>
    <dgm:cxn modelId="{B4EB3679-8CDF-4A04-B254-BEC4BF3F62F9}" type="presParOf" srcId="{03267B32-0CC7-4342-8102-82C2F88B5E2E}" destId="{0C8CD97A-2A32-4FC9-9409-B6B3246CEC7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881D2-55E3-4AF1-AA65-1A570D2394C2}">
      <dsp:nvSpPr>
        <dsp:cNvPr id="0" name=""/>
        <dsp:cNvSpPr/>
      </dsp:nvSpPr>
      <dsp:spPr>
        <a:xfrm>
          <a:off x="639687" y="25591"/>
          <a:ext cx="1715625" cy="1715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CE3FB-D65C-4EEC-A268-075E342AD866}">
      <dsp:nvSpPr>
        <dsp:cNvPr id="0" name=""/>
        <dsp:cNvSpPr/>
      </dsp:nvSpPr>
      <dsp:spPr>
        <a:xfrm>
          <a:off x="1005312" y="391216"/>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29B168-1A77-4649-8987-FA7A5BFB6762}">
      <dsp:nvSpPr>
        <dsp:cNvPr id="0" name=""/>
        <dsp:cNvSpPr/>
      </dsp:nvSpPr>
      <dsp:spPr>
        <a:xfrm>
          <a:off x="91250" y="2275591"/>
          <a:ext cx="2812500" cy="102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GIL Wiki:  </a:t>
          </a:r>
          <a:r>
            <a:rPr lang="en-US" sz="1100" kern="1200" dirty="0">
              <a:solidFill>
                <a:srgbClr val="0070C0"/>
              </a:solidFill>
              <a:hlinkClick xmlns:r="http://schemas.openxmlformats.org/officeDocument/2006/relationships" r:id="rId6">
                <a:extLst>
                  <a:ext uri="{A12FA001-AC4F-418D-AE19-62706E023703}">
                    <ahyp:hlinkClr xmlns="" xmlns:ahyp="http://schemas.microsoft.com/office/drawing/2018/hyperlinkcolor" val="tx"/>
                  </a:ext>
                </a:extLst>
              </a:hlinkClick>
            </a:rPr>
            <a:t>https://sites.google.com/view/g3almatraining/fulfillment/notices-letters</a:t>
          </a:r>
          <a:r>
            <a:rPr lang="en-US" sz="1100" kern="1200" dirty="0">
              <a:solidFill>
                <a:srgbClr val="0070C0"/>
              </a:solidFill>
            </a:rPr>
            <a:t> </a:t>
          </a:r>
        </a:p>
      </dsp:txBody>
      <dsp:txXfrm>
        <a:off x="91250" y="2275591"/>
        <a:ext cx="2812500" cy="1023310"/>
      </dsp:txXfrm>
    </dsp:sp>
    <dsp:sp modelId="{5D13A19D-C1E8-492E-99C1-11EB00281898}">
      <dsp:nvSpPr>
        <dsp:cNvPr id="0" name=""/>
        <dsp:cNvSpPr/>
      </dsp:nvSpPr>
      <dsp:spPr>
        <a:xfrm>
          <a:off x="3944375" y="25591"/>
          <a:ext cx="1715625" cy="1715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91C16-4082-4277-9401-70FF1A7A805F}">
      <dsp:nvSpPr>
        <dsp:cNvPr id="0" name=""/>
        <dsp:cNvSpPr/>
      </dsp:nvSpPr>
      <dsp:spPr>
        <a:xfrm>
          <a:off x="4310000" y="391216"/>
          <a:ext cx="984375" cy="984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FDDA97-DCB2-4EAF-B3E5-E6922DCFE117}">
      <dsp:nvSpPr>
        <dsp:cNvPr id="0" name=""/>
        <dsp:cNvSpPr/>
      </dsp:nvSpPr>
      <dsp:spPr>
        <a:xfrm>
          <a:off x="3395937" y="2275591"/>
          <a:ext cx="2812500" cy="102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Ex Libris Presentations: </a:t>
          </a:r>
          <a:r>
            <a:rPr lang="en-US" sz="1100" kern="1200" dirty="0">
              <a:solidFill>
                <a:srgbClr val="0070C0"/>
              </a:solidFill>
              <a:hlinkClick xmlns:r="http://schemas.openxmlformats.org/officeDocument/2006/relationships" r:id="rId9">
                <a:extLst>
                  <a:ext uri="{A12FA001-AC4F-418D-AE19-62706E023703}">
                    <ahyp:hlinkClr xmlns="" xmlns:ahyp="http://schemas.microsoft.com/office/drawing/2018/hyperlinkcolor" val="tx"/>
                  </a:ext>
                </a:extLst>
              </a:hlinkClick>
            </a:rPr>
            <a:t>https://knowledge.exlibrisgroup.com/Alma/Training/Extended_Training/Presentations_and_Documents_-_Letters</a:t>
          </a:r>
          <a:r>
            <a:rPr lang="en-US" sz="1100" kern="1200" dirty="0">
              <a:solidFill>
                <a:srgbClr val="0070C0"/>
              </a:solidFill>
            </a:rPr>
            <a:t> </a:t>
          </a:r>
        </a:p>
      </dsp:txBody>
      <dsp:txXfrm>
        <a:off x="3395937" y="2275591"/>
        <a:ext cx="2812500" cy="1023310"/>
      </dsp:txXfrm>
    </dsp:sp>
    <dsp:sp modelId="{8332B6BE-520D-40B4-9ED1-D400BA1EC50E}">
      <dsp:nvSpPr>
        <dsp:cNvPr id="0" name=""/>
        <dsp:cNvSpPr/>
      </dsp:nvSpPr>
      <dsp:spPr>
        <a:xfrm>
          <a:off x="7249062" y="25591"/>
          <a:ext cx="1715625" cy="171562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C0B2E-9F4D-4659-B7B6-B84DBC45D3C7}">
      <dsp:nvSpPr>
        <dsp:cNvPr id="0" name=""/>
        <dsp:cNvSpPr/>
      </dsp:nvSpPr>
      <dsp:spPr>
        <a:xfrm>
          <a:off x="7614687" y="391216"/>
          <a:ext cx="984375" cy="98437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8CD97A-2A32-4FC9-9409-B6B3246CEC75}">
      <dsp:nvSpPr>
        <dsp:cNvPr id="0" name=""/>
        <dsp:cNvSpPr/>
      </dsp:nvSpPr>
      <dsp:spPr>
        <a:xfrm>
          <a:off x="6700625" y="2275591"/>
          <a:ext cx="2812500" cy="1023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Ex Libris Documentation: </a:t>
          </a:r>
          <a:r>
            <a:rPr lang="en-US" sz="1100" kern="1200" dirty="0">
              <a:solidFill>
                <a:srgbClr val="0070C0"/>
              </a:solidFill>
              <a:hlinkClick xmlns:r="http://schemas.openxmlformats.org/officeDocument/2006/relationships" r:id="rId12">
                <a:extLst>
                  <a:ext uri="{A12FA001-AC4F-418D-AE19-62706E023703}">
                    <ahyp:hlinkClr xmlns="" xmlns:ahyp="http://schemas.microsoft.com/office/drawing/2018/hyperlinkcolor" val="tx"/>
                  </a:ext>
                </a:extLst>
              </a:hlinkClick>
            </a:rPr>
            <a:t>https://knowledge.exlibrisgroup.com/Alma/Product_Documentation/010Alma_Online_Help_(English)/050Administration/050Configuring_General_Alma_Functions/070Configuring_Alma_Letters</a:t>
          </a:r>
          <a:endParaRPr lang="en-US" sz="1100" kern="1200" dirty="0">
            <a:solidFill>
              <a:srgbClr val="0070C0"/>
            </a:solidFill>
          </a:endParaRPr>
        </a:p>
      </dsp:txBody>
      <dsp:txXfrm>
        <a:off x="6700625" y="2275591"/>
        <a:ext cx="2812500" cy="102331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3D038-D066-4474-91B5-407709AD5DB3}"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F9154-0220-4110-B5E7-5E9CC3BCBD29}" type="slidenum">
              <a:rPr lang="en-US" smtClean="0"/>
              <a:t>‹#›</a:t>
            </a:fld>
            <a:endParaRPr lang="en-US"/>
          </a:p>
        </p:txBody>
      </p:sp>
    </p:spTree>
    <p:extLst>
      <p:ext uri="{BB962C8B-B14F-4D97-AF65-F5344CB8AC3E}">
        <p14:creationId xmlns:p14="http://schemas.microsoft.com/office/powerpoint/2010/main" val="216252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F9154-0220-4110-B5E7-5E9CC3BCBD29}" type="slidenum">
              <a:rPr lang="en-US" smtClean="0"/>
              <a:t>2</a:t>
            </a:fld>
            <a:endParaRPr lang="en-US"/>
          </a:p>
        </p:txBody>
      </p:sp>
    </p:spTree>
    <p:extLst>
      <p:ext uri="{BB962C8B-B14F-4D97-AF65-F5344CB8AC3E}">
        <p14:creationId xmlns:p14="http://schemas.microsoft.com/office/powerpoint/2010/main" val="23240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5646C5-78F5-4946-A34A-BB643D33A8B4}" type="datetimeFigureOut">
              <a:rPr lang="en-US" smtClean="0"/>
              <a:t>10/13/2020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1630141-75AF-4FB5-888B-56AB7455AC3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65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646C5-78F5-4946-A34A-BB643D33A8B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30141-75AF-4FB5-888B-56AB7455AC3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93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646C5-78F5-4946-A34A-BB643D33A8B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30141-75AF-4FB5-888B-56AB7455AC3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304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646C5-78F5-4946-A34A-BB643D33A8B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30141-75AF-4FB5-888B-56AB7455AC3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612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5646C5-78F5-4946-A34A-BB643D33A8B4}"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30141-75AF-4FB5-888B-56AB7455AC3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05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5646C5-78F5-4946-A34A-BB643D33A8B4}"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30141-75AF-4FB5-888B-56AB7455AC3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423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5646C5-78F5-4946-A34A-BB643D33A8B4}"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30141-75AF-4FB5-888B-56AB7455AC3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21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5646C5-78F5-4946-A34A-BB643D33A8B4}"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30141-75AF-4FB5-888B-56AB7455AC3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83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646C5-78F5-4946-A34A-BB643D33A8B4}"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30141-75AF-4FB5-888B-56AB7455AC3B}" type="slidenum">
              <a:rPr lang="en-US" smtClean="0"/>
              <a:t>‹#›</a:t>
            </a:fld>
            <a:endParaRPr lang="en-US"/>
          </a:p>
        </p:txBody>
      </p:sp>
    </p:spTree>
    <p:extLst>
      <p:ext uri="{BB962C8B-B14F-4D97-AF65-F5344CB8AC3E}">
        <p14:creationId xmlns:p14="http://schemas.microsoft.com/office/powerpoint/2010/main" val="171152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5646C5-78F5-4946-A34A-BB643D33A8B4}"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30141-75AF-4FB5-888B-56AB7455AC3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114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F5646C5-78F5-4946-A34A-BB643D33A8B4}" type="datetimeFigureOut">
              <a:rPr lang="en-US" smtClean="0"/>
              <a:t>10/13/2020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01630141-75AF-4FB5-888B-56AB7455AC3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113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5646C5-78F5-4946-A34A-BB643D33A8B4}" type="datetimeFigureOut">
              <a:rPr lang="en-US" smtClean="0"/>
              <a:t>10/13/2020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1630141-75AF-4FB5-888B-56AB7455AC3B}"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993748"/>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hyperlink" Target="https://www.atlantahighered.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G2FULFILLMENT@LISTSERV.UGA.EDU" TargetMode="External"/><Relationship Id="rId7" Type="http://schemas.openxmlformats.org/officeDocument/2006/relationships/hyperlink" Target="mailto:helpdesk@usg.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listserv.uga.edu/cgi-bin/wa?INDEX" TargetMode="External"/><Relationship Id="rId5" Type="http://schemas.openxmlformats.org/officeDocument/2006/relationships/hyperlink" Target="mailto:GIL-COURIER-L@LISTSERV.UGA.EDU" TargetMode="External"/><Relationship Id="rId4" Type="http://schemas.openxmlformats.org/officeDocument/2006/relationships/hyperlink" Target="mailto:GA-G2ALL@LISTESERV.UGA.ED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galileo-network.alma.exlibrisgroup.co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ites.google.com/view/g3almatraining/"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mwpoland@uga.edu" TargetMode="External"/><Relationship Id="rId2" Type="http://schemas.openxmlformats.org/officeDocument/2006/relationships/hyperlink" Target="mailto:vtimian@uga.ed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knowledge.exlibrisgroup.com/Alma/Release_Not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il.usg.edu/gil_expr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l.usg.ed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1421477"/>
            <a:ext cx="10578975" cy="1271848"/>
          </a:xfrm>
        </p:spPr>
        <p:txBody>
          <a:bodyPr/>
          <a:lstStyle/>
          <a:p>
            <a:pPr algn="ctr"/>
            <a:r>
              <a:rPr lang="en-US" b="1" dirty="0">
                <a:latin typeface="+mn-lt"/>
              </a:rPr>
              <a:t>GIL EXPRESS BASICS</a:t>
            </a:r>
          </a:p>
        </p:txBody>
      </p:sp>
      <p:sp>
        <p:nvSpPr>
          <p:cNvPr id="3" name="Subtitle 2"/>
          <p:cNvSpPr>
            <a:spLocks noGrp="1"/>
          </p:cNvSpPr>
          <p:nvPr>
            <p:ph type="subTitle" idx="1"/>
          </p:nvPr>
        </p:nvSpPr>
        <p:spPr>
          <a:xfrm>
            <a:off x="1524000" y="3666932"/>
            <a:ext cx="9144000" cy="1987420"/>
          </a:xfrm>
        </p:spPr>
        <p:txBody>
          <a:bodyPr wrap="square">
            <a:noAutofit/>
          </a:bodyPr>
          <a:lstStyle/>
          <a:p>
            <a:pPr algn="ctr"/>
            <a:r>
              <a:rPr lang="en-US" b="1" dirty="0"/>
              <a:t>MARY POLAND AND VIKI TIMIAN</a:t>
            </a:r>
          </a:p>
          <a:p>
            <a:pPr algn="ctr"/>
            <a:r>
              <a:rPr lang="en-US" b="1" dirty="0"/>
              <a:t>ACCESS SERVICES</a:t>
            </a:r>
          </a:p>
          <a:p>
            <a:pPr algn="ctr"/>
            <a:r>
              <a:rPr lang="en-US" b="1" dirty="0"/>
              <a:t>UNIVERSITY OF GEORGIA LIBRARIES</a:t>
            </a:r>
          </a:p>
          <a:p>
            <a:pPr algn="ctr"/>
            <a:r>
              <a:rPr lang="en-US" b="1" dirty="0"/>
              <a:t>OCTOBER 14, 2020</a:t>
            </a:r>
          </a:p>
          <a:p>
            <a:r>
              <a:rPr lang="en-US" b="1" dirty="0"/>
              <a:t>			</a:t>
            </a:r>
          </a:p>
        </p:txBody>
      </p:sp>
    </p:spTree>
    <p:extLst>
      <p:ext uri="{BB962C8B-B14F-4D97-AF65-F5344CB8AC3E}">
        <p14:creationId xmlns:p14="http://schemas.microsoft.com/office/powerpoint/2010/main" val="3760747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6012FD-74A8-4C91-B318-435CF2B719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sz="3600" b="1" dirty="0"/>
              <a:t>GIL EXPRESS IN ALMA</a:t>
            </a:r>
          </a:p>
        </p:txBody>
      </p:sp>
      <p:grpSp>
        <p:nvGrpSpPr>
          <p:cNvPr id="9" name="Group 8">
            <a:extLst>
              <a:ext uri="{FF2B5EF4-FFF2-40B4-BE49-F238E27FC236}">
                <a16:creationId xmlns:a16="http://schemas.microsoft.com/office/drawing/2014/main" id="{389DE3FC-07F4-41D8-B6DD-735CD71AAF3B}"/>
              </a:ext>
            </a:extLst>
          </p:cNvPr>
          <p:cNvGrpSpPr/>
          <p:nvPr/>
        </p:nvGrpSpPr>
        <p:grpSpPr>
          <a:xfrm>
            <a:off x="1451579" y="2015734"/>
            <a:ext cx="9946302" cy="3450613"/>
            <a:chOff x="1451579" y="2015734"/>
            <a:chExt cx="9946302" cy="3450613"/>
          </a:xfrm>
        </p:grpSpPr>
        <p:sp>
          <p:nvSpPr>
            <p:cNvPr id="4" name="TextBox 3"/>
            <p:cNvSpPr txBox="1"/>
            <p:nvPr/>
          </p:nvSpPr>
          <p:spPr>
            <a:xfrm>
              <a:off x="1451579" y="2015734"/>
              <a:ext cx="41625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000" dirty="0"/>
                <a:t>The functions you have access to in Alma are based on your User Role(s). </a:t>
              </a:r>
            </a:p>
            <a:p>
              <a:pPr indent="-228600" defTabSz="914400">
                <a:lnSpc>
                  <a:spcPct val="120000"/>
                </a:lnSpc>
                <a:spcAft>
                  <a:spcPts val="600"/>
                </a:spcAft>
                <a:buClr>
                  <a:schemeClr val="accent1"/>
                </a:buClr>
                <a:buSzPct val="100000"/>
                <a:buFont typeface="Arial" panose="020B0604020202020204" pitchFamily="34" charset="0"/>
                <a:buChar char="•"/>
              </a:pPr>
              <a:r>
                <a:rPr lang="en-US" sz="2000" dirty="0"/>
                <a:t>You need the role(s) for each location where you will be working. </a:t>
              </a:r>
            </a:p>
            <a:p>
              <a:pPr indent="-228600" defTabSz="914400">
                <a:lnSpc>
                  <a:spcPct val="120000"/>
                </a:lnSpc>
                <a:spcAft>
                  <a:spcPts val="600"/>
                </a:spcAft>
                <a:buClr>
                  <a:schemeClr val="accent1"/>
                </a:buClr>
                <a:buSzPct val="100000"/>
                <a:buFont typeface="Arial" panose="020B0604020202020204" pitchFamily="34" charset="0"/>
                <a:buChar char="•"/>
              </a:pPr>
              <a:r>
                <a:rPr lang="en-US" sz="2000" dirty="0"/>
                <a:t>These roles are assigned by the Alma Administrator for your library/department. </a:t>
              </a:r>
            </a:p>
          </p:txBody>
        </p:sp>
        <p:pic>
          <p:nvPicPr>
            <p:cNvPr id="7" name="Picture 6">
              <a:extLst>
                <a:ext uri="{FF2B5EF4-FFF2-40B4-BE49-F238E27FC236}">
                  <a16:creationId xmlns:a16="http://schemas.microsoft.com/office/drawing/2014/main" id="{E119C646-131C-4BBF-BC71-4BE8EF66093A}"/>
                </a:ext>
              </a:extLst>
            </p:cNvPr>
            <p:cNvPicPr>
              <a:picLocks noChangeAspect="1"/>
            </p:cNvPicPr>
            <p:nvPr/>
          </p:nvPicPr>
          <p:blipFill>
            <a:blip r:embed="rId3"/>
            <a:stretch>
              <a:fillRect/>
            </a:stretch>
          </p:blipFill>
          <p:spPr>
            <a:xfrm>
              <a:off x="5614135" y="2889658"/>
              <a:ext cx="5783746" cy="1419792"/>
            </a:xfrm>
            <a:prstGeom prst="rect">
              <a:avLst/>
            </a:prstGeom>
          </p:spPr>
        </p:pic>
        <p:sp>
          <p:nvSpPr>
            <p:cNvPr id="8" name="Rectangle 7">
              <a:extLst>
                <a:ext uri="{FF2B5EF4-FFF2-40B4-BE49-F238E27FC236}">
                  <a16:creationId xmlns:a16="http://schemas.microsoft.com/office/drawing/2014/main" id="{8D3712FF-7BCD-4A8E-9174-B164F39193F0}"/>
                </a:ext>
              </a:extLst>
            </p:cNvPr>
            <p:cNvSpPr/>
            <p:nvPr/>
          </p:nvSpPr>
          <p:spPr>
            <a:xfrm>
              <a:off x="6446067" y="3277354"/>
              <a:ext cx="3956365" cy="651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289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4E4FF6C9-2402-441D-B782-768C3A8856B8}"/>
              </a:ext>
            </a:extLst>
          </p:cNvPr>
          <p:cNvPicPr>
            <a:picLocks noChangeAspect="1"/>
          </p:cNvPicPr>
          <p:nvPr/>
        </p:nvPicPr>
        <p:blipFill>
          <a:blip r:embed="rId2"/>
          <a:stretch>
            <a:fillRect/>
          </a:stretch>
        </p:blipFill>
        <p:spPr>
          <a:xfrm>
            <a:off x="872736" y="1341023"/>
            <a:ext cx="10448246" cy="4175953"/>
          </a:xfrm>
          <a:prstGeom prst="rect">
            <a:avLst/>
          </a:prstGeom>
        </p:spPr>
      </p:pic>
      <p:sp>
        <p:nvSpPr>
          <p:cNvPr id="4" name="Title 3">
            <a:extLst>
              <a:ext uri="{FF2B5EF4-FFF2-40B4-BE49-F238E27FC236}">
                <a16:creationId xmlns:a16="http://schemas.microsoft.com/office/drawing/2014/main" id="{90D7C773-8B71-46FA-8F4A-40443D593CFE}"/>
              </a:ext>
            </a:extLst>
          </p:cNvPr>
          <p:cNvSpPr>
            <a:spLocks noGrp="1"/>
          </p:cNvSpPr>
          <p:nvPr>
            <p:ph type="title"/>
          </p:nvPr>
        </p:nvSpPr>
        <p:spPr>
          <a:xfrm>
            <a:off x="872736" y="469541"/>
            <a:ext cx="9603275" cy="1049235"/>
          </a:xfrm>
        </p:spPr>
        <p:txBody>
          <a:bodyPr>
            <a:normAutofit/>
          </a:bodyPr>
          <a:lstStyle/>
          <a:p>
            <a:r>
              <a:rPr lang="en-US" sz="3600" b="1" dirty="0"/>
              <a:t>Viewing GIL Express requests</a:t>
            </a:r>
          </a:p>
        </p:txBody>
      </p:sp>
    </p:spTree>
    <p:extLst>
      <p:ext uri="{BB962C8B-B14F-4D97-AF65-F5344CB8AC3E}">
        <p14:creationId xmlns:p14="http://schemas.microsoft.com/office/powerpoint/2010/main" val="402733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63782" y="232755"/>
            <a:ext cx="9252066" cy="673331"/>
          </a:xfrm>
        </p:spPr>
        <p:txBody>
          <a:bodyPr>
            <a:normAutofit/>
          </a:bodyPr>
          <a:lstStyle/>
          <a:p>
            <a:r>
              <a:rPr lang="en-US" sz="3600" b="1" cap="all" dirty="0">
                <a:latin typeface="+mn-lt"/>
              </a:rPr>
              <a:t>Pick From Shelf</a:t>
            </a:r>
            <a:endParaRPr lang="en-US" sz="3600" cap="all" dirty="0">
              <a:latin typeface="+mn-lt"/>
            </a:endParaRPr>
          </a:p>
        </p:txBody>
      </p:sp>
      <p:grpSp>
        <p:nvGrpSpPr>
          <p:cNvPr id="3" name="Group 2"/>
          <p:cNvGrpSpPr/>
          <p:nvPr/>
        </p:nvGrpSpPr>
        <p:grpSpPr>
          <a:xfrm>
            <a:off x="1163782" y="1106325"/>
            <a:ext cx="10087439" cy="4645350"/>
            <a:chOff x="765359" y="951076"/>
            <a:chExt cx="10478136" cy="4645350"/>
          </a:xfrm>
        </p:grpSpPr>
        <p:pic>
          <p:nvPicPr>
            <p:cNvPr id="4" name="Picture 3"/>
            <p:cNvPicPr>
              <a:picLocks noChangeAspect="1"/>
            </p:cNvPicPr>
            <p:nvPr/>
          </p:nvPicPr>
          <p:blipFill>
            <a:blip r:embed="rId2"/>
            <a:stretch>
              <a:fillRect/>
            </a:stretch>
          </p:blipFill>
          <p:spPr>
            <a:xfrm>
              <a:off x="765359" y="951076"/>
              <a:ext cx="10478136" cy="4645350"/>
            </a:xfrm>
            <a:prstGeom prst="rect">
              <a:avLst/>
            </a:prstGeom>
          </p:spPr>
        </p:pic>
        <p:sp>
          <p:nvSpPr>
            <p:cNvPr id="5" name="Rectangle 4"/>
            <p:cNvSpPr/>
            <p:nvPr/>
          </p:nvSpPr>
          <p:spPr>
            <a:xfrm>
              <a:off x="1431342" y="3198937"/>
              <a:ext cx="1271846" cy="9408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337131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80655" y="290945"/>
            <a:ext cx="9369518" cy="615142"/>
          </a:xfrm>
        </p:spPr>
        <p:txBody>
          <a:bodyPr>
            <a:normAutofit/>
          </a:bodyPr>
          <a:lstStyle/>
          <a:p>
            <a:r>
              <a:rPr lang="en-US" sz="3600" b="1" dirty="0">
                <a:latin typeface="+mn-lt"/>
              </a:rPr>
              <a:t>HOW DO YOU PICK FROM SHELF?</a:t>
            </a:r>
          </a:p>
        </p:txBody>
      </p:sp>
      <p:sp>
        <p:nvSpPr>
          <p:cNvPr id="3" name="Content Placeholder 2"/>
          <p:cNvSpPr txBox="1">
            <a:spLocks/>
          </p:cNvSpPr>
          <p:nvPr/>
        </p:nvSpPr>
        <p:spPr>
          <a:xfrm>
            <a:off x="955963" y="1238596"/>
            <a:ext cx="2370272" cy="4633704"/>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2800" b="1" dirty="0"/>
              <a:t>Print Slips</a:t>
            </a:r>
          </a:p>
          <a:p>
            <a:r>
              <a:rPr lang="en-US" sz="2800" b="1" dirty="0"/>
              <a:t>Print Slip Report</a:t>
            </a:r>
          </a:p>
          <a:p>
            <a:r>
              <a:rPr lang="en-US" sz="2800" b="1" dirty="0"/>
              <a:t>Alma Mobile</a:t>
            </a:r>
          </a:p>
          <a:p>
            <a:r>
              <a:rPr lang="en-US" sz="2800" b="1" dirty="0"/>
              <a:t>Full Alma on tablet</a:t>
            </a:r>
          </a:p>
        </p:txBody>
      </p:sp>
      <p:grpSp>
        <p:nvGrpSpPr>
          <p:cNvPr id="7" name="Group 6"/>
          <p:cNvGrpSpPr/>
          <p:nvPr/>
        </p:nvGrpSpPr>
        <p:grpSpPr>
          <a:xfrm>
            <a:off x="3484343" y="1238596"/>
            <a:ext cx="8368221" cy="4718681"/>
            <a:chOff x="3257877" y="1230283"/>
            <a:chExt cx="8368221" cy="4718681"/>
          </a:xfrm>
        </p:grpSpPr>
        <p:pic>
          <p:nvPicPr>
            <p:cNvPr id="4" name="Picture 3"/>
            <p:cNvPicPr>
              <a:picLocks noChangeAspect="1"/>
            </p:cNvPicPr>
            <p:nvPr/>
          </p:nvPicPr>
          <p:blipFill rotWithShape="1">
            <a:blip r:embed="rId2"/>
            <a:srcRect r="6617"/>
            <a:stretch/>
          </p:blipFill>
          <p:spPr>
            <a:xfrm>
              <a:off x="3257877" y="1230283"/>
              <a:ext cx="8368221" cy="4718681"/>
            </a:xfrm>
            <a:prstGeom prst="rect">
              <a:avLst/>
            </a:prstGeom>
          </p:spPr>
        </p:pic>
        <p:pic>
          <p:nvPicPr>
            <p:cNvPr id="5" name="Picture 4"/>
            <p:cNvPicPr>
              <a:picLocks noChangeAspect="1"/>
            </p:cNvPicPr>
            <p:nvPr/>
          </p:nvPicPr>
          <p:blipFill>
            <a:blip r:embed="rId3"/>
            <a:stretch>
              <a:fillRect/>
            </a:stretch>
          </p:blipFill>
          <p:spPr>
            <a:xfrm>
              <a:off x="5976881" y="1390215"/>
              <a:ext cx="3675379" cy="3011971"/>
            </a:xfrm>
            <a:prstGeom prst="rect">
              <a:avLst/>
            </a:prstGeom>
            <a:ln w="15875">
              <a:solidFill>
                <a:srgbClr val="00B0F0"/>
              </a:solidFill>
            </a:ln>
          </p:spPr>
        </p:pic>
        <p:pic>
          <p:nvPicPr>
            <p:cNvPr id="6" name="Picture 5"/>
            <p:cNvPicPr>
              <a:picLocks noChangeAspect="1"/>
            </p:cNvPicPr>
            <p:nvPr/>
          </p:nvPicPr>
          <p:blipFill>
            <a:blip r:embed="rId4"/>
            <a:stretch>
              <a:fillRect/>
            </a:stretch>
          </p:blipFill>
          <p:spPr>
            <a:xfrm>
              <a:off x="9735552" y="1481269"/>
              <a:ext cx="1807253" cy="2829862"/>
            </a:xfrm>
            <a:prstGeom prst="rect">
              <a:avLst/>
            </a:prstGeom>
          </p:spPr>
        </p:pic>
      </p:grpSp>
    </p:spTree>
    <p:extLst>
      <p:ext uri="{BB962C8B-B14F-4D97-AF65-F5344CB8AC3E}">
        <p14:creationId xmlns:p14="http://schemas.microsoft.com/office/powerpoint/2010/main" val="103236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4029" y="274320"/>
            <a:ext cx="9725892" cy="872836"/>
          </a:xfrm>
        </p:spPr>
        <p:txBody>
          <a:bodyPr>
            <a:noAutofit/>
          </a:bodyPr>
          <a:lstStyle/>
          <a:p>
            <a:r>
              <a:rPr lang="en-US" sz="3600" b="1" cap="all" dirty="0">
                <a:latin typeface="+mn-lt"/>
              </a:rPr>
              <a:t>Processing Pick From Shelf</a:t>
            </a:r>
          </a:p>
        </p:txBody>
      </p:sp>
      <p:sp>
        <p:nvSpPr>
          <p:cNvPr id="13" name="Content Placeholder 12"/>
          <p:cNvSpPr>
            <a:spLocks noGrp="1"/>
          </p:cNvSpPr>
          <p:nvPr>
            <p:ph idx="4294967295"/>
          </p:nvPr>
        </p:nvSpPr>
        <p:spPr>
          <a:xfrm>
            <a:off x="997527" y="1147156"/>
            <a:ext cx="10075026" cy="4347557"/>
          </a:xfrm>
        </p:spPr>
        <p:txBody>
          <a:bodyPr/>
          <a:lstStyle/>
          <a:p>
            <a:r>
              <a:rPr lang="en-US" dirty="0"/>
              <a:t>Books are pulled from the shelf and scanned in Alma. Always use the Scan In function for GIL Express books. Scan In moves items from one workflow process to another and automatically generates a Transit Slip. Transit slips are placed in the books being sent to other libraries.</a:t>
            </a:r>
          </a:p>
          <a:p>
            <a:r>
              <a:rPr lang="en-US" dirty="0"/>
              <a:t>GIL Express books are sent to other USG libraries through STAT courier. USG institutions who are </a:t>
            </a:r>
            <a:r>
              <a:rPr lang="en-US" dirty="0">
                <a:hlinkClick r:id="rId2"/>
              </a:rPr>
              <a:t>members of ARCHE </a:t>
            </a:r>
            <a:r>
              <a:rPr lang="en-US" dirty="0"/>
              <a:t>(Atlanta Regional Council for Higher Education) can use the ARCHE van for deliveries to other member institutions.</a:t>
            </a:r>
          </a:p>
          <a:p>
            <a:r>
              <a:rPr lang="en-US" dirty="0" smtClean="0"/>
              <a:t>Book bands </a:t>
            </a:r>
            <a:r>
              <a:rPr lang="en-US" dirty="0"/>
              <a:t>are placed </a:t>
            </a:r>
            <a:r>
              <a:rPr lang="en-US" dirty="0" smtClean="0"/>
              <a:t>on the books. The books are then placed in secure, barcoded bags </a:t>
            </a:r>
            <a:r>
              <a:rPr lang="en-US" dirty="0"/>
              <a:t>for delivery. PDF labels for </a:t>
            </a:r>
            <a:r>
              <a:rPr lang="en-US" dirty="0" smtClean="0"/>
              <a:t>the bags are </a:t>
            </a:r>
            <a:r>
              <a:rPr lang="en-US" dirty="0"/>
              <a:t>located on the GIL Express website. </a:t>
            </a:r>
          </a:p>
          <a:p>
            <a:r>
              <a:rPr lang="en-US" dirty="0"/>
              <a:t>Books that are not found should be marked as missing and the request should be cancelled.</a:t>
            </a:r>
          </a:p>
        </p:txBody>
      </p:sp>
    </p:spTree>
    <p:extLst>
      <p:ext uri="{BB962C8B-B14F-4D97-AF65-F5344CB8AC3E}">
        <p14:creationId xmlns:p14="http://schemas.microsoft.com/office/powerpoint/2010/main" val="55233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98022" y="399011"/>
            <a:ext cx="10881359" cy="739833"/>
          </a:xfrm>
        </p:spPr>
        <p:txBody>
          <a:bodyPr>
            <a:noAutofit/>
          </a:bodyPr>
          <a:lstStyle/>
          <a:p>
            <a:r>
              <a:rPr lang="en-US" sz="3600" b="1" dirty="0">
                <a:latin typeface="+mn-lt"/>
              </a:rPr>
              <a:t>RECEIVING REQUESTED MATERIAL</a:t>
            </a:r>
          </a:p>
        </p:txBody>
      </p:sp>
      <p:sp>
        <p:nvSpPr>
          <p:cNvPr id="3" name="Content Placeholder 2"/>
          <p:cNvSpPr txBox="1">
            <a:spLocks/>
          </p:cNvSpPr>
          <p:nvPr/>
        </p:nvSpPr>
        <p:spPr>
          <a:xfrm>
            <a:off x="423948" y="1305098"/>
            <a:ext cx="10863349" cy="4754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0000"/>
              </a:lnSpc>
              <a:spcBef>
                <a:spcPts val="1000"/>
              </a:spcBef>
            </a:pPr>
            <a:r>
              <a:rPr lang="en-US" sz="2000" dirty="0"/>
              <a:t>Scan in each item to determine how to process</a:t>
            </a:r>
          </a:p>
          <a:p>
            <a:pPr lvl="1">
              <a:lnSpc>
                <a:spcPct val="120000"/>
              </a:lnSpc>
              <a:spcBef>
                <a:spcPts val="1000"/>
              </a:spcBef>
            </a:pPr>
            <a:r>
              <a:rPr lang="en-US" sz="2000" dirty="0"/>
              <a:t>Hold Shelf Processing – YES - The item not yet ready for the hold shelf and is designated for hold shelf processing for a specific time before the hold is activated. After the designated time, the hold is </a:t>
            </a:r>
            <a:r>
              <a:rPr lang="en-US" sz="2000" dirty="0" smtClean="0"/>
              <a:t>activated by scanning the book barcode a second time </a:t>
            </a:r>
            <a:r>
              <a:rPr lang="en-US" sz="2000" dirty="0"/>
              <a:t>and the On Hold Shelf Letter is sent to patron.</a:t>
            </a:r>
          </a:p>
          <a:p>
            <a:pPr lvl="1">
              <a:lnSpc>
                <a:spcPct val="120000"/>
              </a:lnSpc>
              <a:spcBef>
                <a:spcPts val="1000"/>
              </a:spcBef>
            </a:pPr>
            <a:r>
              <a:rPr lang="en-US" sz="2000" dirty="0"/>
              <a:t>Hold Shelf Processing – NO – Hold is activated immediately when the book barcode is scanned. Item placed directly on the Hold shelf. An On Hold Shelf Letter is sent to the patron, indicating that the item is ready for pickup at the hold shelf</a:t>
            </a:r>
          </a:p>
          <a:p>
            <a:pPr lvl="1">
              <a:lnSpc>
                <a:spcPct val="120000"/>
              </a:lnSpc>
              <a:spcBef>
                <a:spcPts val="1000"/>
              </a:spcBef>
            </a:pPr>
            <a:r>
              <a:rPr lang="en-US" sz="2000" dirty="0"/>
              <a:t>When scanned, the item is routed to another location. This could happen for several reasons: patron cancelled item, item sent to the wrong location, etc. Send the item to the directed location and contact the owning library if necessary.</a:t>
            </a:r>
          </a:p>
        </p:txBody>
      </p:sp>
    </p:spTree>
    <p:extLst>
      <p:ext uri="{BB962C8B-B14F-4D97-AF65-F5344CB8AC3E}">
        <p14:creationId xmlns:p14="http://schemas.microsoft.com/office/powerpoint/2010/main" val="429421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7774" y="392113"/>
            <a:ext cx="11294225" cy="679450"/>
          </a:xfrm>
        </p:spPr>
        <p:txBody>
          <a:bodyPr>
            <a:noAutofit/>
          </a:bodyPr>
          <a:lstStyle/>
          <a:p>
            <a:r>
              <a:rPr lang="en-US" sz="3600" b="1" cap="all" dirty="0">
                <a:latin typeface="+mn-lt"/>
              </a:rPr>
              <a:t>Viewing GIL Express Activity</a:t>
            </a:r>
          </a:p>
        </p:txBody>
      </p:sp>
      <p:sp>
        <p:nvSpPr>
          <p:cNvPr id="3" name="Rectangle 2"/>
          <p:cNvSpPr/>
          <p:nvPr/>
        </p:nvSpPr>
        <p:spPr>
          <a:xfrm>
            <a:off x="997526" y="1149453"/>
            <a:ext cx="10282845" cy="830997"/>
          </a:xfrm>
          <a:prstGeom prst="rect">
            <a:avLst/>
          </a:prstGeom>
        </p:spPr>
        <p:txBody>
          <a:bodyPr wrap="square">
            <a:spAutoFit/>
          </a:bodyPr>
          <a:lstStyle/>
          <a:p>
            <a:r>
              <a:rPr lang="en-US" sz="2400" dirty="0"/>
              <a:t>GIL Express information, including the Hold status, is located under the “Network Activity” tab on the Patron’s Account</a:t>
            </a:r>
          </a:p>
        </p:txBody>
      </p:sp>
      <p:grpSp>
        <p:nvGrpSpPr>
          <p:cNvPr id="8" name="Group 7"/>
          <p:cNvGrpSpPr/>
          <p:nvPr/>
        </p:nvGrpSpPr>
        <p:grpSpPr>
          <a:xfrm>
            <a:off x="997526" y="2119745"/>
            <a:ext cx="10382598" cy="3948546"/>
            <a:chOff x="1014150" y="1980450"/>
            <a:chExt cx="9524596" cy="437633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150" y="1980450"/>
              <a:ext cx="9524596" cy="4376338"/>
            </a:xfrm>
            <a:prstGeom prst="rect">
              <a:avLst/>
            </a:prstGeom>
          </p:spPr>
        </p:pic>
        <p:grpSp>
          <p:nvGrpSpPr>
            <p:cNvPr id="7" name="Group 6"/>
            <p:cNvGrpSpPr/>
            <p:nvPr/>
          </p:nvGrpSpPr>
          <p:grpSpPr>
            <a:xfrm>
              <a:off x="1105592" y="2743200"/>
              <a:ext cx="806335" cy="2111433"/>
              <a:chOff x="1105592" y="2743200"/>
              <a:chExt cx="806335" cy="2111433"/>
            </a:xfrm>
          </p:grpSpPr>
          <p:sp>
            <p:nvSpPr>
              <p:cNvPr id="5" name="Rectangle 4"/>
              <p:cNvSpPr/>
              <p:nvPr/>
            </p:nvSpPr>
            <p:spPr>
              <a:xfrm>
                <a:off x="1105592" y="2743200"/>
                <a:ext cx="806335" cy="2826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05592" y="4547062"/>
                <a:ext cx="689957" cy="3075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986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81149" y="457200"/>
            <a:ext cx="10972800" cy="548640"/>
          </a:xfrm>
        </p:spPr>
        <p:txBody>
          <a:bodyPr>
            <a:normAutofit fontScale="90000"/>
          </a:bodyPr>
          <a:lstStyle/>
          <a:p>
            <a:r>
              <a:rPr lang="en-US" sz="3600" b="1" dirty="0">
                <a:latin typeface="+mn-lt"/>
              </a:rPr>
              <a:t>MANAGING YOUR HOLD SHELVES</a:t>
            </a:r>
          </a:p>
        </p:txBody>
      </p:sp>
      <p:grpSp>
        <p:nvGrpSpPr>
          <p:cNvPr id="16" name="Group 15">
            <a:extLst>
              <a:ext uri="{FF2B5EF4-FFF2-40B4-BE49-F238E27FC236}">
                <a16:creationId xmlns:a16="http://schemas.microsoft.com/office/drawing/2014/main" id="{B6E674DE-1704-4626-B490-FE050C78CF7B}"/>
              </a:ext>
            </a:extLst>
          </p:cNvPr>
          <p:cNvGrpSpPr/>
          <p:nvPr/>
        </p:nvGrpSpPr>
        <p:grpSpPr>
          <a:xfrm>
            <a:off x="416458" y="1267485"/>
            <a:ext cx="9655741" cy="4753070"/>
            <a:chOff x="334977" y="1231271"/>
            <a:chExt cx="9655741" cy="4753070"/>
          </a:xfrm>
        </p:grpSpPr>
        <p:sp>
          <p:nvSpPr>
            <p:cNvPr id="7" name="Content Placeholder 2"/>
            <p:cNvSpPr txBox="1">
              <a:spLocks/>
            </p:cNvSpPr>
            <p:nvPr/>
          </p:nvSpPr>
          <p:spPr>
            <a:xfrm>
              <a:off x="334977" y="1231271"/>
              <a:ext cx="9655740" cy="47530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Patron doesn’t want the item – cancelling an active hold</a:t>
              </a:r>
            </a:p>
            <a:p>
              <a:pPr marL="457200" lvl="1" indent="0">
                <a:buNone/>
              </a:pPr>
              <a:endParaRPr lang="en-US" dirty="0"/>
            </a:p>
            <a:p>
              <a:pPr marL="457200" lvl="1" indent="0">
                <a:buNone/>
              </a:pPr>
              <a:endParaRPr lang="en-US" dirty="0"/>
            </a:p>
            <a:p>
              <a:pPr lvl="1"/>
              <a:r>
                <a:rPr lang="en-US" dirty="0"/>
                <a:t>Go to the Active Hold Shelf</a:t>
              </a:r>
            </a:p>
            <a:p>
              <a:pPr lvl="1"/>
              <a:r>
                <a:rPr lang="en-US" dirty="0"/>
                <a:t>For Gil Express items, Update Expiry is the only option available to change</a:t>
              </a:r>
            </a:p>
            <a:p>
              <a:pPr lvl="1"/>
              <a:r>
                <a:rPr lang="en-US" dirty="0"/>
                <a:t>Update expiration date to a past date</a:t>
              </a:r>
            </a:p>
            <a:p>
              <a:pPr lvl="1"/>
              <a:r>
                <a:rPr lang="en-US" dirty="0"/>
                <a:t>This action sends the record to the Expired Hold Shelf</a:t>
              </a:r>
            </a:p>
            <a:p>
              <a:pPr marL="457200" lvl="1" indent="0">
                <a:buNone/>
              </a:pPr>
              <a:endParaRPr lang="en-US" dirty="0"/>
            </a:p>
            <a:p>
              <a:pPr lvl="1"/>
              <a:r>
                <a:rPr lang="en-US" dirty="0"/>
                <a:t>Patron doesn’t pick up and item - hold expires</a:t>
              </a:r>
            </a:p>
            <a:p>
              <a:pPr lvl="1"/>
              <a:r>
                <a:rPr lang="en-US" dirty="0"/>
                <a:t>Record is moved to the Expired Hold Shelf</a:t>
              </a:r>
            </a:p>
            <a:p>
              <a:pPr marL="0" indent="0">
                <a:buFont typeface="Arial" panose="020B0604020202020204" pitchFamily="34" charset="0"/>
                <a:buNone/>
              </a:pPr>
              <a:endParaRPr lang="en-US" dirty="0"/>
            </a:p>
          </p:txBody>
        </p:sp>
        <p:grpSp>
          <p:nvGrpSpPr>
            <p:cNvPr id="5" name="Group 4">
              <a:extLst>
                <a:ext uri="{FF2B5EF4-FFF2-40B4-BE49-F238E27FC236}">
                  <a16:creationId xmlns:a16="http://schemas.microsoft.com/office/drawing/2014/main" id="{BC82745D-1E31-4E7B-810E-EDA226F8C74A}"/>
                </a:ext>
              </a:extLst>
            </p:cNvPr>
            <p:cNvGrpSpPr/>
            <p:nvPr/>
          </p:nvGrpSpPr>
          <p:grpSpPr>
            <a:xfrm>
              <a:off x="881149" y="1720156"/>
              <a:ext cx="9109569" cy="498245"/>
              <a:chOff x="327520" y="2593214"/>
              <a:chExt cx="10910977" cy="667991"/>
            </a:xfrm>
          </p:grpSpPr>
          <p:pic>
            <p:nvPicPr>
              <p:cNvPr id="8" name="Picture 7"/>
              <p:cNvPicPr>
                <a:picLocks noChangeAspect="1"/>
              </p:cNvPicPr>
              <p:nvPr/>
            </p:nvPicPr>
            <p:blipFill>
              <a:blip r:embed="rId2"/>
              <a:stretch>
                <a:fillRect/>
              </a:stretch>
            </p:blipFill>
            <p:spPr>
              <a:xfrm>
                <a:off x="327520" y="2593214"/>
                <a:ext cx="10910977" cy="667991"/>
              </a:xfrm>
              <a:prstGeom prst="rect">
                <a:avLst/>
              </a:prstGeom>
            </p:spPr>
          </p:pic>
          <p:sp>
            <p:nvSpPr>
              <p:cNvPr id="9" name="Rectangle 8"/>
              <p:cNvSpPr/>
              <p:nvPr/>
            </p:nvSpPr>
            <p:spPr>
              <a:xfrm>
                <a:off x="9134948" y="2735878"/>
                <a:ext cx="980432" cy="382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0244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3680" y="175840"/>
            <a:ext cx="11396890" cy="1010966"/>
          </a:xfrm>
        </p:spPr>
        <p:txBody>
          <a:bodyPr>
            <a:noAutofit/>
          </a:bodyPr>
          <a:lstStyle/>
          <a:p>
            <a:r>
              <a:rPr lang="en-US" b="1" dirty="0">
                <a:latin typeface="+mn-lt"/>
              </a:rPr>
              <a:t>EXPIRED HOLD SHELF</a:t>
            </a:r>
          </a:p>
        </p:txBody>
      </p:sp>
      <p:sp>
        <p:nvSpPr>
          <p:cNvPr id="5" name="Content Placeholder 3"/>
          <p:cNvSpPr txBox="1">
            <a:spLocks/>
          </p:cNvSpPr>
          <p:nvPr/>
        </p:nvSpPr>
        <p:spPr>
          <a:xfrm>
            <a:off x="527502" y="2303861"/>
            <a:ext cx="10798383" cy="2862322"/>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defRPr/>
            </a:pPr>
            <a:r>
              <a:rPr lang="en-US" sz="2400" b="1" dirty="0"/>
              <a:t>Send to Institution:  Items to go to another institution (GIL Express)</a:t>
            </a:r>
          </a:p>
          <a:p>
            <a:pPr marL="0" indent="0">
              <a:spcBef>
                <a:spcPts val="0"/>
              </a:spcBef>
              <a:buNone/>
              <a:defRPr/>
            </a:pPr>
            <a:endParaRPr lang="en-US" sz="2400" b="1" dirty="0"/>
          </a:p>
          <a:p>
            <a:pPr marL="0" indent="0">
              <a:spcBef>
                <a:spcPts val="0"/>
              </a:spcBef>
              <a:buNone/>
              <a:defRPr/>
            </a:pPr>
            <a:endParaRPr lang="en-US" sz="2400" b="1" dirty="0"/>
          </a:p>
          <a:p>
            <a:pPr>
              <a:spcBef>
                <a:spcPts val="0"/>
              </a:spcBef>
              <a:buFont typeface="Wingdings" panose="05000000000000000000" pitchFamily="2" charset="2"/>
              <a:buChar char="§"/>
              <a:defRPr/>
            </a:pPr>
            <a:r>
              <a:rPr lang="en-US" sz="2000" b="1" dirty="0" err="1"/>
              <a:t>Reshelve</a:t>
            </a:r>
            <a:r>
              <a:rPr lang="en-US" sz="2000" b="1" dirty="0"/>
              <a:t>:</a:t>
            </a:r>
            <a:r>
              <a:rPr lang="en-US" sz="2000" dirty="0"/>
              <a:t> Items handled by your “currently at” location’s circulation desk</a:t>
            </a:r>
          </a:p>
          <a:p>
            <a:pPr>
              <a:spcBef>
                <a:spcPts val="0"/>
              </a:spcBef>
              <a:buFont typeface="Wingdings" panose="05000000000000000000" pitchFamily="2" charset="2"/>
              <a:buChar char="§"/>
              <a:defRPr/>
            </a:pPr>
            <a:r>
              <a:rPr lang="en-US" sz="2000" b="1" dirty="0"/>
              <a:t>Send to Circulation Desk: </a:t>
            </a:r>
            <a:r>
              <a:rPr lang="en-US" sz="2000" dirty="0"/>
              <a:t>Items handled by another circulation desk within the same Library</a:t>
            </a:r>
          </a:p>
          <a:p>
            <a:pPr>
              <a:spcBef>
                <a:spcPts val="0"/>
              </a:spcBef>
              <a:buFont typeface="Wingdings" panose="05000000000000000000" pitchFamily="2" charset="2"/>
              <a:buChar char="§"/>
              <a:defRPr/>
            </a:pPr>
            <a:r>
              <a:rPr lang="en-US" sz="2000" b="1" dirty="0"/>
              <a:t>Send to Library: </a:t>
            </a:r>
            <a:r>
              <a:rPr lang="en-US" sz="2000" dirty="0"/>
              <a:t>Items to go to another library within your institution</a:t>
            </a:r>
          </a:p>
          <a:p>
            <a:pPr>
              <a:spcBef>
                <a:spcPts val="0"/>
              </a:spcBef>
              <a:buFont typeface="Wingdings" panose="05000000000000000000" pitchFamily="2" charset="2"/>
              <a:buChar char="§"/>
              <a:defRPr/>
            </a:pPr>
            <a:r>
              <a:rPr lang="en-US" sz="2000" b="1" dirty="0"/>
              <a:t>Activate Next: </a:t>
            </a:r>
            <a:r>
              <a:rPr lang="en-US" sz="2000" dirty="0"/>
              <a:t>Items that have another request pending in the queue for pickup at that same circulation desk</a:t>
            </a:r>
          </a:p>
          <a:p>
            <a:pPr marL="0" indent="0">
              <a:spcBef>
                <a:spcPts val="0"/>
              </a:spcBef>
              <a:buNone/>
              <a:defRPr/>
            </a:pPr>
            <a:endParaRPr lang="en-US" b="1" dirty="0"/>
          </a:p>
        </p:txBody>
      </p:sp>
      <p:grpSp>
        <p:nvGrpSpPr>
          <p:cNvPr id="3" name="Group 2"/>
          <p:cNvGrpSpPr/>
          <p:nvPr/>
        </p:nvGrpSpPr>
        <p:grpSpPr>
          <a:xfrm>
            <a:off x="603680" y="980253"/>
            <a:ext cx="10633366" cy="1140735"/>
            <a:chOff x="389195" y="1321747"/>
            <a:chExt cx="10633366" cy="1140735"/>
          </a:xfrm>
        </p:grpSpPr>
        <p:pic>
          <p:nvPicPr>
            <p:cNvPr id="4" name="Picture 3"/>
            <p:cNvPicPr>
              <a:picLocks noChangeAspect="1"/>
            </p:cNvPicPr>
            <p:nvPr/>
          </p:nvPicPr>
          <p:blipFill>
            <a:blip r:embed="rId2"/>
            <a:stretch>
              <a:fillRect/>
            </a:stretch>
          </p:blipFill>
          <p:spPr>
            <a:xfrm>
              <a:off x="389195" y="1321747"/>
              <a:ext cx="10633366" cy="1140735"/>
            </a:xfrm>
            <a:prstGeom prst="rect">
              <a:avLst/>
            </a:prstGeom>
          </p:spPr>
        </p:pic>
        <p:sp>
          <p:nvSpPr>
            <p:cNvPr id="6" name="Rectangle 5"/>
            <p:cNvSpPr/>
            <p:nvPr/>
          </p:nvSpPr>
          <p:spPr>
            <a:xfrm>
              <a:off x="4630189" y="1645920"/>
              <a:ext cx="1172095" cy="532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990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2067" y="77023"/>
            <a:ext cx="11319933" cy="1028699"/>
          </a:xfrm>
        </p:spPr>
        <p:txBody>
          <a:bodyPr>
            <a:normAutofit fontScale="90000"/>
          </a:bodyPr>
          <a:lstStyle/>
          <a:p>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PROCESSING GE EXPIRED HOLDS</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endParaRPr lang="en-US" dirty="0"/>
          </a:p>
        </p:txBody>
      </p:sp>
      <p:sp>
        <p:nvSpPr>
          <p:cNvPr id="3" name="Rectangle 1"/>
          <p:cNvSpPr>
            <a:spLocks noChangeArrowheads="1"/>
          </p:cNvSpPr>
          <p:nvPr/>
        </p:nvSpPr>
        <p:spPr bwMode="auto">
          <a:xfrm>
            <a:off x="959326" y="1027388"/>
            <a:ext cx="9687580" cy="160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On the Expired Hold Shelf</a:t>
            </a:r>
            <a:r>
              <a:rPr kumimoji="0" lang="en-US" altLang="en-US" sz="2400" b="0" i="0" u="none" strike="noStrike" cap="none" normalizeH="0" dirty="0">
                <a:ln>
                  <a:noFill/>
                </a:ln>
                <a:solidFill>
                  <a:schemeClr val="tx1"/>
                </a:solidFill>
                <a:effectLst/>
                <a:latin typeface="+mn-lt"/>
                <a:cs typeface="Arial" panose="020B0604020202020204" pitchFamily="34" charset="0"/>
              </a:rPr>
              <a:t> page, </a:t>
            </a:r>
            <a:r>
              <a:rPr kumimoji="0" lang="en-US" altLang="en-US" sz="2400" b="0" i="0" u="none" strike="noStrike" cap="none" normalizeH="0" baseline="0" dirty="0">
                <a:ln>
                  <a:noFill/>
                </a:ln>
                <a:solidFill>
                  <a:schemeClr val="tx1"/>
                </a:solidFill>
                <a:effectLst/>
                <a:latin typeface="+mn-lt"/>
                <a:cs typeface="Arial" panose="020B0604020202020204" pitchFamily="34" charset="0"/>
              </a:rPr>
              <a:t>select </a:t>
            </a:r>
            <a:r>
              <a:rPr kumimoji="0" lang="en-US" altLang="en-US" sz="2400" b="0" i="0" u="sng" strike="noStrike" cap="none" normalizeH="0" baseline="0" dirty="0">
                <a:ln>
                  <a:noFill/>
                </a:ln>
                <a:solidFill>
                  <a:schemeClr val="tx1"/>
                </a:solidFill>
                <a:effectLst/>
                <a:latin typeface="+mn-lt"/>
                <a:cs typeface="Arial" panose="020B0604020202020204" pitchFamily="34" charset="0"/>
              </a:rPr>
              <a:t>Send to Institution</a:t>
            </a:r>
            <a:r>
              <a:rPr kumimoji="0" lang="en-US" altLang="en-US" sz="2400" b="0" i="0" u="none" strike="noStrike" cap="none" normalizeH="0" baseline="0" dirty="0">
                <a:ln>
                  <a:noFill/>
                </a:ln>
                <a:solidFill>
                  <a:schemeClr val="tx1"/>
                </a:solidFill>
                <a:effectLst/>
                <a:latin typeface="+mn-lt"/>
                <a:cs typeface="Arial" panose="020B0604020202020204" pitchFamily="34" charset="0"/>
              </a:rPr>
              <a:t>  </a:t>
            </a:r>
            <a:endParaRPr kumimoji="0" lang="en-US" altLang="en-US"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Click the </a:t>
            </a:r>
            <a:r>
              <a:rPr kumimoji="0" lang="en-US" altLang="en-US" sz="2400" b="0" i="0" u="sng" strike="noStrike" cap="none" normalizeH="0" baseline="0" dirty="0">
                <a:ln>
                  <a:noFill/>
                </a:ln>
                <a:solidFill>
                  <a:schemeClr val="tx1"/>
                </a:solidFill>
                <a:effectLst/>
                <a:latin typeface="+mn-lt"/>
                <a:cs typeface="Arial" panose="020B0604020202020204" pitchFamily="34" charset="0"/>
              </a:rPr>
              <a:t>Transit</a:t>
            </a:r>
            <a:r>
              <a:rPr kumimoji="0" lang="en-US" altLang="en-US" sz="2400" b="0" i="0" u="none" strike="noStrike" cap="none" normalizeH="0" baseline="0" dirty="0">
                <a:ln>
                  <a:noFill/>
                </a:ln>
                <a:solidFill>
                  <a:schemeClr val="tx1"/>
                </a:solidFill>
                <a:effectLst/>
                <a:latin typeface="+mn-lt"/>
                <a:cs typeface="Arial" panose="020B0604020202020204" pitchFamily="34" charset="0"/>
              </a:rPr>
              <a:t> link associated with the relevant item or, to send multiple items, select the </a:t>
            </a:r>
            <a:r>
              <a:rPr kumimoji="0" lang="en-US" altLang="en-US" sz="2400" b="0" i="0" u="sng" strike="noStrike" cap="none" normalizeH="0" baseline="0" dirty="0">
                <a:ln>
                  <a:noFill/>
                </a:ln>
                <a:solidFill>
                  <a:schemeClr val="tx1"/>
                </a:solidFill>
                <a:effectLst/>
                <a:latin typeface="+mn-lt"/>
                <a:cs typeface="Arial" panose="020B0604020202020204" pitchFamily="34" charset="0"/>
              </a:rPr>
              <a:t>Select All</a:t>
            </a:r>
            <a:r>
              <a:rPr kumimoji="0" lang="en-US" altLang="en-US" sz="2400" b="0" i="0" u="none" strike="noStrike" cap="none" normalizeH="0" baseline="0" dirty="0">
                <a:ln>
                  <a:noFill/>
                </a:ln>
                <a:solidFill>
                  <a:schemeClr val="tx1"/>
                </a:solidFill>
                <a:effectLst/>
                <a:latin typeface="+mn-lt"/>
                <a:cs typeface="Arial" panose="020B0604020202020204" pitchFamily="34" charset="0"/>
              </a:rPr>
              <a:t> check box, click </a:t>
            </a:r>
            <a:r>
              <a:rPr kumimoji="0" lang="en-US" altLang="en-US" sz="2400" b="0" i="0" u="sng" strike="noStrike" cap="none" normalizeH="0" baseline="0" dirty="0">
                <a:ln>
                  <a:noFill/>
                </a:ln>
                <a:solidFill>
                  <a:schemeClr val="tx1"/>
                </a:solidFill>
                <a:effectLst/>
                <a:latin typeface="+mn-lt"/>
                <a:cs typeface="Arial" panose="020B0604020202020204" pitchFamily="34" charset="0"/>
              </a:rPr>
              <a:t>Transit</a:t>
            </a:r>
            <a:r>
              <a:rPr kumimoji="0" lang="en-US" altLang="en-US" sz="2400" b="0" i="0" u="none" strike="noStrike" cap="none" normalizeH="0" baseline="0" dirty="0">
                <a:ln>
                  <a:noFill/>
                </a:ln>
                <a:solidFill>
                  <a:schemeClr val="tx1"/>
                </a:solidFill>
                <a:effectLst/>
                <a:latin typeface="+mn-lt"/>
                <a:cs typeface="Arial" panose="020B0604020202020204" pitchFamily="34" charset="0"/>
              </a:rPr>
              <a:t>.   </a:t>
            </a:r>
            <a:endParaRPr kumimoji="0" lang="en-US" altLang="en-US"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The item is put in </a:t>
            </a:r>
            <a:r>
              <a:rPr kumimoji="0" lang="en-US" altLang="en-US" sz="2400" b="1" i="0" u="none" strike="noStrike" cap="none" normalizeH="0" baseline="0" dirty="0">
                <a:ln>
                  <a:noFill/>
                </a:ln>
                <a:solidFill>
                  <a:schemeClr val="tx1"/>
                </a:solidFill>
                <a:effectLst/>
                <a:latin typeface="+mn-lt"/>
                <a:cs typeface="Arial" panose="020B0604020202020204" pitchFamily="34" charset="0"/>
              </a:rPr>
              <a:t>transit </a:t>
            </a:r>
            <a:r>
              <a:rPr kumimoji="0" lang="en-US" altLang="en-US" sz="2400" b="0" i="0" u="none" strike="noStrike" cap="none" normalizeH="0" baseline="0" dirty="0">
                <a:ln>
                  <a:noFill/>
                </a:ln>
                <a:solidFill>
                  <a:schemeClr val="tx1"/>
                </a:solidFill>
                <a:effectLst/>
                <a:latin typeface="+mn-lt"/>
                <a:cs typeface="Arial" panose="020B0604020202020204" pitchFamily="34" charset="0"/>
              </a:rPr>
              <a:t>and a transit slip will print. </a:t>
            </a:r>
            <a:r>
              <a:rPr kumimoji="0" lang="en-US" altLang="en-US" sz="2400" b="0" i="0" u="none" strike="noStrike" cap="none" normalizeH="0" baseline="0" dirty="0">
                <a:ln>
                  <a:noFill/>
                </a:ln>
                <a:solidFill>
                  <a:schemeClr val="tx1"/>
                </a:solidFill>
                <a:effectLst/>
                <a:latin typeface="+mn-lt"/>
                <a:cs typeface="Calibri" panose="020F0502020204030204" pitchFamily="34" charset="0"/>
              </a:rPr>
              <a:t> </a:t>
            </a:r>
            <a:r>
              <a:rPr kumimoji="0" lang="en-US" altLang="en-US" sz="2400" b="0" i="0" u="none" strike="noStrike" cap="none" normalizeH="0" baseline="0" dirty="0">
                <a:ln>
                  <a:noFill/>
                </a:ln>
                <a:solidFill>
                  <a:schemeClr val="tx1"/>
                </a:solidFill>
                <a:effectLst/>
                <a:latin typeface="+mn-lt"/>
              </a:rPr>
              <a:t>  </a:t>
            </a:r>
          </a:p>
        </p:txBody>
      </p:sp>
      <p:sp>
        <p:nvSpPr>
          <p:cNvPr id="5" name="AutoShape 2" descr="Shape"/>
          <p:cNvSpPr>
            <a:spLocks noChangeAspect="1" noChangeArrowheads="1"/>
          </p:cNvSpPr>
          <p:nvPr/>
        </p:nvSpPr>
        <p:spPr bwMode="auto">
          <a:xfrm>
            <a:off x="-2012950" y="3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Shape"/>
          <p:cNvSpPr>
            <a:spLocks noChangeAspect="1" noChangeArrowheads="1"/>
          </p:cNvSpPr>
          <p:nvPr/>
        </p:nvSpPr>
        <p:spPr bwMode="auto">
          <a:xfrm>
            <a:off x="-1882775" y="3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hape"/>
          <p:cNvSpPr>
            <a:spLocks noChangeAspect="1" noChangeArrowheads="1"/>
          </p:cNvSpPr>
          <p:nvPr/>
        </p:nvSpPr>
        <p:spPr bwMode="auto">
          <a:xfrm>
            <a:off x="-1752600" y="3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Shape"/>
          <p:cNvSpPr>
            <a:spLocks noChangeAspect="1" noChangeArrowheads="1"/>
          </p:cNvSpPr>
          <p:nvPr/>
        </p:nvSpPr>
        <p:spPr bwMode="auto">
          <a:xfrm>
            <a:off x="-1622425" y="3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png;base64,iVBORw0KGgoAAAANSUhEUgAABAAAAAFwCAIAAACpZZ6yAAAAAXNSR0IArs4c6QAAAARnQU1BAACxjwv8YQUAAAAJcEhZcwAADsMAAA7DAcdvqGQAAP+lSURBVHhe7N0FYNT2/gDwyLn3end1d4O2tMWd4e5jMOb6f3Pfm77Zm72NbWxjAzbc3V1Lqbu7n7tfkn9OgJbhtGzA7/P62CWXS3K55Jff92eBCYKAAOAGeL9/xIHf0bNlYIjXuSa1ZwIAAAAAAADoCYjnvwAAAAAAAAAA3AdAAAAAAAAAAAAA9xEQAFwBjuOeVwAAAAAAAABwbwEBwOXsdrtMJvNMAAAAAAAAAMC9BQQAAAAAAAAAAHAfAQEAAAAAAAAAANxHen0YUJ1Ot3fvXofD4Zm+GeSn+vTpk5KSgiB3LlCx2+1KpdLX19czDVwAhgEFAAAAAAC4B/RuAECuvLa2dsiQIQqF4rKetTAMu7P15HzyBfnvZXtCLkB65ZVXPv/8cwqF4pnb+0AAcDUgAAAAAAAAALgH9G7JOpmDv/jiMiiKcjgciUQSEBDg5eVFpVLJMMDznov7gwAAAAAAAAAA9KA71LSG6E4sFr/11lsbN25cvnz5jz/+uHbt2iVLlgwePNid73cv4/4gcPcCMRwAAAAAAMA/0J3uBExm8QcOHLhz506hUPjUU0/NmDFj7ty5s2bNOnz48AcffPDmm2+yWCzPovcc3KzrIHUqLH+NbjCbQtrpfLej02C2eWbezSgInBLAY1Dv9AkGAAAAAADQq1AUFXPpPhwqvVeyOXB0sP+W5wcVvzKk6F/9Hg5j0nu0SJVJpwWx72DnWhKCIP369fvmm2/IjP4rr7zS3NxstVptNpvBYNi2bdv8+fPdNQNUKvVebAJkrzqz85elpN+y6s2eeRfp27av/M355q+/5Va1e2betchfb0q85KeZCehVfkdQOQAAAAAAwF0I6Z8atnxB8s7H0nY/mrp2XsKDEWzU81YP8RYvnRtZVVL/+Lay14us/57VJ0VE87x1+8IC1zzcb9/D8XcuACDz9Hw+n8z9v/fee2fPnvXMvYAgCKVS+f7778fExJBBgmfuPQTTqwsq22CUjiLmmpIi22XPGhaEPvbi82PTg++BAnMaBVmcFvDzrAQfLj3Zn9cvkO/+I1/3df5xk/y4PMad69UNAAAAAADQI4KDJcsmRsyIESaIWTE+vAcS/L+ZGduP1wMhQGBw4PanMw49lX5sQZS/Vd9O429Z2GeoVJVjZ/wwN4Wcf/y5tP8LY97mlhAqu38IJzjA785lOMksfnJycklJyfHjxzEM88ztglzAaDSuXr36rbfeQlHnF7yXegJoNJWtKqMkOC6Az5DWl6r1Vs8bHjDK5PGFtLu9aByGoclx4o/HRdNQRMikbl2cuvfxfu6/fU+k7Xf+pR94Iv1fg0PuwToeAOg56UlBf8yKSmR7Jv8+1IXD4peMDhB4Jq+MSkHfnJb4XPBdFNiLlz6UNIF3S4VqdObrkxJeSPHyTLowaILvFyQtYF7nCDwwMGr55FD/a2+WRn1obPz76VzPJNA7Jg2PWzY+SHgvFkZJosLXzY5kUP7pd1mBmP+/WYlTAzyTd4uw0EB/Rrdjy+YLXortgTOp/6BAUafqPweq39pZ+tCWqt35rQ+vL97QKn93Y+Hzuyv/faDmtJ4yO82P41n81qDzEnjuxOUOBQAwDAcHB8+ZM6ezs3PYsGEjLhg+fPjQoUM9E65JGo3Wt29fchn3oECez9/1bPVn8g0YI2rgyIwoiVUrO9ep8bxzbyFDtkPVil1lUjJ0M9gcS840fnvS8/fdKeff/8i/0w0bizo8H7hVg8enqD4a+WvcpQsBoVDeWDSk/Z0B07w9c+6AGQuGdL49aMejqTse7XfsuQGbJgUGMq900lLQhCCvaJ5n6tYxGA+NSjr2VDq5uYNPZ3wxSMS6+SR+3JDoP6aE+vVcdeJ1wEhogO/6pwcceKzfrsfTDj0UnS7qkTaT7OXPDds/NeTaOeRgcWDZ+0Oedh2lmCCv2Ovlz3pP/5kDZe8O3vloP/JsOfT0gP2zw6I5CJIQvmlutIR5heMh8WIPD+NfMXfSPyqp7cMRx5xnnevvkZRFMUzPe7eHI+J/Oi/t8OP9dj2aduDx5IfCmQiMRPkJBgWwr32+kKn1kBhJhsD5RaIjw0+/NHDXoqRh18nn/gVKeX7OoLa3h3i+16Opmx6M7yf0vHktCDJ5XNKPI29k0YuYQ6K8gmiXjrzXqNSWl5K8GRfmxIbWvD5gnL9nqhsqtX+0JMOX4Zl0QRHawAhhJHrpeqRRGU+PTzr9TDr5o+97st+7/UR8CArw4Q8L5rKuXYKHIkkR4sEBdPIlXyjc8Ozgo4+nvBHEuWduh1fEY0ZUfDwma77/pSsaRh+dkCJ/b9iU8CtleFjs/8xJfqVftzDsr+IGpLa/0peKXDp4sQHhGx+MjiYTBz/BsCBO7zTg7o7PWffSiPoXU5K4lzZG84us/mjMmalXTsAeGJ3w+wOiLqfnFcRHSGreG/q0n2fSyU+0ckGfCSF0Bo83Mox3tSa4t4VCnzsi8eTT6WQScfL/Mt7pw6Oj8ODYqDUzI4I8S9wEFps2Pk4STV4YVwCHiPmpPs6rjMNjfT0/5f9i/ilXANL1fLoAt3te3A4EguNSgtc9nLrl4dSdj/c/81zG6geT97885NQTzjlbHk55IsKZDtzagWCxGRFizuS0sA+SPEf8Dpz7TmRufu7cuY8//vjixYu///77JS7ki7Vr1x46dOjiHNKHH34oEoleeumle6onQGdZZq2K6pswMMYrMT1eAFnKTxX9pR9AN6ragj9Xrli+fPn63ed0NkXm/i1/rFixZuOuWoWRPNOkNXnb1v9Jvrt2854atcXzGRfMqik8dWD96j+WL1+xeuPOwkblZa2NepvBir21r+qDgzVmO07m+L88Ud/176sT9V+faKhRmG63dgcmTyp06pigi89rYNLFM0IZFPKcuYNnDbk1dUfz9JX501fmzVpX5xUf8UrilfJsbOZ7s5NfjL3dPRszMPqDRMqHWwqm/5E/b0OZX1rsq/7OXMJNOXim+pHdjR13qqs5k8v87+wYrKp89p/5M1cVfqBg/T49PLBb3ukWkZnOGygkcC/jXOqVmclv+LP/rjSF3AuTomPGH3nk2TJzTaXWN/iLob6Msvq5m6pl5pu7RslVITbD686zzvX3R8HqqmsnJzeI/tqUpP5m5eJV+dP+zH/zpPzlKfGDu+Ror8+17NzhAeaS5vlrSk613/RJ5rygOjs832tl/tz15Xkqz1vXguN7Dpb83/EbWfTqyKPa9WyCYbTb9E0L6h/7WiT+9PoC8os8tLsxfUjsy4lUz3vXc3G7vmEh/SiqOX8WftliuOeHxiOPd3BYyEiJZ5LOoo2M4JO52Cv/DCbje5sLv8273oNiYMi5Bs+EU2Vb/bz11dWeqTuE/GoCL940IevCnlAeGSoSI1fNgR0+WvbEYcXlTYUv5zxju2VFOxSPrive33RZ+4IehM4fGf92NPL6+vxpf+Qv3NQ8cVzSQ1zq2cqahdvqWjzL9BTqg0Pivx/pQ74y6EyvbSj4seqfcgU49I6//DK4Utkzu0eloDwGhX+VP/at1+pQ3p3bb8/jaSumhvldaGtyh8rDMAz79ddfX3311fnz55eVlbmbABEEsXDhQnJmWlqaezHnjQ1B9u3bd/LkSau1907iOwwrL69SOShxSSls8nr1yUgJPX28Pj+3YdjQsKvmg2hUKgVydLS3O2SGNc3ZGIXHZ+DS+oK17bpJI3yPH8zniHxYqKO1Kre6qmHKo4/1C3DmbGyq8rVr9sjtTKGQR6PA6uayHTXVhpkPD473ueWz5qaQWxkc5vXmyPBOvfXnzOaXh4UOCbu8hAYnoB/ONh2skt9mDKDSWwieeEFY7bcNZOgNZ4wOQvQWC8N5YdIZ3DcmRQ7kwg4mnW9SP7ulxs4P3Lc44Ei1SchC/L0Z+46Xfl6kQ3jc9yfGpDBxOp1G08oe39nQbKU8Ni7+mVBavZHgOeBAvq7fsmo6j/vmpLgUqp3KpOdk13yYo7jiqanWmjqsUDiLzuUL3pwQkUDHqVwGLJM9tVu6eEJMGhe19e/7iaV2lylsxxzOsXYLTad5dn/btPGJi31g8vSg6FRv76krZUvOPRmr7FRp7GiAkKWqrXvqUKfywnO0vdgoYcdURpy8eDRa4yM/ZAoYBEylPtA/+q0kls6OsAyql3fW+qdELh/lU9hgVJrMdjo/iaqctLpWhdA+frDfCId0l034lK9l/MpSKcIic3hjeLgGp5oVsrf3NzVB1OmDo5+PpptwCkUle2FPQweD8/bU+Ay63YijmKzztYMtjTdZzoGiMIcGNesdVoxwYI5zBwszKBQMh7y8Rd9MjwjA7Q46rb6q4a1TMp7Y59spwSyrgylgNpU2vHxCtmBcn9fjKFltNiaLGsnF3tlUsq/z8s2jKLLl5eFotcrBQ5g8lrW59fH9zRqs+7lFoz8/NmIYH0XGRH/p3/rR6Y7YPqH/HSzSW+EAhv3fm8vP6AJzXvc/2mCQoJREP+bRAinXj81DaYEUy2uby84ZoFkj41+OprXqCC7F/s3O8kMXf5JbYjCam43YUB6LPbhP3SBq/18K2+yU+SPjHg+maGwQ1aj74ECtZ1EIkgRIti2MyzlR9Op5zVXzA0E+xYsS9FJloxlbeaLK4BX04RCR0Yr5MLBvdlftajMveWFkokLbBhO+Ei5bqz6ghhI41AAx8/SZsvdyNFbP0YJ9mIjB5tBiBIETRbVt6b9K+Q50DASJJF7fP5TMYtJDKMbH1pfna/Ho6KAlY/yMJjyIC/24o3SL1HVAyJh8WNxsXxqPHfQzh/6fnfWXvsatikoI3z3F7+P1edtVtD8eSeE21i6QCopHelXJjRoCjfZCf99R8nOT9YlFgx6z1mSst+1/sw/foG9S2zdl1p/H2F+NC2E6MF8uuuVg2Y/VxuDowGUTgkwaKwJTb7BCDqVSpgyPfS2KIbUgQsL0/o7K011+/LCIwBVTgs1qC0yneHcv10fYNMhuMJDnPUSoO5Uzlpwh7+szIiEmn/fdrGQLjRrnBX+8tmhTp1XoJfx8VlQIZmdw6cfOVX5WZnKvYUDf4HcH8fh89tLZcZ8eri65nbMOQdgIYXRcui4oFBTFMWuXU4pOQ+y27g/svMOMpvMO2qBQ7/0yJZlF8BUHplHMZSZnGQdMQUcNjH43nq20QiFc+Lu9Jevk9F1PpUqLK54/7jj+WkJ5nU5AJ1MVdl1Z7QvHOrt+r8v0j+qzfTZt6ue55GuuWLTmoRQDhRZMMT2zsbLKKjzyYmxnm95kM/+0vcbeN+w/yXyVhQgRUH4/WPpbM/zHY/3SCH2xjpDq9OP7Bq5cd/q/tVhwpP/heVG/7Mz5X6nnh7ui2g7DjMH8r5oN5OXG8ObMC2VUtZpcjaGRpIjAj0f74laHhE87dari00Lt7IWD30Ca0naqflicEa/uaICYQhaToWx/eEdT6zXOgvCAqvkRX+7IPUy+pnPWPprisCFhPOir7cUblZTfHkkbCDt3Pru0bmM749PJoUKHncNmdlbWvnhSNmhG/+9C0GK5qanNlJDm33Sy7JksuR3l7XilH5RbPOuEkjyPYS5rZgI/tzA/W+fc8RZZ54oKsa8YmR6d+t0gbPx3NW/8X3oybK5TWc9kN24y0z4fGybEHWTqXZRb83G+6uvnR4UU5o0/qSXPwlWvjPI6d/7pC00BUIT2yKjouSE0I0wNpFo/2FLuSIqeE8mQIAErJ9lfzzZsfjy99Oixf+UQCfFB3w73M5iwID76x96y3xpMDy4c8gqiKMbpPCpD7NA8vam69CaLVG5WcBTrL5WblMQkBtTci+VqNgd5V76NcXu8xEP9Gf4XapsJ3HEsu/IO1QCQDAYDmeO32Wxk7t/h4n5Bzrw4x263k/+SkyTyI1cJ/O8ymFFbVtWEsrzTYiSu70OJyYhjIMaq0pJrhDickMQFc2ZFeTNtdlNo2rhHH3n44UWL584YwTDU7DtQ1HfqnEcXL3r44Uemj0+lOuT52UXu9I7C9J8wZ9ETTzy6ePEi8u3HHhwtJAynMnPxO/YEXxjyYlKjxewx0aK5yX4LUvzjfDhd/2Il5B9byLzRkrBrsOv0x+TYqAQ/Zx0qm/diBONYm9yIO48xQdh3na1+cHXBnD/LNCLf54J55IlO3qGbTlcuXFPw1jH1M2MjEslQG8K2nqhYsKpg1uZ6SnDwgni+IDbi1Xjq0+sL568t+sFB5ZIro9D+b3xChrVj/qqCZ/Y3TBgTPfeKraFhOD3RL4NDHJWq7ZhtzfGKB9cUzv6jgR0ROCcY+c/+qlw9dvx80b+LncV4MIVYv7V43vaGqNjIf4fhT68unLOm6BQs+u4BMbkmFIZKaqSPryucubc9tk94/y6NdQ6cbZcJRH8+lvLRYF8xFSazaWoz0TcsYMlAzrfrCuasLT7P9PnPYFfGxoH9eazkse2Vn9VpJBKvWCHM5NP7+dHOV7SoLlxXGQNjH/XWzSe3vraogOv3STptSELIZ8m0T9YWzNlQ2iAOeL8/e2hq0ByB9c1VBXPXFL6fZ/a++VZMRp1lZ41h6rjUDbNjxwXSyDySlbzIceiZybHRnXVzVhXMX1fi3SfycQ7VYdZ/tqNk3uqCJ7Y2ZgwIm+WsZoVR3LF8T8m8VcV7lPQ3hwde5dgjdEPz4+sLF20okyQGL/xrAwub9ad9pae02Nkj1W+c7jCIApeM9/9xX9nsVQUrNMz3RgYKUPJHQWqPVz20puCZKtvCDNG+vWVzV+Ufhvmv9vXy8WK9ks7fQB6o1QVP7mmy3fZ4bFFhkjF+1KwGqYbcd2fUDA+KCf0wnvLxmoI5q4uPmnjfjLlYr894Y0KMo6z2o5yr5/5dEJg4Ud708PrSLFT0/ST/XaeK564qeKvS/vnM6CQuuQ2YZux4ZkPh9D+bOaGSgdqOh9cWTD+lmzk4zId98S5g/eGkIiEtfPvCxMeiuRQYIiwOd1NFvdb40ZbiOavLCyDhm4PECCr6bmrI9kMVc1cXvNwIvTYmWOg+SXFs16mK3XJ7aW7TUz2R+yfVlDe/XYO/PtQ3OSV8AE331tF2cpeYKP7t4Yp5qwqersRenBAhZpLfz30knWdDU0XH4+uLtzdTvpwR3VhcT165TxWZnh0fFcPlfTo5ovhY1ezVBY/tU97gvTo4MPSzZMYr65y//o/tzO8nB1z8+WGI9u6EiLYT5TNXFzyzu9PUPZVVFNU184O2L075cIBESHE2j9SanXk3h8n0xT7ylC7YIKf+39BALxR5YnJsWFsNeTY+tk06e1hEgvMqccoqan49R69WSRdtqrid3L9E5L3q0fTDT/b7V6SnBDoxNnzvUxn7H0lM4zoLAREEWfBAn8NPZWyeHiKk3u7pfRvsXxebJsQLWM6dgqcPlZTlqi2Q87CS+9RU0/rYugLyqvyiEv58bLBzpucnd168RFH94nWFize1DOwXOvTCAbyaizkLh1H/5vbi2X8W7LLx/zPEl7wUYApccaxywfqKU3a8o7HzqfWFZIr0Tj72zphgZ1k7DLfJVE+sK3zlkLRUB6VGSmgQnCgWM63601XXyv2TWjuboZDgGa7Gegkin1Cr4rdOwrkjCJlIqt/cVEheTR/nqeePie7vaqDtSRrIJNRseG590ZztVVh42PPXG7jFeSW4XxG2pdtLydPsnRLio/Gh7oqUTrn6yXWF/yvQ45jxm50l5BYfO9Lcb0DsLPJwksmoVfPa1qIXj9Z8U2cdFM+jUmBelCiJZl/VYHKXqPBZaAAT1eh0rg04rdhT8lmN1bmrrq2S29DXy57eUPR9jeODaXFIVfODqwpmr2lKHxab6sNwLebZO9fuXEKgxPnSxofXFM5ZlX8M573cT3T6RPXmWktjU9uje9vJbCK5sPMDTMm3E0O3HnWmPLMPG56fGuPPcdZR0inW1zYVz11fnM3xeSf1Urn2gGFJR57tf9zzl7H2AVHXjd6yM9lNLRdKTdyMWtUn542eiV5gM5ve2Fz4Vb3l1iMbjfRf2yov7ra0Vf7a4c47FwC4e/SS/16m68yLi91LdLKSRrmB7xcl8fa00xX5pYo4dGltmUZ/rdJUGKGQPw+VzosNi+XQUQih+ogj+QwKSvdKDghmkNkjlB7sH8ekonqFGnOtCWEKfP38hHwO1dmDAuUEBkk4iFnR2Xynjiq5nT3lspRvz/b5+vTYX7MH/niuzzdn/vq3rqD99veITiO+Pi8LjvD2ZyOJIYIYSF9Ya3I3WHDYbTYqfXCMeGwog4Bh8hbrmo1LFVY7QRgMVojDIgMAq84KMRgjYsSjfFjkEnQaZXwfobVTUaW3Yw57ldEZhQq4tJHBTKPJOixanCBmWGFmcoRzXRcJfQNXL+i7en6f52Jo/9uWt7TSbDJbECZzeIx4ZDCdwGEv5C+tKDBMZnCmqNF9vBXNDZUmzGG1FtarwqIC0l3vtxlsVpxQmxwEhcpmXmrko1dLZ/xasLfD3j85PPfNob+M8OFTkcg4P5bNDAcIx4fzOWY8JtgZReA4prU4i/sa86RlMLOvNyeEL4okdKtLLp1y42J5NaVtnRbcbrF8uSZzYZajT4wYtVq5wd5jg3l0CxEdJOpUWQk2Z3qG3xB/ZodCmaf0fPbGEZhj2Y6Ch49LTUzOFw8NLHwyYYQfE4W8JwSgO3KMOozQ64wLvj+7RGvTWB08PntMnHiQL0ygqMj1cbvdITdiGIbrrLg3h3mVBr+EVmMmV0WmkiaIkhR8nUR+VIYkhHCIvLkTooVKOx4gYTLI/CuOd+jIyASraTQrdNoDOuc50GTBwwNQmx3vNCLjxwZNjBLQzMaT7TdZCXIBW+S76sG+5Nny73Te+n35r2frXeV/zsx7WKS3QdZ5gvymDtt3e3JHbmsjZ1OotAnjYqawja+c7rg8+0/nfESeda6/FeOdfejIlFNlsWMEPDiQ542Zi2otGI6fKdFauLwgkfPhKkaD1YATOpWm3ejYX2ky4YRUZaOwmDTKxdwSUV5eMWdTXZ2d9sTklMqXM56O5bivHKvVprLiNqtDZyP8uZywAX6pNAz2Yk+M8ZZYCK43h3a9LNeNE/r6uL8X+fdOOhciHCeOVnSKg1YP4K3cW13iymWTp3ezkfytsJzDnQY+L5TWpSqbIDRGh52AePHCoTzYwaSNixWFOVNDFr9PYBrDvk5mtOBEp8zWremkC4Mr+Hl2kmfrw3zd3QGCUyWErD1f78Ad9rLKTl6o/yTXwk4s/0ECx7JGE7lChdpyWbGjulM5b3XJYbljYFpU3utDvhzsI3KtkDylO83OQi+FDRcLaBy6aGYovVXBJBOifmKbjcma4D7oPefBKQlTw3gJAV7vTwkXOtfN/GRq+AB/Tr9wv98mOS8pBj/k30N9+vpyx/SL+CLuDrULuAIKRVzQ0OHlM80LpQp85/nifzZZWK54G3fgegccHeA9mfw1CYLlvGK7IuRSC3lKG/VWB52W1i1veS1mk7XNhJG3iyVVxvBgDsPZNAJXKW1ksEWQSZONCPf3mhQrioYJBo3qjjYMVrsRI3CzcUOTqW+wFxl8JiXwa8saci+kCoFB3lPiJeR+BnC6XRR6K3RciswYKqJByICBojNnGpQc1HlG4HiLCQ/w4U+MFYfzKCgFYXUvH9ObzDoHYbST24V9JTdcBmOzndXYMdxRVd6Oi4XjXTtvtNpddx6iU+vgCdhjYyV9JAwIQd03GfI4KMkrByIKznbCPpIRNHRqKNem1lZ0eFoYkney67VAIYwGu5lM1wKEQ/jELqnWiBNaXefwrzNPtP31grsEdzg0BCU1XDQx0guBCa4zWLgCQR9xHGTKlBvIxK25oqWVzl1Ed54JVotFZsFtDrvcBgX4XSomqipuxTns1AAe+ZcgQNcV653Jx21rqpfvb+/6dYiCclmOs9aqV1hNhs93lRxWIGletxGdE3hRtepYh6fYuaJD22ol7lwAcN+qzikg8/natqI/l/7gtmzNFrnJblG3n2++FEnfCBrqHEaUvJdB5J8L05lcwOS95FJ+miB00sojOzf9/tuvP/2wsVaLkXN668S8Eg6dMjZGNC5GPI78N/ryv/ExovGxYi8m9YaT6KsiYxx7fcNeG/sJMSM9wb+loi7vQplewqCE7Q/GJsHWWqVJ26XWuztk9vikzbOjJA5brdLirosNZ1GcWe8un2AgMA8lOjpM5KqqGxWPLD//VbnnLTdVZ+uidUWL1hc9uqX810pn0DBhfN/NsyMlFkut0my6ZsAezEIddnfBHmGwWwgKet1BXxQq9fs7SmatyB21sj5lUOxbgXQaj2IyGsjdq1UYlh0vnr692bOoG675vsb2YBwzIsWnvby11DPXKZCB2mxdvioCMTio3qB3rUr3zf7CBXvbC0uaZq2rDowN+eOh1COPJqbdYvqDHz1X88i6gvHL8jYauT9NDQ9isvg0wthl4zCKPj4lecXEYLrJXK8230ZBx/WFMVGrxdYgd/6mJafKxq2vlXe/N3XdL/JE1eqMT6zMO4YJv57dZ+/jqY/632KPW6Oi8+H1ReTZsnhT2VeF2kslujCZ9UTd1Z5dkRncTqMdpVKYfx0ezGr4gDzrXH+PHXBGCxfAPCoNJgi7OzuitBvJQ3tZvTEBucvzSK71dlk5QRRWtz63sXDKb9nPnrG8OS1upLMU4nIx5N7abA0K51lXWVw14Y8Kmfv66QmqTqn7e5F/n+XoyTlqk7VSB3EQ20F192I3EmbWY0jUlVIT8uJCMKxFqXOez5UNE38rzLcTbALHiaueWxa95tktJZ6tnyJDY+fMcA5KJrDuc8KKGW0Icil/4cNgE0Tb1QszFB2Kt7c7r9bZW+tHDot7re9l2VYnGGKRWyhXuc7Gds3C3/J+t/Rwgs250GcRRVDXqj0lIiQYdv2+xIVSChhm3HSvop6DwIjZsKfGsXiweFKyiKXWFLZ78is+Iq9VD6f8K57ZpjK16bAeTx5sKjtGo3UtlRZwub8uSn0rmSNVmZo1V2jzveOo3CHih7EDpovwn7Mvlf7qdWbyp6xTmQ3dm/BTcMdXxeqECP+QkMDHxPYf6i+0AODyly1K+SzdW6oxNRlsF6/NnmLDDWYE7dpVGKIwP5id/Nu4ILvRUqux2v/y3RTazuMG2vyB3NRgfkVDa/WFPdXZCTIU6ZpikEfsyplILsolj1H3S+Oqt2LyFA2P2L44aZYAJw+d7Ortt8I4KJm4EZ4WDXqlA3EFtFel1mq/L1S4t5td0XhMfo1WFzcDs3y6rbH+QshnN+p+ONXe9XZ2m8gvqHU2HXSyW81vby9d30FbtjBhlNdfChNvCnlcL+yks5mn854P9CaHqiinWk3h+sRFhfld5B8YmxDCRsxl5wp7ttLIpmzcs/qn//28saBRQWNwJH4iRo8VzN0QMv1cmOq/fG7Sb3MSl81JutJf4m+zE58Z5KzA7QGE4+B59dRxIYsCif+dvVQDPz9B2JLf8H25tkJmv0r6RGJNjuSXlLeurdZU6jzpwim5hcH03C3dl5rGhjWYIDYXr5QaKqSGKpmx8zr9LdnzI3jZZxvX1usqNI5rxzn5rWaeQODMFMCIH9/LrjfUu9+4IoQyLNJnWAAThgij2VbX1npUAw+MQbVNRgaLpZY5d69CZqhXX960oe58m1d40NMh1NVlxq5twc7IrN5i190ehiPDxKMkiLLdzGIyZRdW1aRxJAYKglDTU7+f6/NriZIvfm7ITY8/xmNxZyV5k8k0mcGVqg1f1+mFfBaXqanUw9E859EhbyGD4yQZTMrkcOa+7aVbG/W1KuLax+02HeuwUOhou87k/JpSQ63Keo07E4nH5A0NoP2wPS/ui8ylCtqb43qmHvkSHFK3mpkstqtwD4709Z4Q5jzOOI4VnKlfo6B9MTDAdahuBF6lM2AoRSBwfoAbxfLG7OTZ4n7vOpisWYk+UXyUzCQr9ZbCmgYZyh52oUdmV5n1ZjuVatBa3QewWmn+ax6iB/WJ8R/LN21vRz/r53tZhIx6CySoo+ZKWfDSDoseRuwWz5VbrTCbGk1yGBW6wyHq1ROG7rIbTXQuzz3oH58nYZqNha75Ts1aOYHEeG7KSPeCe3RIomSwkE7GVAaTNa9VW6QjogOvME4RTijqTUgoYXYfTDKFud3eUX/x25ay1VXqvAb5O1uqne2vIcPbO+uONuvPVLQ8s9dZqWfWNbx1rD2rTbs9s+aFwltva9QDCMe+eplfdPhr8byT2fWtF0IhMcsvgaJ/fntTfqehnbxIPLNv18VhBAKDGIjJ2rWtLI/un8oyPbulKbvT0OK8s13OoWvcq6K+MCqAq1KeMlyqFdRqXQmLzKjtWrziIs1tKaPzXp8YbGhW1F8oAQiSMAd6wytOV2W3GxTuNqw9AoHdFwuTIeJh9m7t8QT0kcHs/TnlB5p07a5732UbdZhs2dX6AUmhQ/n2Dae1F+NRu8FWqbbHBvmzXBcPDFOXvTDsh9grFYi0mZoxWEJ1lxgxxiZI/NiUQp2d4qncuPx4jkj2Zsk7Xs9VVEjN+NV/3oImkwWlcqiuSiqmXyTVnnXtYJDA955q2qNymHXKrw929mDXAK1GJ7/wm2NWa7WrYqWnyDo6x/9SuLbJYjIZvthdfFjDWLo4adDtFP+7BEZ4D/L1lEEkBXoFMW40DQRujaOysExhQ8MGjZ01a3Z3CxP9Gabm84X1PddrhNCd2rMlp8EyYPbjzzzx6IIH58+ePTqwey1kbyPvXOsK2uesKnhwbdGCtYVX+iuat6bwp7NNPXWPO98u1Qv9mG3yLNOl+1ae0ioO4PhyGE+NjUqlk2m8Z353tnqNPciL5cNmPDUqLNDZCAgqPN2k8/V/L5Ej9pF8Fu1MPy0G888Fsn4pcWP8GMGBvmsXxEZe5yo0l2kdoQFMCZf58riQYHdVhw1XmTEfsYjdPYAvKG40+4W91Ifr5+/3fD/OjsON3Uvvu8Mxubfwu1kJD4VzWAzqyAGxkzi2JQW2k+UtNVThe4MlIhbzpclJb4RcXoPfolfm2jnxmD5b2S12OX2+2Ss+9olQemBQ4K/ToyIwaHtBq4Irfi3VW8Rhvzujz7/8keBwnx9nxk8OZoo5dAGKtUtverQZM4SPyoj5eVJwBJsqEXv9r69XVZOqQ6v/LVMzaVLUEC61X0bsj+MC7RSoWodHxHJ9hYKPpkb6oVe65d6eGoMjPIrOoMCNOdXr9az/jfbzZtCnjUr8YrDPFQpmu2Cx0denJH0+0EvAosXykLaOnm7rSeDHq9uMQt+n+vIkIuF/Z8dNFVy851qWHqiA48I/ynDfc6+vtEx2wkB7ur+fhM9+b7BfR1NnXueNJTJWGy8+5PcpESneNB6HvWh0DEcj+112pQu1tu6bZuSricERLOqo/rFLRgb04BCVMIywqOiFP4TGEX0+LvD48YZPjlZz+ka8newcZ5fGZH2QLPTmcv473V9ZL68yXsp+XdLa/n6F7V8jQhI41PSk8JXTw/0VrRtlyAcjAgI5jOcmSXxuLAlqLamtYvl9MkDgLRK/N0Z84nhjmecdiMCkfzQRH00MjuQy5o0NDOrWcgNTE97/m5fwYBibR6WN6hs8kGM/mCP3vNmFAzf+elo+ekr8JAk1LMx/+cxw7u3e6C8nU8lfXF8wfXXxr01m95cuq2xY+Gfe3I1VWTpnskmGfDtOlM9amf/U/maNsxHI36mxWp5npYfRdJ9XXDpvzXadDmWM9qUnJIS/P9DZMu0m8i4wxKRdOqM8M11EPt7Ph3P9/MRfJ7D3lyr1XbLsNkyrJujj/Ogx0cGfD+OiVyjqJg7maAbHs3MbNKq/VE1dhX5ZgWWaH/VIQZPqQmZUZnSoHEiwDy9QIn4xw5eO3EzSBzsHjbn41bq2zyFY/G9Hib043JfG+zcXN53tWvZjxtpMWIjIW8jlvT48TEyet5dvEdvaqKLwhVxl556uuWar5b3dzeKo0FcT+DwW85mpSelW1XfNVypW1ys+K7c8NSgglEubNjzym5EBvhQ8v0gXGBMYz6EOHhSbwel2xAo7LVQeJ5hLn9g/fI7IOZgfuQ9Ks43PYUd3Hai1vnGZjPLpcF8Jh/3RzFCsWXZcf73Ezar977a6r3bVn/Sc+z0ARdBRo8NTnS0rnWh84eOpgu4PBrgtIonohUj0nbXZ/X/KW9dG+2VBwkivWx/9x0MSsH52dOSFTsASf/Gy8b7ohx9+6J7uJSqVasWKFSaTiSCIV199dfXq1QqFAr8w0kCfPn2GDBnyyy+/uCfJYJy0cOHCmpqa8+fPk68HDhw4ZswY5Da6Pt8sct/MZjOHc3tPWnDBzPrM48elNsbI4UN8+ZcN+IPSbNLSujaMJkiICnBlC3Fpc0lFvTY0tm+or6uS2W6tLMyV2Wh9UjK83LG8xVBYUGCAeampyWx3Ra1Rfb6gGGP4pqfE0gzNh44V2IQR88dmsJk08qDZte052SVagpc8OEXYvXjqFnx5vP5G+hJbHXiDylyrMF3tr15pIpfxLH1NQQJmq/bKDQepNApkMJ1q0uu0dj2Zl62RFSptCAWlY46sBs35SpWdzx8XyVc0tB1QYRqdJk+D0RB7Vo26FYIoCEqB7Zk1ig01eq43e3QEv4X8uMba0aEvaFNlddhiw8SDfSgFdvpQlvmHXGVtvSLfQh0X4z3Al17fqjrdarq4TzQ61arUnurWupHIr9GxJPzRYbya8o48o0PaqilWm0o11lCRVwRkLNAQCGE+WafVQpBBazwkdaSHiob5UU/kNnxfY8BgRIDiBU3qJp0dQlAB4shu1HQaPbGNok2xt9UxLE48IUoYSnWsPlmzp81qMZl21BpjQoRjIgVUi+lovUaKoZjVerZRq3Tliwg7brITTW2KQ03OIIlOoxi1htMthia5/pyKyIiWDBKjezPr17eaTXrDrgZLn3Dv0eE8Qm88Uq85Wa2qsFOGhAvTxdSj52u/Lr/pAAC32/cVyyliwcRY7yEBrPbm9g8OtUhxqL5TVe+gjYmXxFHtvx6vOye3VrYbRP6iYQGMszl1JWakWa1usCN6g+lsk94AweQtXKXRZ7YaLuwBwmXATR2aXJmZwaDWtCgLdTh52+DQKeVNqtILQyYiCMqgOrJr1M0EVNdkFAZ5J7Ghkjb9qWolSyScHCP0g62ZdcpqLc5h2M7XaTowAqFQWDbT6SaDg4DINRsU2v012jPtlvAA7zHhPGlDx9uZClf3kJtDoVNgjf5ES/eeglSK0Go+3qBTqfR7W23pYaKRgcycgobPSw0oFXWYnT9ii9bebiK8mdSKNr27ltnZ7g83n3KdQh4o4gUTuU2qBh1G4Paj5Wp+gHBiOF/XKf33oVY5BrEZ1NZ2VbaCPCFgPhMqaVI3WjEIoQgh66l6jcldA0LgRRUd1RhrSoJkdCgP0mg+ONxUb8JZdFSu0p1rM9ogmMNA2uTa8+2GvDoFxuWPjfGOYDjON6hK1TYmnVLVrCrW4+S2Ojs1eeprDMRyFTDEoFFghDoy0tv9NySYw2YTkMbwS0lnk8qmtMM8ClwCs54Pph5U4MPCeFaF6qtjDQ1WgkGn6uSazA4bnwVVNGnKnKWvRHW9XEHhjI8XJfCgwkZljsyUXaOkCgUPRAgIhfxoh7WoSd1yoZ0GQqVwTaYTTXpPbQYF9cLsmY2aVo31eKs5OlA8JphZWtHyRZHKQsBkHr22TVMkt5SQ+SQBb1SEF1WnONJCTqprLxQFyuXKkwp8SKzkgWhhMGpbdrhqc6edvPpMWuOZZr0Jh5jkPqt0Z1oNJa2aOpw2LEqcIaJWt6izO810KqWjU5MjtaEUCtViONV8u+0LCJy40KbAw47hl9Xb2Bz4zZ/XPQaGUS7DnlWrltptBSZC3Sg96WyEhQhYRF6DulKpqzPAaTGiGKpp5SmVFrJXNOhhKlzVqi5R2HhMqKheVe0gUwCEQ8fza1UX71UUKoW8F44MF3pOKjKlbTHDrsvHRqe2dGhMPP6YYFZVbeu352RGAmHTiII6VR1GGGzmCi2RGi2KZ9pWnlBoEUd1vQ6nIg0dmnyZJ8FHmNDcBK9NRyqzddf8fWDyhEFq29VFCjuZ9hI285+5GvLiJW8fFoX6TL3+vApPDPDKECG7yqRyA5bbplYRVJNSe7rdyqIgTR3qfDl5O0B4FKS6VVV8oTs4iiI0GBX5ei6WYaEcuVxntWFZjep2C0xoVKUO5rRovqZD/tHZTpUd4tKQRvLClFogu+14hyVUwh8ZzDpd0V6vs5d1GJotsE2jJ+9u7rPCqobHZ0gyM5sPtHfLOFsM2n2N1pQo8dgIPs2k/+pgLZnY0igUm9V4utEAM5HGNk2uirz2iYYGaTvKnp4g8oMsPx6qztLgnSqNAmWNi/UOcmi31pmbye+lI5gwkdOgLK1WtMIs8r7G0qtWNFtsBv2ZdlO+3MLjsfpJkNNtZiaKlDYryzV4Ya0C9fKeFM3H1KpPjzQ0WSEGnWJUkEm0lTzO5G1CIdOc717kIddqzymunJG4WUwmY3iM+MmRMR+ne1/M8cMIkhop7sNByW/drrXefMJ3SUJi0FQJDUHRxHBvX4Ouwsb6ekHi0O5l/51S9Yby7qO/3wgjNiI9IJzmzGaTmUHynwB/ibM9left3kFm5cksvjvT397ePnbs2MrKSofDcwY/9NBDb775Zt++fd274dwzBDlw4MDevXu///57cvKVV175/PPPKZQ71y3JbrcrlUpf34vjy98i3GFpLD66Zfd5Byd89sNzosWX1V072sqyVm875GAFTJ03P8Gfa9O0nz6y+2yZPHHIpLFDkrg0WN1as2v7jmYTY8yU+WmxPnQqCmk6V65Y3op5TZkxJyHUm0pBIFn998vXGFnBM2dMjfQzb1v6R6mGkjZuxog+fpr6wiMn8uRavQHnDh43enDfOC79tg6j9/tHHDcSAfScgSFe55quN8xzTyOPM+bAyIz4tLkD/k00Dd7cdjvXMwAAPSwjQTqKM2pZXpnKcx8BgL/F0KSYXwcS/ZdVO7uq3FvogUFn5vm/sybnsBTc/0gwm8VYMCzq2SQvfw6VeZWm+M4hK3TmzWdq/1es0lhvJbc0Z/7A3xM9pc8YhunskIBx+cYKi+qmba6/hUfJ8th0NgpFh4b8Pj1Y4upXdudK1u83zQUnVu/M0jsIs6Zu7aYD2OUnQ/H2jQeNNsKqad26/M/SuqbVy1aeLmnHcXvxqR2/rjtaX57508oN9Uqzw6w+sOnnraebPJ+DIJuuY+ufPxzIl3qmIcisqFu3Yum5avqQMQNEDFvO3tVf//ebDUcqA/qNnZbih9iVZ/ftOd8qv6OZ97sTTKU8Mj7+q7ER70xIeFlg+eKU6nqPYgEAAADuMzT6nAGhLw/hf3eo8d7L/ScmBi9/wK8ou+E8yP27CAJ9Nj/b/8shPhF82tVy/yQqleLvzX1xavKJR+KTvW639TWKol5/yf3fDp3R2qGzniype73IU3l852oAyC/T1NQ0fvz48vLyy2oAUlJSLo6AQS524MCBffv2fffdd+Tkq6++epfWAGB2q8U5mJgLjJLho+e1h8NsvFiyDNPpdLvNcjFGgBEKjQpbrZcatqJUBoOGQgRuMZvdFbkUGsNZJ4BjJrPF/TkanUnOsFgs7mADQal0Og1yWMw257GlMpg015hjt+w+qQFgMags1yPU7WT8TR5Lz2wAAP4ZqBQRFdZY7DfWkBAAegEM85lUCoGrLXf4rngnMBhULgoZzPZefqDWXSN1eMKRMf43nhnHbNbn1mdvqLnpdjrTZg/4I5l77YxaTn7NzG2NNzeCZHdIZEzTI8E8iLgTAcCwYcNUKtXo0aO3bt367LPPrlmzxvMeBP3888+zZs0iIwRyMRzHydx/WFjYiRMnDh48+Mwzz5BzXnrppc8+++xuDADuPfdJAAAAAAAAAOAWnxG9cZjPTQQAdtu/dxTubLzpUUdZYu9F0Vz3E0iujCBKGzqPtt3eeKYS0ZLxEaOY2t4NAMiV19bWjhs3TqPVzJ495+elS996661ffvmFSnUOl0BAxNo1ax944IEJEybk5+eT+0Ee3ri4+AMH9pOT06dPh2H4ySef/PTTTyko5S+91HsLCACuBgQAAAAAAADcVxAUYV3piShXRRBWB9argyPfJioFpcN4r9cAWMyW0uISDMdEIu/Q8PB1a9ZwWBz/QH9yswSGxSbGs9mcFb/93ic5BYEIGEGYDEZCn6SiwqLc7Oy+ffv6+fsFhYSQkYBndb0PBABXAwIAAAAAAACAe0CvdwKG5RrKa0uoz32D/LkfJqBRSiT449XUZ76lPfc/9IlPkNJGCoyMzG2nP++cQ33uW/STFZDFFoXT0n87jD79X/y3PTAEd30yJwAAAAAAAAAAt6yXAwAchzDM3FBvLKuxtXXCMGTrkOvLK4wl1aaSamNNOaY3QjBsbmwylVYbS6rImeaGRudQ/CaLvqrSWFGFG00QcY0HwwEAAAAAAAAAcBN6vQaAIuRxomMhB67ed654xGOy9QdQnA4TMIRDFIJX/8pXJcMeMeVUwxgEEwiEQdbKjpKxT9c++wlsoVAQlnD8YFD6DwAAAAAAAAA9pZcDAARBeZyAlxZBKOSQq3RnC+xtUmeTHg/UUtWkyyrCjRZXB2An3GzTny82VzbABCScMow3PA2+g48BBgAAAAAAAIB7W+/nrWFYMGV46Gcvw2waDJObIzP6nry+KxKAnQX/F+aQnI8oJvcKhlgpUcGfv4QwaJ43AAAAAAAAAAC4bXeicB2BYf8XHopY8g7Fh0fAngb9xNU69sIwjtqEs0bHb/2eFR3sDAcAAAAAAAAAAOghd6h1DUqn+S6ennTkD+9po1FvNoQQzi2TmXtXHYD7BUHOpMPM2ODI79+P+eMzRrC/6+07DYZhGg1UOwAAAAAAAAD3pl5/DsAlBIST27LZzJWN0jV7VLuPmerrCQyDIRSH7HS+hJ2e4P/sg7yBfWg+3uSCMALK/v9ZwHMAAAAAAAAA7gF3MABwc27N+X+H3mTIKTUWVdnlalZCBLtfPCs61NPfF+T8/5FAAAAAAAAAAHAPuOMBgBu5TXcun9w8TsDoHWqJBNwOEAAAAAAAAADcA2C73e55CQDX9OjGYuzOBgAxYk6V3OCZAAAAAAAAAHoCrNPpPC8BAAAAAAAAALjXgbY3AAAAAAAAAHAfAQEAAAAAAAAAANxHQAAAAAAAAAAAAPcREAAAAAAAAAAAwH0EBAAAAAAAAAAAcB8BAQAAAAAAAAAA3EdAAAAAAAAAAAAA9xHwHADg1lkd2Obsxl+PlVnMFtfjnYGbs+6RVBqN5pm4t2AYhqIoDLuf+A0AAHB3mLNHrrfhnok7zotJmZkgfrSfr5BJ8cwCgN4BAgDg1i09VvH9qQYTjUegIKm6FbmLQ6OiojwT95aWlhY+n0+lUj3TAAAAd4O4b7PUZodn4u8AQ9CYSK+vJ4R7s0D6CfQiEAAAty7to11SuoiAQUOyW3RvBwAikYhOp3umAQAA7gYRX5xSmeyeib8Jm4Yumx41PEzgmQaAXgACAODWRb+1xeQV6JkAbt69HQCIxWIyAACtgAAAuFsQBBH++cm/PQBAYOjrCRFzk8SeaQDoBaDsFrh1ZFrpeQUAAAAAQE/ACciOgdsr0LtAAAAAAAAAAAAA9xEQAAAAAAAAANwuFEU4NJRJAe0egbsACAAAAAAAAABuA0p/9IH4rY/22/142u5H+62YEh7LBmEA8I8GAgDgDkMi/AQD/dm9OjoMgiIJQV4JApD+3hBlS2V1oxS0OAUAALgFNB7vy4fTvxnm38eLRhAEh8OanBF++JmUGQEsMEI28I8FAgCgF70wq9+RpzPcf3sW930uig1DlIWj4n8eHeTtWeRGBYl9Nz/RZ9KNDSlDZ9Lem538dhLqmYYgiZCz6tHUx/zuspBAkbf14397fPrNrznNas8bPapg18/LNp22/J0jXwMAANydEMY705OeCKdnnysf/3vu1BV5U5bnzN/SbGQLlzyY0N/nbg0B7CbrJzvK/6y6YyVDls17K78uUYMb0R0DAgCgF4X48GgtTRN/y37g15x3C03PzUl9JfQWn2zSIu+c83vx3hsbd4jM5iMIjHTJ7ctUhodX5q/oID8uOPzG8Bf8WJ43egYcGSScGCu++NdfxOiRS8uuldZafT/48KNPPnl/ah/m8v9+n6/5GwrqTYrm/NxLiisabZjnLQAAgPtZaLj3gjBmeWXjvMMd1WqrwYbJdeZjxbUvHe+k8njvJgr/yT0CHAbdYz/nPHms0/aXGwuOE3VSQ5vxjt1x8E65oUFv/9sewnz/AQEA0Nucg4WS/yuqac/VoYOTROQshpD7zUNpp57vv2NOqC+KPD01ZfPkIL6roCRtVNKRhVEcGmVkWuTBZwacejbj57H+AhgKkfjvfiZlmqsGIMTfd93jGaef679xWrCvs5QfTooM2vpk/zPP9V8/MyKW4VzPZXy8OZueSns6lvPD4thENvX5ecmfD3EOsRwc6LP+8QxyK7+N9ROQwUFU1M6F8e/PSznx3IBDjySNifD5YVHaqef6/zTGj+/cMhyfFL77GeeG/pwYIuoSy9gZPksfSl6/0Pm3el5cPxHco6kmuW1aQuoIP0pLVbVzxcqmrO8/ef+NN9/+8petTXoIs9tWff2fNduWf/zOF8c6zZiqfu0Pn7/15luffr+6UWl2rsAh27vim3fefPOjL3+pVBqccyCo/szmD99+891P/lcpM7rnQHb18bVL3nnrzY++XlbRfukJIRSKYvcvX395wYFiORjcHwAAgEyc43jePATfU96hs3dJ9Qn84PnWfCOUEi9CupZF/cM0daoLKKisUaOzgoz3fQcEAMAd4iPiBjOJ2nYt+ZpDRXYdKZmyrpoWHPbRMK+97Y6MWIkvHYVQ5jMJQkxlEnF8l4yRrNqV98Caila6YLg/i0GlxvmyvWCI7u23YWFkeVbZ6JUlhYKg38jIgcaaGcdZtadwzLoqNCTww4F+9L+kt1QqGu3D8bEY//VnZanR/tPGwrfPyBEv8e9zI0uySmZsrQtMin6nvxeDwUiL8DaV1Ez6s6Jd4L1+fkTZ2bJJW5v69ouaH8oR+/B/nxJUdKJk2G9Fp3H2E0EXQw2itb56eZXJlYIS1ZVNWyrNPV1sgss7GzWQb2gATL48d7o8Y+6/PnvvBWH70ZUbDpkxXNZWXq6IePHjt4YLzGuW/tzqN+rf//locqz1l9+3qy3aXb98f84Y/8ZH/5ndj73ky9/q9ZCuYsfSTQUPPP72O09MMOqdO0tgtuMblx2Uhr70739PjDIsX7lTe6EshiZInTdnhLs1Kytw+Owp6VSQcgAAAEAQiqAwRJgs1svSfMKmqzMSLDrtn5v9J6DsMvX4PuEDaObdCnfTG0LRJn3xz8LFW6pe21tTZyEg3L52V/Hknc0m8uth1t83Fczf32bSGX7aVfbcturH15c8sr2hyYgbqmqH/1z0za7Kl3dUzlteuLrSgBOQVqn6fHPxk1urn9hY8mWWTI9DuMm06kDZk1uqHltX/OZRqcYBOfT6rzYXPbS56oVtDacMXYIQAi/OqYn/Mivwv+6/888dl5O7A/QgcBsHehUcnRxz6vmBmf83cOf0sLKz5Z8Vmsi5Cpn2pNSqVZvKNY5EocBe0liFcp/yoVADvDI40K5GtZWgUymohIESJsPneyv2tV/KT08e6MdXq1dXG21m01ebc184ITXajZ/srdwvs+MG3W6pLdybSrmx83rOiLBAnXpNvVWvUq9ts44MFbDJPK7FsrLebDRqv623qDva/mwy66XSEjNlWiCNiUAMGOFwKHTcuvJgxbdNFs+KyIQRw5ada+qwEXaD7tUDrTLP7J7Qkff2W2+8/vobn/y8OW7s3DR/GIJFExcsTg/3IuiijAQ/rUxudybd9Ig+yXwKZDblFki5cyekcGj0pDGLXn1sHK5VnSs1DZ0zRsCgxaePDLdVHjpXfO7waSQ8o2+EgO0b2y+CQ37ebq09da5jyPxhXnRG9KDJtNbiYuxSa8yoQVP6BQlhmtekR6aG92z7KQAAgLsVobMZMAgJFnpd6nPmAlMEMVxYazL9Yx+Yidtkh6TwojjWiFjm+uxOMrnHbdjK022OkLDfZkZ/MjrEnwxeEOqEMK5KamjREVa9fb8SmxDlS6VQpgyL/G5a1K+TgtAO5ZpqZ7meHoMeGBL27bSYz5Joq/OkVrN15bGmUr7kx+lRP48Pba5s21FvP3G2fpOB9fm06F/GBtVVtWyoNZw63ZBFEfw4PfqbyUGJ5C32IhhJSgl82o8Mrpx4It67g0QMUPPco0AAAPQqorqwathP5wb9eG7AknP/ypRr3GPNXEgQyf+iMOywG7fW2ob29x7jw2Va9DkNJpmh6f3TymnT08tfHvDNcD8/9sUTlZrAo9usmMP1pHaHydqgtRF8r88fzDi6MPGrybFzfW98eCF6qheNw+O9Oy6W/GC6RburQe+uwnXvnRkn7A6HewZOLk2HWuXGT461xg7sW/r64N/HB8fQuyX40rrO/xbpduY05ul6tIG8X7/Pv/jyq6++/u/7TyuOrVh/tg3Xt27/5cuPvlyyYsWK/QXtFw+mO2101LRpUYbElWwiKF0s9oZsDUYzjSN2NZbiMX24NI26taPTzODyujZOxfAmlcZQtG0dudoN246HJKeL0UvpA8r1nzFraFzS4NGRgZ5ZAAAA973CDlWDmZifETzG59IdAaGgD44PSWYQR0uV2D80AiBqsxQqb0EQi5boJ8I71ZlKzOqwlCqJ4QkcGgIzGM4yL5IwQTgEthRrTR0ahYLGmRCJUlkUi9qws1S+qUFvwAmjw1VyjyJ+LAoMw2wG2mG0GK1YvhIbFSahozCVz/3xkZRFfvbNTRYMwg+Vy7e0GmgEXtwpO9hqC/Zl8akwlUYRdg+hYApzwUj/aBpMoVBeGRLs/9eafeD2gAAA+PsROF5Y0+4VEvxIlHd9dX2e2dlvYH9W1fRfz4/Z2JCUHvNVH/6FlMHeYLRTqAjqao5CJrJcGjJ0cMQMvuGxraUv7ihf22F1LXYjbLUGh0Gj/WBvOfnBF3dU/CdbYbpm1h3F8cP59XN/Pz/stzJHZOjySc7+DF04Vu8rePG0/PKa4B7CkoT2DaFXlJRWZe06VAs//vS/nn76qcn9AjxvX4CGiTm43d1VmCAwi8WKUoMYdLtF65xFGKxKk53NEQn4VBzrNvInAvvxOOx+CxY/7TE3ltp1/Ao4MG326/+a58UCqTAAAICHTq5efFBq5Qt/fzj9zRQvIYMi5PHenZ3633RvOgJHiFksTyn2PwthMv1abWqUqmauLp51oFVutR5u0NjJuXaIzfUs44HwZ4RRD1VZqsu16TF+YgjLOVnz2OE2rhd7WCgngHrlb4fhhMVB0Lrm6TFC5SAixLxhofxhYZIvF/b9T6JQ7iDICOFqOVGRn/iRSEaEv9fUCHDj6XkgAAD+EXKa9M0EY0gItPacgcyE+yfG5z6bmMzE2xX6iu658u2FcpuQNyKATmHQn5yTvnNaiMOB4wRkx6HwAJ8FPtetAbDqcdifRZ75xPrcdp1QMDmMRUEpGXH+Q/yv1H24i8iAwPyX08d4I51aY7nSgV4se78At9sNfx1MoYcY5E0VLXof/0A+jeYc4giBtB0VZ8raPW9fwOCkx/M1e/MbrA57ZebG979cbeEIkyPR87tzjHZHY3l+PRYwNCOtX1qsrrqgQW6yaJqq25ztsqj02NS+nHObslVmzKRoOp9fQabg7nV6IHQ2CxTCAAAAdIXXFZY/vLu5HWG+PSut/p0Rta/3fyWOhztwAkb6JkdvnRoU4Lzj/LN0KnXncOauZ1IOP9rn0OPJJ8Z7VdTq7DhPwiI6ZM4SfYIgLt4BwpNETS0duzvxCdEMGLKdaDJFREkeCGYH0CiGq9RvMKhIEAdu1Lgaytodh0s6C0xIBg+Vm2wSHj2QTw/k0ry86UkcRG9xNzYl/joAEIzS5g0I+XREiAQ8XLkXgAAA6EV6s031l7EFjGab0uKuMiQM5AKu17hWva/TYVar9jnz/1B7afXn5fhn89OPP9YnSNb+YYHGiuEKo81CQIamlsd3dswbn3z88eSpmOK5PU1ZJ8s26zlrH8v4MoO9u91ooZDpEaE12bRd8uI4RigNNqNz3eZvjstHT0r6YojYXN/y1J7W2aP7nHg27X8jAiLYCOFwKIx23JWiYVa7wuypvNWbbGobUdve9maW/qUZySefSR0PqxYdUjrf600IjcnXV777zltvvPHGx//bwO2/4PEJcX6D50+Mtf/02bu/7ChNjAunU3CIgNlcPtPVM5fKkjz89EL8zLr3331vU5bh4Udn+3CEs599NlRz5D//fuf3/ZXznn+6jxgJGv7YQwPZf375wcffbxSGhnLZdJTCmPzwcylE1hcfvP3BV7/m1Mj/sU1XAQAA/jnIvPLZ/JpxP2ZO2VCxJLN5yZGqMT+eGbCyMl+HkTFARkrUpskBgn9YZ+CSMllIsF/whTwgO8xXqNXkYPDEKOaWkw0lclN2UXPFhTFAJVxBPGwpQTnxPDoEURJEVI3c2Kw17c5ubTOTN4or3CtQJnVRguBMcVOO1Jpf1vRdrorJZzw9SGxtke9tNLZKVZ9uqshWM+Yn8Spr5OfazWWl8j36v0QAEEQTCwb4da2LBnoMrNNdGuwPAG5K1JubzcIgz8Ttor7/WEZQbe3zp6Q2z5x7X+7i0KioKM/EvaWlpUUsFtPpdBiMGAoAwF2CzMqHf35SZXJ1MrttktCAP2dED/Im86/EnuP5Dx1Ved64Af8dF/5QssQz0fPwzCIp5C8eJPbkrQkcP1MmxbzFw7wdJytUpSbCi03l4JjYz3ewL5mGYxXVihKEOSuS52zUYzHsL9PV2KA+gSxYYTaJeCNZ1jWNjgV9xSwKbJAp17XijySLaAhWXaM8rnBAVMrIKGE03zlytrRdubfZYiAgbzZ9fIzIm4aX1ciPKx0MBjWJhqn4vLGB7O59AYDeAgIA4Nb1VAAAU6kZ8f5LR0o+XJu7W34fFTuDAAAAAOCfo2cDAAiG+UGBu+dHBhHG91fmrVZ0a856bb0cAAAAaAIE/AOgHG4CE/9gS/F9lfsHAAAA7mUEoW1umbGiYOaKwjU3k/sHgDsABADA38+hVq3IatnTeuMD+AAAAADAXUCp0BQoe210CAC4VSAAAAAAAAAAAID7CAgAAAAAAAAAAOA+AgIA4NYhoH8nAAAAAPQo8s4K7q5AbwMBAHDrfAVsGAcdmwAAAACgx1BQmEsHg2ECvQt9++23PS8B4CZ5sWiZxbU2hEag4Dkdt+KpZIG3t7dn4t6i0+nYbDaKgnsYAAB3DYIglpxpMv/1mbR31sBg/v8N8GdQQBEt0IvAcwCAW0dA0Kkq6brTFVaz2TUF3JyPpiZ4Xt1zEAQBTwAAAOCu8+9zeqPjb7udoTA0IIj33AB/Ggpy/0DvAgEAAAAAAAAAANxHQIgJAAAAAAAAAPcREAAAAAAAAAAAwH0EBAAAAAAAAAAAcB8BAQAAAAAAAAAA3EdAAAAAAAAAAAAA9xEQAAAAAAAAAADAfQQEAAAAAAAAAABwH4H1er3nJXBfIojrPPEEPM4JAAAAAIB7xnVzPvcD2Gq1el4C9x8cx+12u2fiKhgMBpVK9UwAAAAAAADctRwOh9ls9kzcx8CTgIHrAAEAAAAAAAD3BhAAuIE+AAAAAAAAAABwHwEBAAAAAAAAAADcR0AAAAAAAAAAAAD3kb8hALBqFe3t7VrTdfqe3i4C16nkUpnCasc9c1y0io72dqmxlzcOAAAAAAAAAP9Mt9kJWHZg3e62rl0pEGrqsAkpEWLP5JWUrfnk2+MNwxd98PCIYM+sK7GZpacOHG1SmVmByfMeSEUQGLLpTu3bV2OgTJ400ceLRS7Tmn/wcGFb4rAZ6ZFe7k9dYtau+/G/mZ3wk/96o28o3zMTgtZ++uSxev7CD74aGQyTCxUe3JXXavC85wFLJCKlUkkVx84bP4CC3u+DYIJOwAAAAAAA3BtAJ2C32wwA6v/3yqflxpgXfnw51jMHQlAKSmbWr+4GA4CqbV9/s6+237w3HhkZQqegzlkm+fKvv8xU0t5+8/VIfwE5o3TH/37YUz7m8Y/mDPR3LtCVWbP6u0/PdMDPvPxuStjVAgAIc9hxAsLstuWfvVCq6/PSN8+FkwcFhp1jxMII1b3d+xsIAAAAAADgzrDZbGQO9e8aqB5BEBqNhqLXyfy0q40qvekfO5o+nUYNFvEY1Ct/CxAAuPVIABD7yq+vx3nmQLqm4k0HMqksls1kcEBUv8h+o4Yk82hYfd7xI7m1Dhw1d1SWt+u6BQA2be6JI3n1UgxhBEWnPjA0rv78ge07D9cr7H7RffsPnzipf6gzprhGADDAt6Mi82BmqckBc71DRoweHsS0XgwAkgOp+Sf25tTIcZTaUXm+XSe4GAC4kQHArx89W6Lr+9qSFyLI6Y6K5btPwpKEuSPiD+zcqLQzUdxiwyCmMCparC2rkuI0TnS/UaOSA8llmwuOHjlfbYVQYVDCqJEDxKw7EzPIjmw5wU8fmx7iPA4X2eTFu4+1pM8YF0yjeGbdNhAAAAAAAMAdoFAoNBoNmQX/ux7BSWaOSYGBgUwm0zPrLzafr/t2b16dEcGhv2cnr4fgIdjURN+vFg6loldo6A4CALee7wNg1coKC/KyCpujh8yKY+n2bf5zX1GDsiFr+eotLVbfqRP7U+02z6JuBF5wbN3KbcfZMSNGRjNObPr5m7U5YRlTRsYJIYiZNuXRSRkh16xRcNK3HV3645oaW+jEB9Kas3d/8+MamQnzvAdBjdmbV205bPbJmNQ/6LKNX5lRWVSQX1zVYrOaK4vz8ourwwdNjOMpsg5vWLevPGPCeG910fqffzzZZJbnbPjfr1vkorRRCYLMPWtWbD1pxe5MQOxFtTb/8c3/jpRKMU8fB0Lbkv/j18vL1XYv8OxeAAAAALirGI1GMgAQCoVcLpfzNxEIBDweTyqVXq10v7pD8+m2rAqMb2Xy7UzeP/KPr6R7rS9o/+5gsWengSvpgQCAwFq2/M9j6brjWtdMYVjGgBif6OgwBDfVVqhrzh6XGuCEgQ8EhiaPSvR1LeKBE52ZJwsxdtSAgfExA6emhXBa8w5USR3uTD+CoM7W/12Z1RtXLXNvbtv5Rlc235i161g7xh8+bUhoROr8gSH65vx9hRrX0iRV5rFsA+Q/aGxqSPK4JL+bzhwz2X6RwSEJg9K4FEIYkhweHN4nJhhxyGsKsnfvzTawfGePSohJTw9nofVVpVarw/Ox3kUdPOupuQO5u1csPVqmIqfNDVm//bLWEDHmmYUTuVep9gIAAAAA4J9Jr9eT+e+/q+z/IiqVarPZrhYAdKh0bTiLgP/hY0jCNib/REGtZwq4kh74CWE0aNaLHs88OMLd3L7LGUw4HHhzeycBsYUiNjkNX1ZnRDTLlQ6YJeAyIIRClYi8cLtBr9N73v0rpmDOwifdm5ueEerK6upb200QlenNIb8OLAoJYBE2WUena2lSZ0eHHWILRM5uw5dv/MY4PwOjNDISQRlMCrkRxPn1rEplk94KmZWbf1/67dJtdr/QqBC/K1U39QoKgzd8/oszMrx2L//pZGH+r79utAQNfnHxBDGH5lkCAAAAAIC7BIZhFEqPNd+9Ze5ukFcLAHAMx+C7oJARR51hjGcCuJKeya7CyAVXiVzZLCaZ07/K6SQg3yTsdufInDhuNJohBKFSGe73roTc2oUNerZG53JR8qy0Qs4N2FRaCxkmMHnu9yCIxSKz/oTrvZ5Fp/FRFOb4PP7086+88uprpCfnsBl3sLk8TB0y4/EFgznbfl+lCR/zzKLJfPrfn3YAAAAAAAAA/2R3qLw6Nj6egeiqi8vMRlW9olvpPoxEJyUFEJrKqgqtqrO2tEXO9esXEuysK7hhXukD45l2Rd6ZDqNBfrSoFuGEDejv43kTCoqPlyC6puIytVFdK9f1XCDAFw5I8ke08oN1crvV2FJXVdnYeYe6AFxAoXMHzv6/jz58/+3HJ4rYoOwfAAAAAAAAuI4eCABwrHH1fy747L+nSto8b3QROGjqxAFRVcdXfPbZ18cajV23CsPIyBkPD41h7/vj86+XroZDRz331DTfm8zKBg+et2hSSsPRnz/74n/5Ov8Fjy9O9bq4CnTg1McGRjNOrPzys6+WNZp6sISeM3DOM/NHhuWt/vGTTz/7funvZ0o77nAA4ARTBSIh/Y61PQIAAAAAAADuZrc5DChw77uzw4Ba22rrdTA3Oizg2k+T+FtgVlNDQwPE8QkLFP29TSAtRmlDo5zvG+Hv7R6pjTAqO1qkageBioKifHmgFzgAAMBdpq2tjU6nX3cM/jtAJpNFRkZecU+OFzfOWlOM0a46SOg/RwYqP/zRAs9EF2AYUDf07bff9rwEgCuhUChXT49UB//8c/fx01mXqehITYyi3EqlhObI2j9P1lkGpMTe0sc9jNqzf/68VUbvF+XXfc918s1r/sysUEVGRzIudpfAseJdqzYcKRJGJHs7e4pflVnduWHNH7UmXnJCyOUhEe4oObRh86Ei74g+wr8kjJhFn3ds9879h8+cPVdQWm2k+oRIOO6O8o1ntqzcegaLjw1m3ES1l7zl7OpVuxzeibFBzl73DlXhqt/Wn8wpKClp5A5MC2N22bva7CWrdyhFAZFC3j8uogIAAAAu0Ov15A0XQXqlPt/drfcGhxgyGo1CofCKe9Io1WwqlhLoHezueKsCENPDI5M8E13gOE7GAJ6J+xhoNwLcDodWKZdrTGIfv4CufEW3OpCZaOa/3n/v+TkM2m0VgeC4QS6Vak1/aY+F2dUKuVypvaylllmjkMmUlttKEAizTiWTqayXnj/hYVM1bfp9yc5ztRSOyD8ggAXpTmz6adm2U0abc1GbXiOVyvUXnuZwayrOZNYb0KGzn/34szdHeXWPP6xGmVSutTr72AMAAAB3L4dZX5R33l3Odj47r6pZ+ZcbzlUV7lzy7ud/yE2eyV5DfyDJ78GUbn/TowUXR2W5ZRwWbWof36Sb6h8KXBMIAIDbReFIJk+bObericNolL+/EvOfwVJ09lCpDBozZ8EjCx+cN3fuwkeeeGxMQkv+qeONFx9VcZtMnQodxPIaECO57iBQbZlbvv1qae4V+ukAAAAA/2hWnWzHxtWNtgiSNyLf8Ot3hwsvjnj+D+Eoa9VkNWkatIwPx4chbTrydX6n6fYb3FhsjoIWbavV+frrxwd8JL4L2iD9w4EAAOgVDpuuOPdcdkGV0V2sjqtLz2dm5pRpMQiSNWRm5+vMptbqoqzMzHPnc2vbL3ZEMdcWnT9fVIPhBAQZq/PP5ZQ2GqT1uVmZhdVtzjURDnlzVXbWOfJzeSXVRvul4g+7XlqSR24jM7+0Rm+/rQJ1HLM2VxW7NnKusKzOZLvq2lSt1dnkd8jKrmxUXKUkxqEzGCl0TojIj+Z8hAREoTKDhw4ePSDFy9GlCpWwt1QXu45GXn1nl5GqCFwna8xzbiMzJ79UbnQlfl0QhKYkO7NBYYFshvzsrLzSZsfVdtZqKs8nf5BmhVJaUXA2s6jOM5+wK1qqclzfNr+kWuc5dI72+uLzOUVqtbaqKJfcenZeqdJkJRyWxooi56LZ+S0K48X9JOwmcr5zHZlZBWW1t3n8AQAAgKth88WkyLQRQ0KgopJyC5kCW/WVBVknjh87dTa3TeNJmTWt1ZmnThw/caayRd21zttu1Jw/c6KiVdt1Zs/B2tXmBpW5RWt34HinyvlaaoempgXOivd5bEBgfwEE0VlTUwKeHhj8WD/fCAZ5W6SMTAqYEiee1y/w6QFBs2N4TGcDAjjQz2txRtAz5JxYAReFWHTqsChhBI82ITlwgA97SGrAtHDeXdAO6R8MBABAr0ARVNtYuGvntsKGToIgmrNPbtx1oFIJs8kzrqVk9+59uzYsX71p1+EjR/bv2bF6+bKsao0rMTIUndx/4FQBmXJAkC7v2L49+7atXLl+/+EjxQ0qFMJbC/au+GPd3oPk5w7t2rL2x1UHVK4Mr11Zt+a35Zt27CXf2Lt945rNlZfnlG8YgelOb/l95botBw4dOXL40PaNq5dtOKy/QgyAy3J2//L7mj37Dx05fHDL+j/P1Lufgn0ZhkQsxsyqM/kVJovVFdiQRyd45JTJg+MvVori0kMbXEfj8P4921evWFHU4K4cIFStWX8u/3PXvoNHyO+1c9OvyzbVmbo3VCKUeafOtmhskFV75vTJs/n1jqtVCVsNBZknc+uVOGSryT16JLvSNRdvLD5Mfts9zm97aOeWtb+t2idzfll7Q8npfXt3bli3duvuA0cOHdy5bcMfW06Vn9q6fusu8rjs27Vt1epNMucjN8h12PIPrP9z/VbXETtIHrHl6w4pQAwAAADQawjMarLgDBYLIbCyk9sPlRvD4xKI5uPLVu0z2zFDzZkff9ts5IVE+6H7Vy87UXux6Q/ecG771iO1NC/2HesVxmIzXhgT81oqP69GUWGkvzk5/qEg6rEKpV98+NYFEd4QZe6QyB8nhgkUmmwT9b1pSTMimQIe++f5CYNg46F608QhMc+FcL35rLfHRz3AdZyvlXfY8OY65dkOTwEjcGtAJ2DgOq7ZCdhYdi6vw2SHMGtrc1ODW1MLjSvmcdj+PsLmsryKdiQikn5k1yGLIHrOlCF8Ogp1VB0tabDz+sxZMHfqxFHhXmhNeUW9wpKaFE2jmCvO58hg8ZC0eApqLM3MaTPShsxcOH/G5NQoH2NT1h+bTlLDBi9cvHDKqEEiiqE477yWGhwXIig7veNMpSpl9IJHFs0Y2CcSb6usl+ol0SMTg7s3irHo8/Ly1RYMtxtbmz37S6qvr1daaYkZA304WEPO4R2nq4P7jVn48IKxQ/t5UdQluTltmH9CpBg36fLz8mDviH4JIZC2bcOWvTpa4MxFT8yePComgNNSVaGxM5My+ou7NVJEfPx9UW17Qc7Z80VVcqVaozPSeUIOeRxclLX5BU0Kiih1zrw5U8YPC6FbiitqtHTfvpF+sLpu3aptKlbc3EULZ0wcGe5NqSrKadIw+8QHW9R1+QWNPtEZccGhyYOSTTVFzYTP6y//a3h65OVtr+SNx0qaJH2SE4MC+mQMDiOaC+ut4558b9GoaPJNR3vBqg2HoIChDz/y4OTRgySwvqCwwM4LignktVYVVLUYwlJHPPjQvJFpcYi0pryyst7En7r4kVljhwURnXlldRrvlL6BbIcya8PWc4zoqU8/MfeBIf2opo6S8gqOX1SIBHQ7BgAAuFHX7QRsN6ozz2UZbISqo6Yk51yujDN12kQ/LlUUljSgbwSfw5EEI1kHiwMGJ1Uf3tHCHTh/QopQ5OvDgSwwi6osL5PTU4Ktm/cUjl30WF/faw15cfudgHks3qJU3v5zbQ04wWTR56cGFObmr6y1WwnsfEX7piqNymI3WIjFA3yLT3VGpwcg1a3v5smbpLah6YGRSv1ZDeO5AcJ9pxsPd+p35ndUWO10JmNBqm9JYcNhOTZ1QJghr2mL5joP+gWdgK8N1AAAtwu36Arzc85fkJ2bL9M4C4ap3uHTpg6C2s5v2bCnTkMfNG6qL/fSwxl8YvtF+PIRmEpmYDMiBNrOptorPrWb6zswxp+GkjlJa1l+oRJnDcmI48EWnckWFBTJoSGdrc1mh6O8ohERRA8YFstEEZYwIG1s9DXSNrtJXpTn2Vun7OxGtask2/merb68mqCLBw4aImZRKXR+cvqYCG9mW3m+yuhZxE2lrJfqLMFJ6QnBfASh+IYlJYV4Xzm/y5AMnfnIC08vTPSnNZTnHdm77efvfziY2+Bw1wY4saLHDwiVcBCEEZEa50uFdXIjgRONVeWNOjg6I9GXTd4YzAKfEB8uQ9PebOix4cuI0uxznTZ2yshEHmrXmxyBoSF8BG9tVLirEWAqIz46mk9DaHy/pOFhdAgLjOuf4MNHqMzo0bFCwt5R1+hajlwTTKAYgtsdKGvQpIfefvPVQTG+IPcPAADQ44IThpFGjxufzJafPldoxQlFXd5P33z+ySeffvP9HrmdwG22zk41T+zraiZPDU8ZNijen3yl6yxZtnyLIzgjOez2O+XeNOcgROTtAkZi+0YeeX7g6ecHLJscykadNxDXu5D7jkhAMA+BFUbVhjrbCw9lZD/b71/xbJv1wttAzwEBAHC7qF4hz7/42tsXvPXaSykRQtc7sHf44NRoYUdjh9+A0UMiOV1zhJeGCYIZiYFiyGKW4ldsNHJxOYtKYySs2q1/LP3c5YtlaxUmu81gxuytWoOd4RMQcKHwG3YGDFfF8Ul69mXP3jq9+eb4KPcOQxiGK/QmhCbkSDzrQpgMkZDlsGpt3bPdFmsnmUsWi4I8y8HXGl4NQWleQXHTH3r6tVdffGT+lBhv+6k9m87VXWoydGmHWRQqArtSOrtGp8AxS96O1V+4v/B3v5bLDA6r0XGdUo8bZ5Cp9JBde3jZEvcWvli2RWa1mw1W4uJPcfE7uZ7LQKO5GmdemMRx566gwozxEwZTm498//2PK1at23v0bIvKRgG9wAEAAHoBncklCcTB00Yltpbk6XWt29dtY6ZPe/Xtd197aZYvg7zlIDQaFcMuL+Tm+SY99eQspCGroPlvewCUxEewclJgVXbF2J+zHt1dq79Km1XMav1sc/78bdW/lOgXTOn39QD+LY4sCFwdCACAXmTTa1qkWpQKS2tqFJarNU6HMNfoxNc7FxEURShs8WPPv/5BFy8+Op5NdRYeYK5+A7cLhhAymSFw4uLOYrjdhkGwc/blyI06LlQdXAWOOdRKhUZvdhdeIDROSFza3AeHCiya3KJ217yrgckvDFHZUxc+4/mqLm+++LCPc+j/HuE8pBBL8swrb3jW7vLioiH0m+laBcPUhMETn3n5jf97eHqUL6O+6Mz6P37Pr1N43gYAAAB6GoE7NAotRqHCkNGIMeLigumQTV1VozZDEI0eFu6vaqxW2DHcod6/4uvfD5a7P8XwGzB1sP+O9Ts7rX9PNy0WBWajjtxSnRWmRHn7MK9SUhQcF5f/TIy8XbEys+6zZns/X0rXO7CNIL8iCAhu1/0TAOBqV7uUbjCHygC6KvYeQ97hrY0G3vAp49iasl37802XQgDCYb9QOGHX5tVLYSYr9DpPP2GFBkgwi6FKZmZeRKNRaFQECZF4MWyyxqYLhRp2mfnW2vehFEpQgBAzt3c0eoZNMBulLQo9g+/H6l5lymKGUWlwZ0eLu3swGYGYLNa/VlHiJu3uVUt/Xr1PZbn0pkVjspLXHnLtQTupIT5BNMxW2qKmMzxfl/y+VDrttgtC3DWxJHZCqD9i0Z1v7nZIqbTrjibajazszI7dR1pwxDsoeszkuYsmDoas+nKZ7KoBHwAAAHCrSk6uJa1ZvfKPHP3oCeN43PCMFJ+T69ev37Q9qxNlITYTROszbGp/YefWP1evWb25iRo7bkCM58MQEjVkQrSjZMuu3L8lBGhXmnY0Oh5dkPDdtNiJATYHjnK5nre6UjQ071cz185LWDI96XUvy5Is/aU2sxC0p1A1YGLkC329GZ4ZwK243U7AbUqzDaGQIZ1ritBoLTIbxKWhvVFZY1YbH1pdrGT6p4k9c24QjjmOnKz5qRMaJKE2a21Kk90CwTwaAhlMr+6sxjiCKAEF1C5dzXU7AUsdtKiwILvVZLjIZKUy6Z15xzefro4YNGPqkFhEWZ9XUskNjg4Ssp2dgMubte11ZrqAQ7EWHt97qrzdJ6r/iORoKmq6rBOwFBaNGpDkam+CCAOZ7QUlRWVVFiqfQ8WbK7K2bdpu8e4XKqJQ7LLS8qpWhUUo4ihrcnfszdFY7T5X6QRsoorT+iVcelouQbQVZ1WpYWcnYC6FS0PKy0qq6zsYQm9C13xw6/Z6LXXghNkJfkx7l07APAqlo6q8urHJTOFxKdaSM7tPFbdhMPuyTsAIncYk1KXFRaW1UgqbhWC25vJzW3ae0VPFo2cMC2DTXZ2AjaGD+0cx6a5PaApOFZp5EQP6hnB8eMbG0tKSCpmDKWCh8obSfTs21duDYoP4hgudgF1PArZU5+Y0W5hD+6cy/pp3v9gJWCIgD6JBWV1Q2QKxhEIujcdhcYK85eWFpUVlJhqfQ8GbyrN37diJe8cECKktVQW1ndbElHSJwJnGGrWVeblt3pFpSaFervW2Zx2pcEhihvYNpukb9h08UVyj5PK5mFmedfpsmw7qlz4gVMQFVxUAAMANum4nYBpbMGjEmIH94kkJiX0HDOof6e9FQdCgmOT+qX0S4uPjYuOHjRjkT94JGNzIxJS+fRIS+qSk9Y3xYqI+kf2GD+rLZSAUOrfvoBGpsf40ivPOekW33wnYYNGvPN9e5+rrZjXbNpxvOtiGY666+pOl7etLFEeqFHsq5Esz20os9kOFrevqtK6KcvvevJYtrQaD3XaqonNDqfxItWx1bkeB1qExWFeeazmjdjZQrW6W/1Ekz5WZrh3DgE7A13a7NQDbDpQ/c0Lq/glwvf7djWVLSjQ3ElW2SNvfPHVzD7AgCMJix+xdw8Ab01rTuryT9t4gX9xgLW9Vv7Op9N0cpfMNHufTEdyNp+tbrt46Bbguu6Zl+a8/ftfVz+vL1LVHTmbDvNDh/cMpKDt99MhAqv7wrmNNnqfzooFJqdrCvUuXLN2f1xKYNHzm5MFM6nWyizAtaubD89PDWXkH1i35/rsN+3MY4RmRIhyCkYjU8VOHJxobzq348YeNxyojh430vtWHhAgikhfMmx5CV+3+8+efft/YZBc/MOvBUYlel+0czJFMmju7XzAzd//6H5f+nqsQ9EsLvVLXA0r0gAkPz50aiMr2rV3+/XffrdtzDvXrM3fh/FTRlco9ukK8H5jz0KjUoMZzu5Yu+W7FlkN6XnRiKMfz7i0RxwxIDBVWndm8fPNJHfkt0IAp8+enR3DzD25YsuT7jQeyqcEpAaKbK1Whhg+ZN3Ocj71x8x+//PDTHyVKdOiUOWlR/iD3DwAA0JNghEajX0SjerLwMEIh59NoVBRBqTTPg/QR1DmTnEtBnTk9hEK+4y6shZ0vqd0a1fQ4MsNmsuPurBX52mzHLmbWHRhusmEmO2bDCPKFg4CsdszibArs5H59cTGjDTM7nB0EnSuxYXbXQmQOnnzL4rhQmQ3cElinu62+IC2NrXN3yj+YmzTeFy0oqH8m2/z7/IQkPqTWWdrMOIzAQQImjwbjGNautigdEHm2hngxqVbr3oq6d4qQLdNCo70ZzrJ4naXJhBMIHMCne9GQdpXJgqAOG8biMAMZeLvaqiCjNZPlrX21E0Zk/CsRtlmsjVqHhYBYNEqIF82gMSshSriARl4MJp25wQbHejM8uTGH+fO1FT5Dox8Nd3VCNZleXleuigz6c4SP812C+GN7Yalv1NeDbitfdQ9jMBhU6tVifQLDLly13cAIChMYTjjbsbsTKPeSMEpB4bxdb2/OiZ34/KLBYtz1YQRBEU9JBEGeKmSOnuKsc3B9xPP6EhzHcE8QSK6d/NyFRMz1UecbMEzOJifIBM+V7nXlWSeKdsuruz/pnHlhrmuOe2XOvfPMJpwfd272wnov7oxzV8gP4d1W0lWX3SYXdu64+7V7r8mU+uI2MEe3TRBkUtflC7v3hXB97OJxwzEHeayv3O+WwMlk1PWFPRvwfLWL6+q2b87v4T6k7pko6qkcc2+x64dc27x4iMm3ycVdKyGPf/fDCwAAAFxXW1sbma0n00/P9N9HJpNFRkZecU+OFzfOWlOM0e6CB/FmoPLDHy3wTHThcDjM5h4bTe/udXn+6GYFBogekhBrC6R6m2FjoWZcekiiAFY2tr22p75YZtp3uvaVI+1qB5R/vu6NI+1NWvP57Ia3jneqzQ6lGScziDKjncwzKTrkL2yvOdlqysqqe/FQq9FkX76/cvHOhhK5RWd1FBQ0Pr+nsUxhyixrb3U3pMY03+2q3t+gb2pXvrylfGW1rq2gfvHuZq2NfBc7dLjirVOKiw9u0jcoDppp6V6sK+dIYDg9jne6sk3umQZuCpnVo1wJmUsk87Su/3Zbslu+kMxMuhamXMj9k1wf8yQ6ro/8JQEic73uT7nW3mV97i06Z5N5XTLS+Gvun+RZ52Ung2tPumXcL+7bxQyvk3u1XdZ7cWecu+La9a4r6arLbpMLX1qDe6+7buOyTTijBffHXFvxzCRz3l2Om2uJq9wzXEt23S3PV+vyva54SN0zL37OvcWuH3Jt8+J+kt/jwkpA7h8AAAAA/tmukEW6KTCV8fhAUWeT/NCJxkyU83+JbNhhXHZCGhrvN6+P+LUh4vYGWZHcml+vC471nhgjenRS/FfDBd4CzgB/KoVOGxXKY6LQ3sw2emjws2niRWPDme3KYwZnrVFwoPfMRO8oGv5zgWZgauSDieJFg0JDGK6sBcF9aXbiC/19p6T6PyaCjtbrA1OFQp2+1IwReu22TnxY1MXnLBG1cgtGpwm5V/2mEjYfMZhr1J5JAAAAAAAAALiH3W4AQGKEBDwRDL9Xap6U5COiIZDUuFODHS1sW7ixYsFxWasN09ocA2I55zKbHt1WvblMg9KZXVuU4IQ+p8NWUt+2YGPF4u1N+SasxdU1AHENq26w69uMSEqU8wFS5AxPeSQFrS5p/tfWigc31vza4cAJgsKVDBfgO8qtsg5rNUQd5s+78MVwpcUGIzB69XFNXD2WHbK/bVTc+0/UwMefeGRskmfofQAAAAAAAOBO6oEAAIbRATE+XBpzcl+Bu4EASkGfGRa+dm7c2nl9C19KmxrC7pMWs2Va4BAmtCGzbsbWBpW7H8clyKMTIsnl182PP/9S+rOxl3LrBOFsnEzpnn3vyK9ZfFozMS2U/MgbIc7YAEHRIfHcc7WtRzqUfD9hkvel7+UOJK7rRpYBegZPHBkZ4ed18anAAAAAAHC/QxDknzA6jXug6KtlnRAUQS89KOefC8HsVBrIZlxLDwQAJBh25vwRd6sbH8ZwOlGhtRLOZypBsLN3pebzLdXlVO7TE6LWjBKZpHqp4dIpDsPcRBFyqsxALuxcC4F3PelYVK6Iidc2Oc82ckXunooNSptYwhsUwkQIS7XGvSq4r48XQ2NYV22fmerDcs1yQSVMGobhdqtn+q8sDgKHqP7enkkAAAAAAIA7jMvlqtVqd/77b0QGITQa7WoBgI8Xzxc2wX/3Tl4X1awd1jfSMwFcye0+B8BNqzZurjFO7+/jHKAfoSd74etzZQaE0tDY+WumMjHcj6KQ/VZmoKHQqQqlgSuYGe/FcNiPlmphL3Y0nxYlphzOa2uww0qZYuk5eUYoP6dKpuTyZ4azKVTYy2pcU6Sg0KDc0rYTMntyRMAokfVgjQ6iUWpq5AVys5rBnhHNZ3FgdaX8MMb8dIiE12V4K2/CvL5CPyBCFMB2RTt2+8ESuVnIn3FhOMW65rYDGtr/pQvvgj7tfwdXr86rdDAFAAAAAKAnkNluMvev0WgwDCNz4fY7zmazmc1mk8nk7+9/tdH/RFwGh0GvrWvUm+0wZkMc/7g/1G4V4KbpiT4fz+7fZeCKS8BzANxudxhQN5vV0aizB4uZnvHDyTNYb+kw4zgMc+iUAB4NwR0dGpvaQaAoEsCl8+gI+Qu0qS06Ao4QuoYB1VtbzRhGwCw6GsyjyTVmK5UWwnU2/SEwR5vapsUIJhUlP8XlsMQMXKG2SG0Ei0H1hjA5joYKaCgMndlX/BtN/OtoP3dXYQ/ctmxjqSYp8vVEnnO2a7sOOi2E42pXRBA/byo0Jce8GtOl2gDo4prDgAIAAAAA0GPIXDiZPf1b6gGcHS1hmIxDrlvq1642qg3mv72y4mroVEqQiMcgM41XQh5eMAwoqWcCgH8Cm1H7zoa6vsNjFkV2eRCri6Kt7fljuvcmRyV6de9MQOCNlXUflsDfTgsXkjEJcCUgAAAAAAAA4N4AAgC3eyTXa21uWbSuAY0Mmh12ee6f5O3n/2lfxvI82eUdAfTGJSX4KxPDQO4fAAAAAAAAuE/cOzUAQC8BNQAAAAAAANwbQA2AGyj5BgAAAAAAAID7CAgAAAAAAAAAAOA+AgIAAAAAAAAAALiPgAAAAAAAAAAAAO4joBMwcB00Go1C6T58KgAAAAAAwF0IwzCr9fJRIe9DIAAAru9qjwQHAAAAAAD42xEEcYPZegRBwNiGJBAAANcBhgEFAAAAAOCfjAwADAaDZwK4AaAPAAAAAAAAAADcR0AAAAAAAAAAAAD3ERAAAAAAAAAAAMB9BAQAAAAAAAAAAHAfAQEAAAAAAAAAANxHQAAAAAAAAAAAAPcRMAwocB1dhwHFcdxisZD/EgThnnOfQBCERqNdcThU9yNFyH8908C9CIZhCoVCp9Ov+EwMcA70BhRFyQNO/uuZ7sJut9tsNjIh8kwDN4xMysijesVnO5KHlMwPkMfWMw30KPJM5nA4LBbLMw30NDAM6M26zQDA1FhZb3B4JhAKjSf09ZPwrpBg9z7crKtpbKXyfYWQulVlds+EYYTK4Pj4BfBZd3ynrNqaulYr3j2jjFB9w8JETJpn8m5wMQAg8zfk1XU/33SZTCZ5NDwTLg6Hgzwm91s4dN8iLwQ2m31ZDEBmmIxGIzgHegN5qMkDflngbbFYzGZPCg/cmr8mZSaTiTyN+Xw+jXY33Z7uIuTNQqvVkqEXj8cDz9bsDSAAuFno22+/7Xl5K1pWfvblntMd4SP7eWPGEzvW7D6Ryw6ICxFzPO/3mqYzm35dvcPIi430ZbtmEC0lh777ZS0mioNLN/24/oDBa3BSMFPbmLNu3ebCBkNMYjyHdmcvOQIzmW0olWpQnVmxdHMd5pseG0Cl0jg8HoPyt4RIt4hMsNyFcOQd4j4v4ySDHzIvgiCXGs6Rt0xQDHn/IH9rd1WAZ9qFvC7AOdB7yGNLp9M9E65iCDL3D8Kt20QeVTKjfzEb6s45CYXCK9YMAD2CvHGwWCzy7L14SwV6nM1m87wCbsBtBgDqrIOn5Xa/sQ9PjhH7Sti202dz9fSA9IQQ3Kyur6lpae2Qq7Uwg8OmU3CLtq66qrm1QyqXSzs6NCZIAGmKKuvUNrpYwMQVTYVVDTqMKeIxbFppdU1dW0enUmsm88sMCmLVSWtq6lrbOuUKlZ3CcKib886dzCppQDgSb7G/N5dC4I7cA1vKpczxs2bDjadzGrQRAxeMTpEEhIYa6wpyKhsCg3zVsk6ZXNbZ3q6xMwUMrLGuuqmlXapQ2hEGl00nE0KHQU5upaW9Q67QEFQ2m0mFMFtHY019Y6tUrjBjFC6HCTnMLfU1DeTXkMn1ZozH46AwpmitI2d1dMpUWjOTz6ejrlQVpfG9nKhEY+bJGl78sKnDkhiwrr6mSWOnevFZNoOsoqJaqdErO9rapTJpZ0d7p1Sjt7G4PBoKE3ZTS311Q0ubVK4m95Dn2sMuTE1VdRYal0Pvll5jJnltnZRcOx3psWjnYmoF7rsk8q7ZNQAAJZH3G3djMM+ECzgHehWZ5nQtqyZzrjf4tH/g2romZeRBJk9jNttdmgb0oisWIgA9BQQAN6VHAgDRwCmDxRCs7ag/m1cpCO+bEeV9cPWPGw/m+/sJjm5ac7xEHds/vGDT7yt3nhHExyvPbd+w62iDjpPBqPn45421tqAxqcHW7M0f/r6tFY0cEmD8bcmPRyr1cSLzpnUbC5qwxCT61m++35rVGp0aUbhz7d7z1THxCbi0sqRBGZQ0NDnKj81AMXvl1jWH4ISpc4eHy0pPkgFAUN+JqaFkDt5amZNZo3Sketl+W78tq6ApsO/AcF9B6d6ff9twlBmc3Hpq3dajRZzYlBBIuuLHH/cWdqQmBJ3ete5gZmVwfIo2e92SlTv1/Ghl9rbtx/K5MQn27E1L/tyu58WKddkr1h7QCBIltvwlP6ys1nHihMata9fkyjnpfckNX2LSVpw5WcMK7zc0KVDTXvLzT8tKWuH09ERp4ZYfftncYYLLT+w9eDpLTgvmq3LXbNkvJSR9I7zz9636beMhZoBf3ZFNO46XCuIGBfG79ti2H1vz/fqjdcFJqWKWZz5mat/00w97SzUDBvRlU7oufFu6BgDuOfczOp0OAoD7GQgA7jwmk+l55aoBAPf4HtE1KSMDAIvFApqn3wHuWnQQAPQSkDjclJ7IJhK6yuzs8ycPbdl5EPGOemBgkrXp4ImcOmHfySPHTXpwRISmPnPvvuqThVVMScKQ5PSRU+Z4dWt82AXuKMo8WtxhTBs5Om3ohP7hXm1VZ1sKK2vaNDRxcJ+ovk+/99835w+he4nEfOctgSP0lfDJzDbeeuR4nZk7cGjaxWY+isb87Ozswzs3nW81x/cbGRMoJmfyYgZO6BfuY87efawciRo/Y2zq4iem8LX1O7acKKo8X9CkjEobGt8nbcbMyZH+rM6GExt2ZpnF/RZMHzR/0mBM03L8RENjfa3eygiJ6zNgxv99+Z+XfRl2rapBpbf5BUcmDZ760TcfjRDTr5EdEIrCg715alm1XGuoyS2zEIzEvsl0GCL4wY/PGDZu0qQwpj0v81SrovrQyVxYmDx8xLiZDw6naupOnDp/oauFG2vCw88lcFpX/vRbZYdzg3Z1y7blv+ebJA8/PEfcvVoAAAAAAAAAAC7qkXJihiQ4OCgkWMCi2Q2KTrW+Ib9ci0Py4j2ffvDBH2ebKVRELivQ6TGm2J/FgGAIJf9/ZQ57e32Lw2HL27Pqo0+/OluvJpe08aOGpgc5mjM//88nS9fuN/smhQm79zGwSY+cq2UHxg8Ou1SAwRYGBgcH9xk65ZU333120QRvVzG5u8ljR3Wd3AFJAuKcYYh3eqAEMtZUFTc22gnETySkwnBA/NAnnnoyFrW1WjBMXvLdfz76fP1JCEVNRmXckMFitu3wys8++fqX3HZ8eGpwQFBGkJBedGTNx599veNUZ78xGULn9q8M5YpSoyV2rTK3/XxxlQoW901NcC0Ow848Oz84NpCGKRVFdblSLW6UFy399IPv/8y0UKg2g97iXO4SpjB40f+9mspv+fWnP6ulHVuWLc3WiJ7/vycSg/ieJQAAAAAAAADgL3oiAIBpQl9f/9CYkaOGIBZVUUk9SqGSGe2ECS999NFHn3z53c+//PLMeB9n1hvu3jKd1X0YAhIMoxQUprGmLHrho48+/up/P/zy/X8z4iPGPfbWm/+3eHBSUGfeni//83WRVO9Z3kXeUF2mskQk9uEyLnWsYfIkvr6+Pj4+Ym8Bg9rta9IpFHI3CNxdpG52kP9FUQrdOfPi8JYwjDBoVASGveMnvvf+hx99+uVPv/zy3+fGB/aZ8u67r88ZN0CCta767oufD1Vw/BPf+vi9x+dMiPSGjq/77pOf96quUQcF0wYMTuVBxvwNh2vNlLihwwK6FdZ7Ng8zqCgMCRMn/Pujj/7zyZc//fzLh0+P+2vHahpLNG3xs/2825Z/t7TQFrj4sYdCvdndjjAAAAAAAAAAdNcjNQBuMIXCgGHCbrX79onzosBNFdk6nMDsNq1WT2Mk8HmoWdpmMOMOu9kzNmaQjxcCmQwaDMeNNld2nELxjwykOGxVre0OgrDbrDqtrrNg/7/f/WBfHXvS3IfHpwVbNYpqvQEi8+bk8mSGmcAbC3PMOKtvn1Rn2HEDhAnxwUykrS5Pi+H25vPNCljYJzkjOIqO4K1SmQ13lJ1c/867H5zRE8EsiryprNWO4ZjDZDJa7G3rvnznP0uP+I2a+ujzD0hwc2lxVdHWH97+4Dud98D5Dz+a4MdQ1ZV2XnMcKjR0aFoYXSWT42zRmH7+nrk4ZnRgmLqhoslK8RbFBab6elGMjZVtOhzH7Bat1oBdufct0yto/jMvP7lo4asvPZ4YAMr+AQAAAAAAgOvowU7AEKyXnTpfBPECx4waJ0Q1VUW5MqUh78SunccqI0cMCSO0pZUlcr2u+MyRJoWZ6xszePgwqq62oriqUy8/nlViMFp54f3njEmHNK35hRVGg+zozs3HitRpQ9Pxtsrc/CKFQVFUVMcOS5w8OI3PtBUVVJgcEMFCcg/sNwePnzsp1l2f0FHSpRPwRdLq3dlVdJ+4sRlRMNNfzDLVFGbVthmyTp7FA1Pnz50Q6y9B9R2l5TV6dcfpzCJucMoDoycmh9Iby/KK63QdZae37jhgD8pI9LKVleRU1SqbCwpbcf7YCZMTIpg1JWUlNQ2a9tLyFkv00IlDkgO7DtnTtROwcxqm0izNOWXtgqDkSSMymLgu82SmUqepalW3lOfWGRijJs8cEBPpz4Nqq4qaZMrGvBMbdx5DgwZFiq/csh+hMoViEbvX2v1f7ARssVzWCul+dFknYHBM7jfktXBZJ2BwDvS2rp2AcRwH/fx6BOgE/LdwOBxgFKDeAxKHm3KbDwLDjDqDg6Cw+WzydCYwu8FoIhAal82EcLvJZHY4i/phhEJlsZjIhTmatuofl/7CjJn6+r+msRxWk8lCLgWTKRGOIzQWh0nFnTOtGEHOhSlUOpNBhxwWo9mGE4TzwV50BoNOhXDMZDSSa7NWnfh1T2nSrGen9/W0vbebDSYbRmXyWF0H/ndYtUYLQmVwWc4hpQkcM5tMdgx3rZDcgqtRkMNmNFswnIARlM5g0qkouZzFbLLZncXv5EwGi0WFCfcHna2VUPJ7MRCIsJrNVrvD+SVQlMFkOZvvdIFjFoPBitBZHIYnIGkt3frVkv0xk194ZmofRNf09cdfNzDC3vq/xTwm1XmsmAwUgcmPmclNO5zji5NHkEluuvtq75iLDwJTq9XuOfczLpfbNe0Gx+R+Q14LHE635njgHOhtXl5enleux66BZ/30CB6Pd3E0ejKsIk9jb29v9yTQe8xmMxkAXPYUNqBHkHEsSBxuym0GALdC1VT236+/pUc7AwCuZ979BFPt+enrXTWMZ97/d6oYgVwBQA01+PN3XxByLj3v5p8DBABdgQDgPgcCgDsPBAC9AQQAfwsQAPQeEADcrB7sA3CjEArNy1sk4F4Yvv5+YlG1/bpkabaGP/3Jp5LJ3D8JpvCFQgEXdN51slrtKoOr1uOajAabwXblThFXhNsdLfVq4+WfIJoaVRrrXfQMV8JisqmN1z8+vY3AcK3eZrZ7Jv9RrJYrnUIEYdKoazsvn40brRUKi/3uOQUIHNforKYePvKYWmuzejpm9RibwdKgNP/l0OINTeQ118Pbun8QDqy1SWPuPiY0SdGklt5Vh9VqUCs1enAiAMDf6Db7ANwKBs97yIgHBiZHdGtIe3+gMHlpA4eNHD4kyofjyfHTef2GjnxgaDqT9g9tFHizfQAcNux4ZmtWtbak3vnXoLSKfFisG3oyMZ6fXb30tCEtWXjttqhb1hUV4ILUgC59PK6OcDjOHa87qaInh7JtCtWhXEVenU5phYPEVH1zx9osfVwkj3HDzatuuQ+AQ6c/lSs/V6Upb9HbKDQ/3i383I5TB6rXlljSkgS3UHxklKsP5ypya7S1HSaOgMWnI3KZbF+eITCEc7NrMyr1366tsAv9o0SeOVfksDpOnm9TwLwA/s2Ft3ab4/hZzylU0WJwUKg+vBvs4Y/lnKv+NdOQ3v0UMmpUK/dJvcMFARy8rEh6vFRd1WZie7M4iOPgvrpmhBklod9gecSt9wEg8M4W5bF8ZV6ttk5m5gmZXNpNl4GYVMavV5cbBf5xzuea3AS72XbkXJueyve7WOtqtZ4819GGoQFc5ec/Nwv6eAfQL42idptwg2HLngYjhx8pRJtr5YcLVSVNBpxGk/CI0tym0zI0KegmCoBuqw+ARrczS8ESMPldxoi7KpPpQKbUxqCJOT2WGltNtsNnyauAHiTwrDPnXIuUx/K7kf25DOYoOFN3qB1NDufadNqj2fLcWp3MTPhLGDqpdNNZTWQkn31LSdlN9QHAdK2nDx08cS67qLzWhHj5S7g3fR5D0Pm1H/24v3PQoFTmTR7pxpx9h/OlIeHBtJs+fspjm3ZIvQMDOZdOp+uqPrX1TDMzOtjLNepIDwB9AHoV6ANwU27hygWAa8EcWH6xghLgO3N4wNQBQlO99KfdLfoeLWR1YMSNF4Mr2joOdyJzRokYVtWq3a2wSDC+D7fgdMPOEktgUkQCqt9W+Ndyyh5m0xuXbakvtaHjB/sPC6MeP1C9s8zcE4VfpnV/Fq/KVnmmroowy6RLt7XgQt60QZJATL9sc22zHvMWiaYMEPM8y9wMArJhxFUGpsKyzlR+uLuNfEWhUQZn+Cf73/SdE7NjecUKWqAfeQoNDoCPHqzZmK9z3PLxwu2njrbz4wP6+VAqzzZuKjENTPeLpRl/2dagojDnD/cqO9/aaXA+nrNXyVvaftjbyQ30mj7cNwI2/bihts7aA6eArkPz76Wl+XLP5NU4LPacYlmtsssWabSB/f0zQtieyR6EY9k5rXVsr2FxbEVrx6qz6pgEn8ESbNu+hlo1kpYa1FHUerLx1n/Pm0GUV8j350oPN5musbmze8u+PdZpJV8xmSMH+kVLbrAppu3g1pLvj0uvneOwWR3ni6Rbj7a2X7jiK8vlNca/lOFfxa4NRaurdO4EStmh2F4LTRjtyyb0G3c1GQWCCcm86qymnQVav8igRIpx8zndja73VmHa9qVffHlW4TVl5twJ/cNPr/rvhpN1PZF+qjZ++vLPBwqvu/+dVedPnCu13HAl2Ill7369tdhV1eA1ZOrMfhI+eU9Y+9Er3+8odC/wVzrFnlffXmJ2jUwYPmDS+P7BN1R+BQB3m7+hBgC4u9xsDQCZeztfKBNF+SVJUBqdFgLb9pUak6LEXgy8vV62+7w8r05vo6K+AhqCO6pLOvfmKQrqdGaU4u9F7WhRFHcSDKvpTLGqXuUI82dRYRizWbNzOo4UqaqlFi8xl0uFigo67BJxIKbYUWyKCXEW1knb5LtzdX5hXFipPnhOerZSo7BCoSIGAltP7G9hJgYO9KfXZLed1DPmjfAVculees2BeltGnJeQge88JY1OEHvdUHXCLdYAaLTyfQXWWbPDg+goV8COlDBgiBAL6ZjJdPJc+4kydaPCLpGwqYR+30m5zWI8nqfMrddROQwxx9k9vb2mY1e2orBRr1GaVQhj8IUagPys5hM1RpneroOpcb4MzGo8mdl5olRVp7D5+7PJL+9aytluet/BZplIvHCQiEmnBITyZCVtZP7Mj1DtzjUEhzMqzrVlNxlKq9QdBBrMp5YXtx/IUxY2GRh8toiF5GY2lRpp4d7kTwFlnW6stjMD6NjpUmVQpH+MCNLK1fszpeeq1E1K8jdhyyradhfrOlU2rQ2KFNFOnmtVoPwgAWy3WM6ebz9eoirvMIskzh+xqaDlrAJrr5IdL9W06vEwHyZ64bg6nKeQXBLtlyhBed6cWKZt81lFZCT5Y0HtdZ5TyE6luE+hquKOvfnKojqdlUr1F1DampXlasrQZCFi0u4+JjWyuVyldF2JffpQPy/MuuFYR3BK5JBQmohHK85t17EFSRECc33nOQs7PfCGsn23XAPQkdVSzPB5dJAXjYL6+HB9OSgCU7w5qKZTuStTll2j1WGUYBHNTP7WNSZds/pIiaqq0+onZpPXAGQ2njjXcbxU3SAzt8pMgREXawA0Ow9Iy+UWtdbODeP4UOH2GuneHEVOrdaC0gIEzp/MjQwAzpUoRKH+Ca4nsjjZbMfOtrfiaIiX9cR5I4OC5ZWqSpqMXC+WFxOqLGs/XGVoqlOWavAoP3pjWce+PEVerU6HU0JFNKhFviZXKW3T5tTrmmo0jXYkVERHIEf+udZsGRTIt+88pRwyNjycRZw52GiLDZwQzRFIuIbq9jIKLyOMRVWojzfb0mP4N1gFcss1ALjVduhMOytY0NloSiWvGvfhMBlOZHUeL1XVSK3+vixZdfveYm2bxq4w4uFi+OiZTjuLDrfI9jdg0X5M8hrSNHRsKzMnBDE7mxQHsuTnqzXteixIzGwvattTru/U2WU2KCWIjdvMZ7M6jpaoGpR2P3/WxavPRh75IiWOOHQwu69rfLjigg40SpxIXgOYNSen/VCRqlZm9fFjYUrd1rMyOo/lzYRKC9qP1xgVHZrMajLEI68mONyfkXe0wR4b9EAQQ1HQsltKWzTCx4vHCLfptlXZB8R7SWj47nOykCiJ+MZq9G6tBkDd2bhlT9mUV5+J4dHYQv+4CF8CpfiIvCGT/NjurYdOZlW36X2CQqh23a4NO7SI6vieA1kFlZB3oJ+ASX53WcXpzdv3ZRfX6mR17Xa/kUNdNQA4VnJo897Msg65Uo4JUiJ97RbpiV07Dp44W96s848M7Vqt0Vp8oljOHTksTVm4d0+ZXlt2fP+xs+RPGRYWSENhu775wPZtR09nVTRpfCL86k7t2ncyr6VTrtYj4fHsU+u2yiQhijNbD2ZVSRUKJSQKYeo2bDrACUsSMiF5XcHmXWcpqH337v3VNe1ypdI7MEqWu+N0CzsuVEjeiKrO7tu5/2hOSQ3iHerHp0PVp/44km9qqdp/9HhhZbt3YKSAef0TGtQA9CpQA3BTbiwBBoBbQmBYm85OY1AYNEjRKv31mDI80X9MILFzf1ODxt7W1PHLaXVKeuD0PsyK/I5mV8tWm8GKirxmD/KSlretzTaQqzh/pPakDJo+3I8tUyw/dKkygYKghXmyCpPz9lVbKq02IVyt5retzSaR14x0Tum5xh2VVkihyVVAfSTkfRfr1FoZXCrDmfDCMV40k8FBphW+XmwvzFzZ7Cz+6z00KpsP205lKqRamxWDJIGC1EgelXAc2V9XaqPPGiw21XSsz5Jb7JaiYumeemzkMP80tnn1wVYjRhia2n85JPeL9ZmSyFZ0fx5E33SfKA4aEe09JYlH2M3bttaW2eizR/ixFIrvdrXqLxRqYxasQWUPCfC50MyFOmdh3wVxTJ1Wl1WpNUFYc53qZLUxOSNgeDir9nTVpnLLiGGBw/zw9dtratRYU62yvMPT5aK+Rlkh61L4RhgOnpWLIyTz+nu1FLVtzlP4xfsNCqfxfPhzBogRHCurUtYpCQh3nNxfk6ejzBzpH2DS/LqrUWMjVC3qPcfbKUHiWYO4jbnN+5qvlnDDXrEcf4e1WmeVNUt/PqaMTPIfHUDsONDYpHW0NLb/elaTlh44NYlZmtvRYrn4nR3ZR5oL9VCsmCir10NClrcANdtwlRWWeDsz+ggP9WHAMq0RguHQWFZNlby3B0NgeDP0rdIzDWaN0YFTKAmx3lE+NJtG9vuudnGkz4QY6rHDdacbrVap9lBmp5TDnz1cBNV3bi7SYA77kaONxzugicP9Ixl2U7feL/zR/cVsKjp0UGACA5HVdv54RBGe4DMljnbycO2x9mveC+328kplldR15tsd5Rpk4jC/QLvmz4MdegfW2a7JLFIFxvtO6eOlq5XtqbAOHBgwNgo9eKD2aCMGqfUnCpQGgdesoX4Ci+50kcZihwij4XiuQgvjtlaZjMJK4ZGZNlObDhfz3dk3JEqAdrbjEIz2j2TpZUa9qbcr3iC9VlNjpU8b6CM067NanecGbjWv21aXb6TOGh0QaNd9t6tNGOuX4Uv1CRbMGiThWq1F5apWtZ3Ox3ILOlXOeka8uFAutdOMWtOuHE1Ikt+cdHbVuead1ZagPj4p3qhfiGBuhohwWPftrMnV0WYO97E3S5cd6XqRkOCkZFF1bnO+5lIBN4HZj+6pOdyOTHdesMql+ztp3lSGTL2vVKVRaXdlyeli7yHpAYkCNKKvz9QUIcOuym7D0wKcY9uRwTadS6UynMdVIKZCRosDw739mQGErb6j21MyexydyRJyVWd2n2iVqy123Ds8ZUCfaHIPDqz6MVMfOGv2BKhiz8pdZ80Wc37W7p3HlKNnLRgabF2xdF0nhltbTy35aZswZdKcMYntUrNnjSQEjR89vo8vO2LA2PmjEyG7fudPX+bpJQ8+NM9HkfnVd5uV9q7nvIe6sfjghjUa/0EPzxuvOrdxzVkpBCk2fftVmT100aKFkWjjxq05EcOmDo7yCkwZN3fKQA6kL8s6W6M2JD8wJUHMCek39sGRcWaN7NyZ8zLyJkKeLfKWzMw8hzhx7uw0jiBk4YJ5YRJWR8X53AoZgWM1h1cu3V0xZPqCsfGsP//7VWanFZLVHNyzrwIKn79wpnf7yZXbjl1MfgDgrgACAKA34HlZ9Uu31/60tebPEtPkBwJ92VD+OalXjH//IHpgYlAy23am1UHmd20QzKYhAn/JY9Mi3I1iGQJOv2gu14sTG0Cpa1YZO+V767Gx6RIBhzEuRWBo16t1nlRWKGZHsOyl5ToMN5e2YANSvWpqFU1U1ohEvkDk1T+CVlAulSrsapjCdBbZuh6yfKEgCYZd0wQEkxlBGizX/aWHcI/iCniPTPKzVLV+tabyhx31Z+pdN7+mthNSZOYAMY/PmZbCbq3XWW04RKDpI3x9WLSQRB5VZSzH7XkVGkzMTwthefkJUv27Dm0LoaizBA9BECoKK1oM2Qp0WJqYy2aM6Se2t6qrOjxRjR0nzBgBX/zyrg9Sul/6kgBuIJ9CMev3l1vSksVBXGpYov/i0X5C2jUPDMGeMz16SDiL7S0YHEKTSu1k/s65ZgTqNmptm+xoGzSun5jHog8fJWErNKUaZ96U7e81JIzF4wsTveHSqqtnXGAKiwaRv3p+llQUF5AeSA9KCurLtJ1utVttVhuEsOmoV4Dk8WnhPp5W7ERrdfuBDsqcUf4cGJeqbAwO1T1wD/llLhaKO//rPAlgNoMLa63SXs6O+vUJWZDMPLi34qv1Vb8fbGnSk3lBR+4pmVEi6B/K9A0Tp3tDxW3OJhx0L/bYOC6HzR0cSK1tNBh19uxGW//+gT4cemy8n5cr23cBTEFhV4EiguJ4aZmcF+bXL4gpCpYMCaecPNt5o5lBCvWBoT7eHMaAYUF0parU4jwWTC92qK/zmeSCCN8XZoeFC2gB/sJgFtEsc46zQWXSBoQwqRRKvxSuTa6T2hyydks7QU0M5GnabTCL7XpUI+EczNm1BZJz2v0imM6y2VzPYO9ddYUKfph3MJ+WFkzLL5aRV51apStUIaOH+fEYtLSBYbOS+eT1QyGvDQSmUi6eGhBbKA5DrScbMMioyenAMyJpHAH7/9m7C/AojrcB4Cvnnru4uwtJcNfSUmpAhbq7K5QWq7d/6rSFtrQUd4dA0AhJSAhx9+RykXO/29vdb08SkhAg2Ffazq88ze6sy929szM78+y8iJF+TL6Hx0R/tKGVQFDYfu6pBVFY2aY71Q5PGO4p5HHGxrt1NqpaDa5VOUncvaYFIQeOybQ9OQNdtzG9wTZulI8blzUiyUPTrKwzcG6d4Wus7d55tBUJ8rolik5DqY1Q4bH9KkNScxeJihyf236fyd6d5tA92VCnAbuhUSjPM+iFFx+jVe3+eOnyL79emXa2mdocJs0+WkU8fPcYD4/A2+eNaD1XiNn3gp0ydZaviO8XP4mjrCyWWQqOn9B5pYxPDnQLiJ8Q3+8tFpRGnUUYof7QUE1t3sk6ZNqUSSKBeOZ9M9C601VNCtd8/eF+w2cPD+GIAhLDJCWF5yBIL5ebmSwWi8Mbe88zr8wZxaJWi1CrpTP6fB85tkWdVWpbg8U/1NyOfWHQ6c7uRu2MiiMnC8Mn3BfhJQwZPmmMj+rY4Tzq65Xu5jd7bJSA5zUjKbitocZqvaHnHgCus8E+AABwrZDkkSHP3hn29B2BqSIo/XSnBtc2dNtaaqRfbqj6YkNNHcQWwnCAt+9oT3LVupIlG6pzm02oKzpw/N+BwImWLqvCZNtzuPGLDVUrTuslHkwa4vr5Q1icSRHshlaNRtYlg9ijhLCi3WTQGNdsrvpiY22GFPYW0DWOljH6xr4DoRD1Y6A2YTc2GIER3xCfl59IfP9uvwgWtmdv1dYifX2bWW20/rmzljq0lcWYh4T6vXHO7PoD4aTVSsWvGIvPEDg/qRc9DlJt0NsglCuyz8fwo3tAuN7kegDsiFKcgxfnnEGFtWGQ0NEtBvXrFhoqknBplzh5EGbNTK9a/kcFdQi76yz2wKRfbOIik1uNCI3taEwWYrp7swmps4uQnjVTfzHbJWr1krg9ItVQt1BzTZvzFqqH2UIECfDxHemO//xX8dKNNWdaTDTH1o1y3ZZTSr6/W4SIDtlIk4WwnwH7lMEhMEriNt3gMcZ1gzLoI8eFLnku4YmxIlih+d/6miqdpa4L625TfbeJOqL6UhvDneOoGNBzWqirhuNUPlmtM6OSgMt8VxME1Ka2CfgCex4IRj2EXLPWMtQm8WDIGQvRaBwxi5Ta3+DoRRpUyrUbSj/+q/KL7U1VGnsHLX0xfH2imFheO9bapaJ7CCI8UaUJt5/vS9w2TBjFiJaLvERyvZAWdVa91ZcHNcrMQi69u0XToSaMFp0JQt0cVV0YbHpihGDQpqhpLEZiKLOiulPWoO9gcILFHExv2LenYukfFZ9vqNrbjPW/z0mlXmu0YvsO11AfhA3ndD5iJm1AfhKlTZnkLZQrc1pcOQOtSW3E8GPH7R//NdlKTwmbTkAcD/H4QLigHZqa6D6w4QQTYX9scD6TciF7TkZrdnxWbhyY5hM94fUlX3763rOJ3viBn5f9eaQSq6ntULWvWfHZ0qVLv15fIfKV9H6HOf5P3VsYZjRK29UsN3dHl5XUJ9IxaTBd3XIrzOVw7SV1sJufH98iNeoHv1d6VkP9sWLU113QnAdvUeRtfPW1t37adESqx6/4PeGLMJlMMo1eJPa3f0pQt0B/gaary/l8pWcHYBy3kuQNfooAANfVZX5UAODqIIj9qRWLzRkVwdcqjCoNR8BGopID330o+r2Hohc+En1PHIsh4D48J/LNeyPujmIeOFiX2T5IEC5mIUwW/f5Z4dRS7z0c8+69Yb7n28+Bo0cI4G7d2TwtP0jAZqMsIcp1F7zk2MSCR2JevsXHi94b/KMcBs1mIZyPaDpMOJ2OID2/DzwGekOrZOKODAaComI/yZ23RdwexiiulHMZKIvHfn5upPPQ3rozkHthnWgUYjFg8vI/LDCDzoSpQNkZ82sIPUmdf9famHTYk4WoDecfB+edqj9YPVitJxbCp4LO/o3zXaL5FFlJy94G+MG77Idwb9RFqx5TFxEmiZ6D0Out8BDqyvYhN7VjiA9dQN1CMSlBvbfQ3TFMppD76NyoN+aF3xFB33ugLqvDfgtx3AXPzfIyNHTlSY0kClOH71wNA4GZKGl0FPdDZkKHkRym680PGEHZQufgDWIzUeEbDNMZ9PBYvyfuCAoizDkVOiEb9gtzf8N1RDHzkwd5FQVFWDSUJC/3bJGKgYQMxIY781GE0WqFaciV3tVUcG/FSHrfdxww7NjRtiau6NUHot67NyReNPBmQBDGsBhmSWF3VZ0labgXFU8Lzt/GLB4DMvZkGbrMBJfTE/ehsNflc6XXpLVSK2VzgyUMkxmHfD1SBFixykRDGTSIvERe0wVGkwKFJpn6UKXeO1jkxYWkhS0ZWtYL90UtoG71kAFXibrH2AwG4967HN88D8e8fV9I4AUZC5gvvmMC/8RxqdzxOWDQuDQEnT3buUj0ew+GRYqok22ulNncOUSljDptjsV6MeDel1T4LIT6KiMc35ekjsBoNMSZw4UhNnWX24duFJvRiNs/LgxxYMzdj770yAT/opxcI1fIE4e89d4iKgOwbNnyj19/mD1IGz0om0Wd+8Ej+b44bBYM2XDnDY9rNQaEP9SvZzhgzLwFHy5+/fmHuK3HVvywtaNPPaNBMRmM3s4QLoH6feDS6TbMuTqjVmtBmdevzSwA+Jtc0e/wIKiccX6L9rTjX06LtkJuHqy23o1Ektt3n5u1T+YaHTq9KU9qMA/1KVT3Kz+f2yrtU6xrNp9t0xv/f5qy+CfjUuEXCREkLSWc01SlUBhxArd1dOqMGFl6rHzJbgXHjRsf6xXAIVXOyKw/ZhAvloWfk2otBGk2mJs6jH1zCQjfN4ZvSWu2JYSImAgS4CtiqvXlUszer02XXqonhG50LoFb7A+HkMggHqwxdShwHLMWtpm9/DgcFkRqCbmVFPP61au47hSt0s82Nsq0GBVa26yY3kJwOHR+rCiItBR0Gm0EadAa2xSOihcDoLQwX7ah09BqJGwWbMA7ANQPHh2FMBtBLejjwfFiWGtrjdSx19fptRy2v0dPAy9s+qhYflt1R53KRkXhGoX8dJVBJBnsiN05qR5IZYee+lwYtd0rfimhTlSAB12jtlhw0qwzOGrunIfbSBqLLuagJr2upKfGEYogpI3oW1OdGSKIZmKVnXqcIBQ1cinCSrW/2TokVqPpWL6K7u0WIuFRt1BDhVzZcwuZMLL4aPmyvUqumJcQ6+XHPn8L8QK95iXQ0050KnBYLKJbjBj10aUirjh3Wn1LJ3Usmm5Tmw2N8hdRMxstWpJDF/d7s/e6o+UcLfu9QKGzF0mRZr3VQsICLm9YNF/frpepcBLH5V1ahWGQW4DDZHsLiKpzBuq21mrNlv7ZZCqXh1ARLUbAKBwWypM2y6g4G9ObqlpMoVHioTYWihPNHRbqPlIpOuQkM6pvw00kacNJAZ/FoUFdnYaWCyvuw3BQgIe1S1WKMSf52yNjD086bjLYa/9A9IRQdluNUW8hLXpdmQKKjXT0ud5sNTBogkErYFwnpA0ralAHhHmMDhMmOP5NimYWFWjYPLEXDSursvc031zV8d6q6mZqL2kwjjn2tw9OuCAKtha02UYlulPhJ2kjOVy+iIXo1fo8Vw1/pHdBHwnHm7rDazXUZ9moM9Z3Dd7AU3CYbxLHVCa3D4sF7CAhUVauor4UzAZTXYeZJGylJ5vaeW4vT5dUn22rUNm3QkdhzOxYmQdDAhEGmz0ujg7h0Q0mGbWozXa62ezpzbXncm1YtxHyYNNuaGAqlx5/Z8nPzXIdlaG3mU0qg4XLFzAShkfTlAdqZVbqq0zV2SJTDnIfQ7yYmBBDc2W70mIzq2SKAbE5jU6Hqe9G6mT6hUUHs9S1tXU4bpOdLunk+kd69766fkmycwtfeulYlS0sZtjoYdEWndKMQSw6DbMM6O0FodMRzGqlvkz5fB6fbpR36QncqlLKnY8+qHw6QmK6Pt+1qECYEuVXU3RMa8VNnU3nGiwJw5NvQPtZAPD/6lpbAWpqbn10pywuXiyGIbNavSK9Vclhp3iwLvxqry5u/bTMMDqUfxVNmF9aeZWsEOE9HDVoWe7FWW0yK+nFo9OG9MTEsClLHRjtMUzYEybgtk4T4c5j0LWG1w42MIXuIVe4/X+Kq2sFSBzmHSOx3wVss+FYhS40UhQXJWJ0K7bldOeWyQubDFGhogBfdnd1x4EiZW6FnO7lPjtFoGpXlCnsTbhwIKKxXl5vYkxI9on3oxedkR0tUWaXdEvNSEIov8LRCtBwe7QB0wh9bhd97lRvPgLxRexApuVItiyrQpFToWJ5iMMCGNIyudZLEOPOZIs53rhu9+nO7DKFkiV4eIqPiAFr5PrDFaZJ0/y8+9Wuv6irawWILeQHoIb9mbITJYqsMoWRJ5g/xUfC54V5wCdPtZ8sU54ulesYrEhPMrdA5z/cK5SOWC367EJD+CjvZC8u2SHfe0ZxtlYDEbgGZY2L7+0HAHVHTOn5ygaMNjJKFOEJZefITpQqSuX4HTOCY9ydNXkoiIc339Om25PdRW09v0ofPyZkQgBbrVTkNpATRoraS+RyLm90GJ8G0QP9uC0VHYcLFbmV+vCUwLFhPDcJs7m8Pb1UVdJsYJIYIZEME5POVoBSI1mddV1HSpS1XZgPDWu0sifECCQ0vOCsokhFJPuxz5Z1c/18kgLYwR607Jz2EyXK083Y1MnBsd7MrprOUoJzS6yAyh82VXY20XhTIl097DpaAeqslurOVSpyy5Wkh+T+Sd4eHMTNh0fvkm/LlTtuIWN0uMjfm9VZ1XGgWJlXoWD5esxO5ivanK0ASQI92A0l7QV6+mRPOLPWnBglEbJpQQHM5tKOtCJlXoNu+ITgiSFMhCSrC9sVbr63hA0pE3jVrQD5+XP1jV37c7szS+V59brIYYG3JQg8fPkSm257VmdOmSKnWuvtK3RTq08okRmJYiry0zV2n9bRZ6ZIQsXQ6dNtGZXqWplBb7T1aQUIorMQU7viWJmGF+KWGMCnd8v35cmzqVPg7X7faHd2zy3gbAWoXqY7VyXPLrX/g9mC9mYFzUuY6o9nnDOydXrq5jxdbhw5PnCUD6O5QVFroE9IdGOhqAfTllvUfbparbLgmNZMivkjWZYDLbZJSe58x3vlbDbRUCK3eUumxwipqJ7kwmfPKtwTPLzosJsnR9/UsbtAnlOmco/wmRUjoCNQXWlnCcaeMkw8yO/EYK6iFSCTQbs3WzPilsAge7s7diSdlpEr84z3mxpAnM6VnixVVnRYZ88IpPZIJMQLcruLOmxRgfT8Eo1vqDjC3hIoQ2hUlWC8B0aJGAjM4DFqy6THy9WNKps/aq0jmNOiBR4cS/YZRbGaHJkgifdGC/JlR0uV2aUKOckYFuTq6MDRCpDcP9onXGR/VyPUAy8uM3gmeiR6sGMDmBWFUurjk10il1ppATTTn9maKZOCYoMFFpn8SLU1KUrkwbVkZHY3GKDoKImmtquZ6zbMmwEJeT40457MzqwyuQxh3zfd152FGNp1ByqM40b6+fKGdFqvrhUgjiAwQqDet2NX2rETJzOyuzmJDz5yu6/QJzJEmLF1Q/rJzFOZp5X0wBg/3ukTx71G3B7nSbPoVRknsoLHzR6TFMnozN+293BOfilKs3VZJa5WgOyY7jxt+p4j5TrhiBHDosJ4mft2Hz5+MqfReufjTyQECHp/pXtbAdLVZmV3ieZOSYBIoqU4o8jgfefMsWFCS9r+PcczM881mSbf90hqMJ/PRzL27yxrI2OS3M8dymSPnJTs6enFUh/el15ukkwYHh3MUO7dszP7zFmNwSqTW0ZOnebHEypKT+05Xe4bEqevPlEPx08fGRYUGaktO7z70IlTuaV+E+6bOzmG2XZuV7n2lqkTuCwaVn/mYCNx6+RRLPpl8l+gFaAbCrQCdEVgrfaaWr+orWu4f69+7ZuJCY7RqhOlz7XzD9wXxMCs5XKz2kZymLQETy5pNGw+2fSrAl04zf8WX3aFzMBgoDqTzc9DEMTB62TGNgvJYtASfbkcBFZ161oImI3h7VaSy6InenHPF7bpjTlKmxiFOiwEjY4mePMENGjb7nO/we7fpAo7MVLCY8W7MzsV+iYMHe7LoUOkUmmo0kNJvlyr1lChsWEQ7CtkR4oZkNaQoSZG+PKo30iLzlimtGpxyEvAjpYwqe8ag8ZQrsIMBCThMeM82Cjc9cg3LdPnxjwW2JPtN5lyurAEX2ZzZffjJ9pnD496NJEfwkdsJnN5t1mFw548Zow7S68xlmlxNzrZYSLodDROwpIqjF02yM+5D/8ELBaL7qi9rVKpnCmXRZL2Cgm9+o66HrP1qZXvTDk/g32iS7/h/gtebDaKa04q0ZEqLW74vZL++r0BjsrRA9ZDnjlVeQpzf2e6pyP18qjfk77f3UM/J5TeHevZup09zZHu3Ftqnr7nasB5o0apv73LOtkn9TktzjkGzOPUuwMXbmLAans316t3K845exe8cFK/lD6zUezp1JTeBXvmp/QdpjjndOq7BoprUp9jvMxqcf2mDfXCkWG3Rbt63+s7v02n/nFr25T7opOo7M8QUJ8FHs+VUXG6unvgwtNCcSYO3H/ngHMeaqT/KXWipp4/fMecg87TFzWDPaXPZRqwoGOiS+8k5zp6F3HBDH/+Ves2KuzOeL59ks129FB1Ocf3xaluzmx13zXbTIbfN9a5jw6bG9fvNF6Cm5uba8heIwkbYm///fbQoTfFvjuOw+udbt/DQe9Yx8H2Oj9bT3pvipN9lErou4wjsd86Lxi1u2DrF26io7b5xxzbW/PDnBXF+i5IBcFnsmqOakVv307lD4ZEIBD01n6xF5mqVBKJxDl6WeeLS/pU5u9NdKZRo70T+wy75qJG7Mfau7CDY5orccDa+rBPcST2WWuf4QsXdKTYxwYscOG2KH2TXMsMWFP/NfcM95vvEkwmEzUb9avqGgeuH+oaDPHLAXAa2hOYIXN+BnCr7ceDNXubTTzEvOVQzdeFWhhF+XQYRRARi4YYTMsPVC842YHQaGzUdvJE7ZLTciYNysyrf/m4vRpBeX7DQ9tqT0ptXJv+h30129v6vADU3PHItuqfyzRc2LY1veb9rE5n6WhzqyJfaWPoVB/tqTmlsrXUd7y+v6nZSH2x2fZn1S863WWQdj63q65KT7BNhuW7q9PbCaix/bkDTZ0mHFPr3txZvafFxCNMv6dVb2u04l2KV3fVlahxpln30e6q9bWD1Zbu7nxjT32bAecxURSGuUya/WGbWf/d3uotDUa6WfPJnuoDbURDleypXTXH280ss/Gz/dWP7KwpUOGQSvnajpr8Kwgb/mEGfA32HaWG7f9cY3bOlF79Jrn+2g1Y8GKzUVxz9qR6x/jGIOqNeXJnsX3f9Whq2o63Mh4ac8n+bK+f3h0bsPPORNdon2kDhp2jfdJc7JNcgz1rc40N5FyJcz1OvcMDFhkwG8We4hxw/r/P1AGTKOdT+sxGsaf3XdD1167/jK45B8zv5Ep3jdkNmG3galHejCneBdltlVrXF8n5+a3mQ4daxbG+cdz/pwdyzk333VvKgMSB++/gmscxcKG+ic45L+RM7/3nSumZ5Brtux7XX7veSdT/nOl952xrUFSR7ORIe/RPgWm0ieO98LrWvDZX91t911yWJ7UE+82KGWr0f9X67qFTbwr1175LrjG73tEBS/Uf6zOb4/+UQdYzYBlHYl8Xjtr/9Qz36h3sneoZ4j2KY1qf3eX81eu7oKFFltlCe2yC5//PUyXqV97FlWDnSulJ6x2g9Bl2zGHfb/v/BnBO6TNs5xo/rzex78Tzw/bJDq5xV4prwJFg15vYM+zSN6lnwJFi50jtP+4a6j8fAPwjXIcMAEni2TXKQzXKXflNnzYRjw8X8zjo63MSlkzwHhHs/UIs81iDks5hhXJpLAYtzovtfJMpOcx9dACPqzV+UmGaMypoTKDopdG+TVWdx9vsVVx9PTwfSZWMiPR/wAs6UmnpW/GZWsvTI7yHh7h/PtHtXFW3zGCvExkY5PVYkmRcbMAYHralzJwcKOBbTcVdJqvRltGBTYzwsCmMTTbG6ADhqFjf9U8mjOKfLycqbWovILivTfAZEe79zGhxebcGdhf//njS08MkY6O8prlDOxocdTYHRwsSs1kIFODG9WZDFbXd27T0p8f4jov2vScA/vmclAo6BSz2jEjP0TGSeV40A8yaFSOeEunhR5h21ald6wBuJJTBund2cCRhMwx89Q9vVkOzpgf5cq9zNhi42bgHeDwxTtDtarfjPIuRIIK9540R38jq6P9y7WVte6uJ+XeFBfaJPZlu7s/f40saCOcT0z7MBgbv0XHiK3sLHHBAaMw77glJZhDmCx5JSZXk9Cn+fq7GwgAAAC7vOnxfUBlfPzdWqBsrNsTrs3kxj0TwUQiqr255en3pjDUlT58zmi/4EaA4s8tdRq0Ko4X72x+/cbwZCSherbaX4LjaNLDPRmrMpL00tAe1mDOnzQ4TxJJYg6PV494KgigMKc1Gho/obgGU22lUmLsbbIwH4nlekcJJiPGZbeUvHWhsVGOCPm8itLQYhWKuo+wTjg73Xz7KA0Gw7OzaB9aWzlhb+VsrNtTXmgmiQqqV64zPbCiZ8UfF17UWjRFzvpRo3zsYkTARDo/OsVdch9kw1GUarGABuBE4/KnjvUWOcvM+0MSRAYneA1OBfyMkINp3UvjAYnemiHPXSI/LV3wGLs433v/FO4OTPAYWoXA93SdG8y54wYo1bqyvaIh1/4ELodzxY7173wHqFZnsn+QLapUAAHAFrssXMRLswYmi/rmz/QUMe6vqndJXjsnHDw9OezLxj9H9K8z2h1ARO2xvwdoOJ+1ttQz8wbg4e+uIg+UtKDDzzkROUZ22tkDlEeQeQYdRnuSzRxO+HuEmxMzz1pZubj7/3h6KUityDTsQ+fnNr5SZn58ZceTJ2NfCh9hdPcXe8KXYV3zoycT0JxNPvzwi64HQSzQtOMRsBQAAAAAAAABcRzfkSYxVbsJ4vLlhXIQgmzpdndG4Ksj1D3u9+DwvOlbaZG8zUC2zlBO0JHeBa9pFUHPaG1OEIHO1thShB1+k8N49zM/TpP6lFZsZyUcRPCu75unjXTFJAR/fEXSPG3mkSeOaD4KCQ7gaha7D3jofcfpc7WNHpTKjme8hmODNIox4tfLy/apQR2YvpEDgKB8BojRUauy7h1ttgzXrCAAAAAAAAAB/pxuSAeAHixMQ03e5svWZDSfM9j49qMTQQJ6b3rCuQHE+9IYgljvvkzFuWQUNv56RfprbOW24/xivy+yS1Wz9Lav1j7zWV7O1s4f5BVzk7T0Oiz3GDSq3sYZ7cGEITQp248qVK060/ZrVUQqzHwwXu+aDoJhA//vdbP873Lwmt3lbDf5YrNcwf5GPSvNtjnRtXrPKBhEYMbD2eF985l3utAMVzYVyIibS67VQdPXx+t/PtC3eVbG5BrRIBQAAAAAAANxcrrUZUJvNpjCRYr6zl/8eJGQ0YxobSUMRAY1UYZCXvTsoQqO3GSHYg0NTGzE6gyZ0Vq4hCa3RZiAgFIHFHDoNhixmTEsg7hwUhiCzyaqHaO69r4yVN8Sc1P15d0SggAbDsJhNZ6CQ0WQ1QKgHG6W2qzNZrQgqYVHDtoMnqn4xinbc7u/sc8hsxtT2bkYgFh0VsVAYs3VYSHeufYs4ZlNZCIyE2HRUSE3q2SUmDWFApAmC3dmwSoczOXSufaccHP0AUDtMR2DMgsmtJI9F59NhAsdVJtxC2us2CVk0lMCVVlJi3wppMtsMJCJh26scqQwYSUfF/4TOBK+iGdB/sWtpBhT4F7jGZkCBq3B1zYACl3YtzYACVw00A3rjgGZAr9S1ZgD+vzkyANsfjI0bpMv8fix6zbs7miZPj7vHb/AiAmCIQAagL5AB+I8DGYD/fyADcCOADMDfAmQAbhyQAbhSN6QK0A1Eo3k6ntlfmrKx64GdLX6xAbf7gugfAAAAAAAAAM77p5UAAP/vQAlAX6AE4D8OlAD8/wMlADcCKAH4W4ASgBsHlABcKZABAC6DinicvxM6ne5iza7+d3C53N5fTQr4+PzXUB8HNpvtGnEA98ANRUVLVK7bNQJBOI4bDAbXCHANqHwsgriqADgjJ7H4fNsYwA1CZQCo7BaD8f/TZfN/jtl8voV34LJABgC4DKvVSn1h0Wg0KvShBlyp/0lULEL9v28uiPoF/Y+fk/8aKvtHxaCuEQdwD9xQA074hZ9B4CpceBoHPNoAbhDqu4LKwYIb+PqiziqG2RtrBEUrV+RfkQEgSIyE6QO+u0gIJ0n0CvoVAy6qtxYQAAAAAADATQXHcZPJBHJWV+Sf9hLwYEpKW9ZVDGxx32K2/pbR0mrvYQy4JlToD6J/AAAAAABuTiiKgopVV+qfkwHArLXdRqNtQEBPalqavy41zQhFMnLr5q4rS/224JdqGzWByUJjacY3DrWoBy4CXJneeqIAAAAAAAA3ob7tcwBD8c+J7bq7XtlaU6Xu3yev0fjFMXlMnL8flzZxdPim+6JHsQjcWR0XRsen+AR3K/a2GkEO4Fo4a4sCAAAAAADcnECscqXQhQsXugavSsbJ0gdOypvr5HuU5HRPdO/xmqWnO7cUyZoxdLgvF7aYN6VVfpDTnVYjP1PY9pscmsdUT/qrISlU7MOhQS1N49Y3T4qWiBDiRE7d4pMdG4rbS+RkahAPMuh/PVDz2Vn59rLOBi0SLkA+OdqSo8TOtes4As+Ynkbh2mXKz8otC2YFeDgyMjhOpBXJPIN9RjrGYTrLUyP/tZk2J5LX24EvcKWoXDV4OQwAAAAAgJuZ1TqwNjhwCddaAkCSkNKGvjQ7+rtx7tn5TT+pWD/cG/PrbUHF59pOdGP555pXKxnf3Bfz250BDJiwEfZ3c21Ez2sajmHqT01d66IaYvHc6I13h5tbZRtrsdIK2Xod84f7YzbMibwlCMZI1meTPELYjE9mRcwJcS5s19KugCW8iIsX+3hHc7q7FErwXggAAAAAAAAAOFyHKkAwi+bNQnCcPFGvCxAKazr1ZRqchdhO19oymw3ePsIwNkpnMXzZF9kWARVUqAV8bqfckC/HuAwos0XFZ9NQvfFIlapWS8R6SwLcBn+Ar1FgXCbjEk+nGUwWC7PJXGMAAAAAAAAA8F93HTIATiQJaSykhIswUYTFZjx3a/RTkXC3hRAw+jcgg0AXNNcJdZtwEYtLLchk0O6YGLFkpDgqJuCnmZ71JS1PbK149ECz0l5QMAibjbx8+9sWXAUKAAAAAAAAAADA4bplABAYChSgGhttuD9/hD9/uB8vyA0J4aMGC+bsxMUVhPsygmDI4qqTY/8/DENhEoYCMw3rWTBaSGtVmCxCyccPJR+/P5Bs6/6rfPAQnstHyUt2wUNAhI1Dp7YIAAAAAAAA/D/T6/WuIeBmcv0yADTk7iSPsuqGY1KzVaf58WhjC4neFiaqaejK7rCou9THOjFHFC8Z5UYebjBZLZZdpVoFlQDD4+K9IVnXxhodZjZtPt5QYLA11rW/sqe+VIWZMcxMoAHuMORGcyOIDnO/Pji9/bg6tcG+koswthsgLtsHZAAAAAAAAAAAwOFaWwEyGMwaBue2IB4VyLt58Kfx8C1lit2NBp6AOzaQ7+MjHIVaNlcos+RWnsmqE/LvCxPG+HOK6uVbanUBEcIohD48VOjpzr/NCzlapdxaozWymJOChInBgkjMsr5CebwTnzsq6O4gJkznxTCtmypVMFcYIXTlW9gwevRcl9DHPVZor1hEkmSHxhIc4BYucM6AHc5oZ4T4zvBng+ahrhpoBQgAAAAAgKtjtVr/f3rpAq0AXRFYq9W6Bm8sy6odFekC7+0zfFwJ1wVJ5B+v+N7k9sttftwLYlR9Y/t9x1Sfz41JdLtuBR3/QSwWC/QEDAAAAADAVdDr9TwezzVyw5AkCeoaXZF/eGQMI8OnBo/BVftaBmb7bGbrqiLV09PCQPQPAAAAAAAAAL3+30oASK3BakJoXuzrX5kEwzADQRMx+9XyIQlSY7YJOHQQ/l8jUAIAAAAAAMDVASUAN6f/t/AYFnCZNyL6p1Dh6YDonwIjsAhE/wAAAAAAAADQ3/9bCQDwTwVKAAAAAAAAuDqXLQHAzMbN+0r3tZj0NgiGkYgQz/dnR3he4SNjUAJwpcAjcgAAAAAAAOBvYT25v3BlkVpjI/goySIsOUVNL24sr1eDJn1uLJABAAAAAAAAAP4Whtwms43Jeu/pMWteHv/1FDEXgpoaZW9vr5IZba5ZgBsAZAAAAAAAAACAvwdp7yYWZrNoXBZd4M0RoPak1kbZW1urZQZHF7LADQAyAAAAAAAAAMDfT+gX9tJ4r2Q/njcLrmvprOxSNDQodTbCNRm4fkAGAAAAAAAAAPj7ITTGjFuSf31uzJf3xS+8PSpSovtmfeHyw006UBJwvYEMAAAAAAAAAHATIEmNUn26XCY3ExIa2dBoVGH4yZy6D/Y1qEA5wHUFMgAAAAAAAADATcCG7TlU8vqWsje3Ov+1VhEkSRI5Zxs2l+pBMcB1BDIAAAAAAAAAwE2Aho4e5vf4KN/HRzr/if3sHb3CMWF+d0fxB/b5ClwDkAEAAAAAAAAAbgIwGhkX9uLsuDsS3FNDJfOnefihyLCEsM/mRvtwQPx/PYGegIHLAD0BAwAAAABwdS7XE7Bx059nvqm1BHhxvOmuEJ8kiAaFyczkfv14WH2hfsLEcG/uZaJ/0BPwlQIZAOAyQAYAAAAAAICrc7kMAGRQKL7bUXqkzazHXSkwDAm57PkzEh9OcWMOraoKyABcKZABAC4DZAAAAAAAALg6l80AUBx9gTn+1wN2/TdUIANwpcA7AAAAAAAAAMDfBqZifRhG+vyzp7gmAjfEtWYAWqqLiosrVWbX6BUxdjUWFRXVya5sYatJV1FaVFHbivUUFQEAAAAAAAAAMETXmgE4uumHH1f+VaNyjV5e5dHly5b9ltZKDdJYPLFYLOCgkK7tzxWfff7LVoPZ5pxrAIum6/fvPl3x83a5CUJRushNLBJwEZA3BAAAAAAAAIArhC5cuNA1eFXOndzbpuOmTJkISUurWzrUXe0trdJOuRrl8DhMOmnW1FVVNja3tXd26awoh66vOJ2RfrbaSnPzEDLYkLG1Q0Ew3LWNOccyCmR6m7uIT0fQ2toquRHxcONZVNLi8mqV2dJVXZGVl9upsQkFEr4nt7u12YjRJBIRZDM111bWN7bIurotJFPIY2m7m8or6+Xd3W2trbJOuRliCnjsf2NWwdBQUWuiC/gsmivBATd2VtfIGBI31vU7ZhqNhqKoawQAAAAAAGDIrFYrg8FwjdxI1IZcQ8AQXK93AAx5e9b+8tNP69LKMGvHxl9Xfrf2oMWkO7n1t+9XrWsxIerqk6u/+R810UfMh2CIwfP09nSTF6f98ssve/PVYndPJgojDLaPr4+to2zNr6s2pxVjOKSqPfPr6lVbj7eJvbwYKIzSOd6+XriibeOaXzbsPKXHyLIDa775YXW1Em/K2v71VysOlKlbyk78tuqX1RsPaZi03P0bvvt+ZWWbzrWP/ypwybENX321urTz/O1u07Vu+v7bP/ZmYaC7bAAAAAAAAOAirutLwKRo8tNzxowbmeQOd1RWlJlMUmmnDWH5B0RPn//GincedefCniL7m+B0rsRTIkR7HlKLxBIGgiA0lqenJ3uQXCLDzV1izwDQWO5eEpYrEYJ0xfuPFWKeY2+dOfqupx72I2Tpu/bK7XWIaJGTpk1MjBuR4GdSdBZ3dv4bw2HOrY+8mCzp+uunVWVtRmocUzRu+/33Upv/44/Nc2f2KxYAAAAAAAAAgF7XtxUgGLYH9Y43ty0WA4ubOiqRjWs2/LD80+9+yzd7jY31c814XdTWtJoggW+AhDoMRoivN9fa1SBT26fAzgowMAwRuAnD7MP/OiyR//wX3xzp3vXbyj8q29s2r1p1zuDz0ktPxPryXXMAAAAAAAAAwAWubwagP5gWO/XhZe+/PmfmWIGx7tfPP9qY2Tj4S759cBgMhArch4LJoEEQTtgbAyJJAsNsMExD/kvPvuks8R2PPj/Gt/uP734ph0KeePLBQDeOaxoAAAAAAMDfDXQldHO6gRkAs1bx0yfv/u+vnLCJs+fMmShADY21DVYEdm6SJPp0+GBv89X+lyQIjoAvpCFmo9KG28w973PYG4R1zdCnn4joxEgxqq2rbMJws+Zsi8zKC08MFrom/kewhH5zn33jhaeeePvVx2N8wLN/AAAAAABuIkwm0zUE3ExuYAaAyeGNTEqwdhduW7du165smnfM5ImJ7JCkYb48dX3GweP5xt7iAIHHyDh/Utd+6MD+Zkbw7MnxhLRo3fZNW4+ddeYTmFx+XJgfppMe3pve1vvWKxp6z733+CPVW1f9ufqnfXD42IfmTuUNrfDg34TGFIZEhrnzwAcMAAAAAAAAuDxYq9W6Bq+KxajHCITFYRMWoxWHmVw2HSYtRhNGUMMcGmEzWyw4FcTDMIrSWSwGFZ9bzUarjUBQOgMlzVYbyuCwGQiBWUwWjIRhFouDQjaT2eJYCIZIEqaxOCyazWq2WG0kjDJZDMxsghA6m0WFvITVbMZwgpoTpVNTaDhmMVswaiYW3b6I2YrTWCwWDbRiefWo8wfK7wAAAAAAuGmRJKnX610jwBBcawYA+NcDGQAAAAAAAG5mIANwpW7kS8AAAAAAAAAAANxkQAYAAAAAAAAAAP5DQAYAAAAAAAAAAP5DQAYAAAAAAAAAAP5DQAYAAAAAAAAAAP5DQAYAAAAAAAAAAP5DQAYAAAAAAAAAAP5DQAYAAAAAAAAAAP5DrkdHYATW2GFqsdi74/UVskPdGNcpV0HK5PpWjJbiw6a5Ugan1xorVJiRIFl0NMaDK2RexfbJjMLKN4vQg09GebpSAJchdgRGkqROp7NardSAK6kPag18Ph9FQZfMAAAAAABcZ6AjsCt1zbG61bL9cM3y010IDUV12q/3Ve9q0g8SAF4VBh3lMxDYNTY4ol320o6as12YkAa1Vba8cahFjw15+xr9y9sqDrbYB0mIJK7Xfv8ntbe3d3V1UQPIYDQaTWVlJY7jzpkBAAAAAACAvwu6cOFC1+BVaW7qeL3Q+PmdMSO8mIFewrFM6+FOeKQfh4aQWpU+T2qsUVloNJrI8VRerdDltRtrlBYYpbmxqBRzXr3ebLQUyi3ufAZpNp9p0VcqzXoMb1aavfkMtc4ks0J+AgaCE40ybUGnqUF9fm1OGZmNx1HRsim+QSJWVJBEK1OaRKJgDqJX6fPbDVVKMwahEjYKQ5azdXqcTRfS7ds9U6dHuFBjnfKXEgXC4gS60fUqRVo7NNaLXtlp6jDi3nw6CsMkQbR1avNlpmatlc9mcmi28kat3GQt7zLTuFBTK7WnWKnMSO0ziaBiFrWVfyHqhF/2yT0V2be1tQUGBjIYDPpguFwuNQ+VE2CxWK5lroJJXl7dzBGIGLTrWpJAktL6cjkmcuNZGsurdQhLwGH+Ky8lAAAAAPxbWa1W1xAwBNdaAlDfpOR7iuNFrlG36IB3x0iYKGSUdj+/s77BTJIdshd21TcRpK1F9szuhlYM5hiUr2yrzLQ/LFZ8vqP6syKNt5BBI8k/DlX/VmXwott2Hq55OK3ViGOZ55o+yOo0QlD12brFOXIxG1VUtj67t1FqIJybo1CZgXa1ocNqf7SM0tDHpoVNEKN4p+LFXXWFGlxk0y3ZWZUmJancxzf76k7KzY6FVF/trc/T4u48BpUdEHOZIoY93jPrDBltFi+6Ze2RmpVl9jnbKpteOyKlM5DKwqaXD7eqbIa1B2veyujicJk81PDrgeonDrbhTJTW0v7y/ial5fxe/QeRJAnDg4TNVKIzlclk2mw2x+CFyK76099/svjdd95d/PF3mdUdg5/KznM/f/9ra7fONXrV9B1rvli67kSNs8iHJPBjm37YnqOFoI7dP/14sLDxP30hAQAAAAD4t7vWDIBBj0NIv7gPRWAIt+0okhm8PB6MF09PDokk9BsLqX9dhLdkXoxofKL/g274j2elZir+otHuHecdL2HD7c2bu2kfTvVJCvJ4OZnL7l8bJyI1fP28sFR/wQOTJEylTmbEXBMgKHFS0ONu+MO/Fr26t353tVpuIhAYP1LR0c4XPp7iPjLK99Eg5LvcZt0gMR3qK2IyEchbwPFk288DW8h/fLRXUrDHbaG0ndUdZovmh2zl9JH+E4OEL07w0LQqa5VU5hKZMdp3pDdbREMgEpl3S8hEf8GkiZ4+Gl2+IxPyn0VlAC5Exf8DJjlnHgBrP/nNdzsjbn36068+ffXekZl/rjzaNFiUT5IEgUODr2MQ2z559vuTJRdelQ5pWWFTS3HWabXVtS5qtYRj3wjKRXYSAAAAAADg3+FaMwAUZ/RvscpeWFMy4/fiu3c0qox4Yae1rqn79jUlMzdVZ2qJLqU2R4EFuHHs9T9gxkgvVpfcrHeU1TgXb200klyem7OqSd/8hINRr/5ke/lt1Pq3dVST9vr6rgnUvDT+C3fG7HokcpaY+P1o3WN7mxQGvKzD7OXG5TsmJ7hztUpzt+nCtQ7COQ9C5SEsuFFmOKTD155quIXa7v7ONog0O6qwI32qn/QMw4iNVIO4sT/7s3/YHrRf9sQQlZUqfviYGH8aRHOPHPXqu6/FsOyn2tBV8etXy959d8H/1uzvtvXNw5FmWcmvX3z47jsLVvyxV2uyUSmmtjM/f77k3Xff/eq3vQq9Jv3Pr9Ordee2rP5yzbH+mQmyITsjYOr9HtrSWuU1FyYAAAAAAAD801xrBkDoRjNb7RU7mAyfn59M3DaWY9BaqficgUAzUyLTn0xMfyrp7Gsjvh0vZiIQ3vNs1YKTSG/VEAfaYLVHeui/3dbQ5Cba8lhi+pO+yX1nJEgrSaI0mq8b/9bxEdsfC/dVqra04nQU7t2WFSepdSMITXD5lmz6Q2E+g77kNsdRPJlc+nLyRB+2axJwUb2X1RX+D+V5OhKeJNaVrdt7tLSuzYTDPDf3AG8Roa779dufWSnzP1rypkfXyV825Djrb1HMysbvv/odGfXIxx+/5a/O/vFAlamr4qsv1vJHPfrJJ4tTmbX/+z171ONvzojiJ9//7LtPTrNnBXsZKk+UG6aPGz06jn8sp9WVCAAAAAAA8J9xrRmAyGBPpEt5ot1mf8xLklYbScIQyoBTvJnn2jrVhD0A1JswG5s2zZvZ2KXTECSBm061m4J9OQKGayUUnxAO06hX2pcnLRjZv8KOqdEE3xkh4iOkvsZc1TeghC2bdpd9clbh2Dx1NGw+g4r4keH+HFmXtovaOmHN79R7evO8WbwQLqTE7PNhJqL3PRGUykRcrE6JH2c6izirNNvsLQQRRiOGX2RGgGK/0lSwD1OBv+OmsucDqNPmuAN6OGYcBD1ozOuvPIZVHFj5v0/eW7j04NlGjCTrzmZX6byTY31tECclLqS97KzC4Jpf1pJZiQVNSvXDbJyY1IiGM9n5defa0MhxE8PodN7E+15459EJHNe8A5A1p47KBQkh7oKIkeOaT6U3/qfrbQEAAAAA8F90rRkA7wDJd+NEBzJrvs5q+z6z8ZNzpsmRYiadfveooKmI7uMjzd9nNL66o7baSrt9ZECqTbfiROv/jjafY4jeTvXs+0Se6R/wdDD84cGmldnNf1SbLK5kJ+GcKObuAtlPOS1/dpl8SUjXG0nCrHkjfZD2rhUnW1eebv3qcA3p7/lwNGNsnP/tbPOKI83fnGg8YWQvHuPDgpl3pEjyc9u/O9360wmtybltHuteb8b+0obTnYO9nIoIX5vp31Eu/TKrbUV6zcJDrQrwfvnlOON8e8OfQ33674R4Rox4c9k3ny5+866xIUf//P5ARbdC2WkxqbNP7N2zZ2+pzm3G5BReT38QpsZOKyY/s28PpayNM31CAq7vIuhctqNGFo3JEbvxB+07gjTLs87U4ITm5ME9OWebCFVhTl43yNYBAAAAAPCfcj06AiNJkwU3OOrc0BCYz6TRHNkKG2bTWknckShg0VAYwqw2HWZP4TJoHDoMQYTagLPZNKajrX/chmutBDXVUNMwJx8/+Xg0nSCMJOzGQkkc11jsk/hMxGwhmCwaq0/3ADYM12IETsWdMMxjokxHa5xUog4jbCTEZqA8e9Of9nb+dRabhYCY1A7hBINl367NalNjJJtBo0O4zga5se37brHaDAQsYqEISZqtuN5mPzRqKR4DMZhsKJPGsW+C0BpxOovGtu8JoTHiTDaddX6n/j2G0hEYjuNlZWVhYWHUMAwjCIrAJHXR+hWZUHcag8Fwd3d3jZ9nVXQZmXw2l+1ofBMz7Px+aQ5/9lMhDd/slb3z0cJwkT2ZugZw05EXPznwyuIlTPmej9Zoln/3eoAj4ichoiZ7/Yptmve/fiUYgXCrWW8meALOzk+elY17+aXJib1vbSibzi7/6cQz7z/t5xhtSf95U3vMohdv3/7pCx2Jny24R7fihc/Zd7/43MxhvYsAAAAAAHCTI0FHYFfoWksA7GCYzaK5c+keXDoVQDujfwqNThP3JDpbyKczXCmO6J+CiLh0Z/RPXbtuhdaEw24IXtJijvYVMhCExaQ5G9dHUNSNQ3fn0JkoKuTQ+0b/FBodFXPsq5VwaM7o35lILUIlOqN/CkzlQ9j2FAET5VOrcqyExrDvOZcOM+g0iSP6pzCp/aSif/syMLUPzkOjlqIyGNSCjuifggg4dEf0bx+271W/nfrP6a3772iqB8eJge/+Uh/Ofq99nMfQV2//4us/KqVqHMLVbbUNXXhUTEhY0shQTntOfhmGY9KKrJPF9sZcnbwCxoSjdYdPVFlxm7T8THa1LiAs2QevzT/TgmGGU1t/+vQ3+4u/XA5LLzf2reHVdPYwJ2JMrMglcfJosrGwXdv7cgEAAAAAAMC/37V2BHbdEGRVRfuybNmaMqWGJ1g00c/d3lMY8PcbSkdglM7OTh6PhyD2q2av/NO/+g9BEAqFgoq5mUymK6kPUUB8mNhwYMvmfQeP5JW3xtzy4LxxYUy+R2Kcf+GRXbsOHCmobPcITYwUGvLKO1PGjPb28kuN9yk6vHXXwaNnq9s9I5LjwgJHxIhOH9i+Jy1DK4x77vHb3Bmouz/v7P49+a1owrAQx1a7j+7ODJ41M1bS81YwN7Cr7Hi3JJXZWYL7jB8RbqvIreBGpyQEeYCbDwAAAAD+QUBHYFfkelQBAv7VhlIFiAr3W1padDrdhaG/EwzDVOgfGhpKZSdcSQAAAAAAANcDFXuAKkBXBGQAgMsYSgaAQkX/FovlYhkABEE4HA6bzb5ILSAAAAAAAICrBDIAVwpkAIDLGGIGgCAIDDvfQ/MAVNxPrQRE/wAAAAAAXHcgA3Cl/kMZAALDIRra//1hCKcS6UOo4f4fNsQMAAAAAAAAwN8CZACu1H/lXUdcqfz6SIu0pyepXlUFjavL1LZBKq0AAAAAAAAAwL/QtWYAzlVXpW6sd41AkLqqdsTqcpVlsO5V5d2v7qgpVfbv4+uqlBc0vXZYqrZCZrO5uNN42be+bRbj10dbrH5iP55y+aaKO1afHf17dasjoxiTKm4623yi8zrsFQAAAAAAAADc/K41A0CSJNa3wXcSokYHf57u7vH93MgE8SCtQF6puOHB3830EzGgtnbZE7ub5K7ki2qtluaQ4pcShAgkXjw/9ocEnq1nJxGG+IEk7pfH2i67EgAAAAAAAAD4F7gxVYAs2PINZ5/Y2/D+jsp71xW/sF+qxCCovW3yD4XZnabNOwufO652zEdu3nHuqVNKm8Wy+0jF/PXl968tXp7dYSRsu0+UDv+9bMHOyndOd2pU6v9tLbl3Y8X8TaVf5sgNBJRztHzqX/XdFdK3M1RqvfHlPfWtHa13fV94xL4ZSK/tnPNDwfqm3lIIy/4i7fhhIsFFavrH+7vTVOpjDTbXOAAAAAAAAAD8e92odwBIklTDzAV3Rq2/I8TULttQZw+vCYJKh1LjBcX1HZ32uZTHu8hH4rgF55q+UzC/mxfz252hbZWywx04CZEoSn9hdtRXY92LitoPEtyf74v5857IW4Mhjda+EvsT/DC//010E/E4P94V5ufhM0FM7i6z1/HvrlS0cXgz/Xre9lWpTmrhBJ6r8+EL0cW0MWyyUK4mXAkAAAAAAAAA8K91A18C5nMZAjrCpDO4NLJKcb6toQAPL3/McKzRpitS1HH4MVx6Zo3Wly8ok2rPdFvpiC2n2V49h06nCRjU7sFuPDqu0h+oVNZo8ChPia/IuZp+EAQdE8k9U9fZSViP15tGhklEtJ5DU9maIZiDXvxIEZofC1aZbKAIAAAAAAAAAPjXu4EZgIthCZlzvNH0xvZ99YbQQL6YCasspLeQ5s6lewhYz82KfTWhb2UdJGFY8E8z3KuKWp7YWvng/hbtoG8YwHCKj5htNBaWKHeroPEBfR7420iTa+hSTFYclAAAAAAAAAAA/3rXmgFgoQzUhHX0PDy3WAghk4Feur8nhHF7FF9Wo/hTRt4e4UmDoVAR2mVGEry5id7cBC+OP6/P4gRR22EwCd0/eyT52Dx/Q0vn5mrXlAHYfry7+MTWsi45mzs2kO1KpfBRXwjCL/JmsgNpJiA3Dp3mGgUAAAAAAACAf61rzQBEeHlMhI1fZXboMELe2rkoXz8j0Z1Hv8xqhVHeSZClhc+/xQ+BYfi2ZJ+m2oa9TUaLTvNzen29pc+zeJhorJa+ub+xSoPpzFYLQQ+UuKZQODQO3YK1aRzv+yKc+yI5OTJTfIh3QN9+qzw5KQyiyXLxtv71WJGeDBGwQAYAAAAAAAAA+NdDFy5c6Bq8KiiTOT2MZ5Br11WoTstt04b5P50gQiFIZcAkHoLhHkyIJOUmm7+XIEmItFuRkcFCCQuFEIYExiOC/UZ62KNugZh3qxt0oFq1v8nIEXJHB/AIKl5nc8YHcBkwEh4sCMEsW6tUOSry8XHBM/3oZhNm4bDHBvDcBXQ/3Lq3WZ/ox+PTELqb5WSp5bmZAcHsPjkQhEVTyffJGbNDec5ugG0WTEVnTQjkcxwhf6dM+WM99vr4AM/r0ELpvxCNRkNBX8kAAAAAANzErNbL9gsFnAdrtedfz/2nU1bWvlTCWD0nkN+/yR+DSvvcjqan5sRPFjuzAH0QxIb9ZY2+YYuGcy9Zb+m/i8Vi0el9i1QAAAAAAABuIiRJ6vWOHl6BofkbXgK+EagLX1DRtviMafZwd+4FDX5y3biLxgp2nmjsuqDDX2lxfQHN7fUkDoj+AQAAAAAAgP+Cf08JgNZoNZGwhEOnDR7LEwYTwWTSelsHdbKaMSuKXvalhf8yUAIAAAAAAMDNDJQAXKl/VRUg4EYAGQAAAAAAAG5mIANwpcCTbwAAAAAAAAD4DwEZAAAAAAAAAAD4DwFVgIDLuLAKEEmS7e3tUqn0wia3EATh8/lhYWEcDseVBAAAAAAAcCOBKkBXCmQAgMu4MANAhf4mk8nX1/fC/gGoT6DBYJDL5REREVRmwJUKAAAAAABww4AMwJUCIRowOJtOQQX6Umm7yjTwMX9HR4e3tzcMw8QFqE8gh8NxDrvmvmq6zoL8M3mlDQSJa+Udra1SldmKYxaZtFXa0W1z9P78N7KalG2trV0qw8V6mCYJW3eHtE0qM1mv575adHJqu51K/VDOL4nbumVt1D6YsWu+HH1YzSppa2uHXEuttK3qbN6Z/DaF2TWtP7POfpY6lEbX+A1BqrukrW1SwwWN/A6qZ+c1FzsjRlVnK3VlNYMfEQAAAAD8C1xrT8DAv5VV3lLTWrPvtz+afaKHB3r1bVuVCo+oDIBrpAeVH7Bz5MJVKpVEIhms/2C8Pv/Y7v1pWTlnCovL5RZmoI877YLO2Vzqshd89XNmvfnuaVFpq778Zs1+c0xysK3z4yWL0s/KRo2dwGe5Zvxb1Bf/tXTJL3W479jkEEeP0gNZtfKVny7YkJYXMWy8r9t129f6tJ8W/++PapPnuOFhl22byaLp/P6T9zcfKYhJGecluuQ+GGW7/tp4qqY7LjKUjvY8FyCx1oqcvbsPZJzOLSgu79JCXgE+LARqKl2/5MOfi7vZY8fEpK9e+ufeDH74+LgAgWupPirS/1i8YnWFLnRqqv/FrrMTlbU7uOnnw6fO9FPa7p8YJbjkkiSOb/3mnZ83p3sm3B3q4Uq8hJaKDUs++PlcB2vs+LhB+/4+u+mjZT9taaHHToofeJMDAAAANy3QE/AVASUAwOBYftGjRye5s4d8h9iDf3v03/v/gXDL2V0/Lvt6zcmCyra21uri0+t+/OyjP7JMF3uEfp7g7tc/W79h9ZNJIc5IEIZRx9ZuOrhB0VRf3yRV2FwJEAzBCHw9P2WRd7z+x4YNy56exqaCdqWsoaFBptBf5hTac2aX2YfuxooDpzI79DTkfLaNbD69/pPPVx7JKW5ua6srPbP51y8//WGH0oKHDnvy1w0bPnv9bp5rzotKmPXcX+s2fPrcyN48xcUQOF5RkJmVfbqmof28DoUFuvz9cUWCE55YvWHDF2/NGSS/4jDysU82bNjw/r2JrnEAAAAA+NcBJQDAJejPHc9G4kaP6F8CIJVKvby8XCMOjof/MEkSzmBNpVK5u7sPKAHQdBT9/OsODc3jsVcWPPPgXeNHJZnr8s4UNoRMnOnPIWpzD27ase9UZk5RWT0k9vFx48Ld9bsyi2z8wDnT4/MPbNl2INvoG+QDG0+dOmVDBfr28uMZWaXVbWyPAA8Bk9o9c2fFrq3bDh07mXvmXIuGDAjwRy3qnetXncitlbUUHzyYnltQpmeIA73d0D4HQ1g0eWk7t+9Py8zOK6uXCXzDJFxUm7fz+037ZSYo7+DOY5mnK1p0PuGhfBoM2YyFR3ds3n0oK7egvlkmbVOII0ZMcJUAEC2l6b//8uv6rXuOZ5+tUVhSI33zM48qrDQOZDh+1L51Hd0twLl1mypjz5YdB47m5FG7CvmF+PXms7qq8377a3N5By0h0k9ecfLXdTvqdaL4MI+ukiOr1u+s1og9VDl/bjnYaEC1pYf/+Gv91l0HsgtLGwzcMbEBONZ9bMeW3Yeo1RY0dmN+/gEM3HD61FG1jc6yaY+nH809W2ZgigO8+p0BO8J2Lm1jTr1uxj2PxPpxeya2b/rmt0oV7/a3Pnj1oXsmj47W1BQXVda7pYwUqnPW/rGnWoFGR/tXZe6v7rLGJifVHt62L6tClBjrSacZZJm//7K1oBljWqs3b9lbp/NIDHeHYWvp8V1bdx3KyM45V9HEcPP1cjvfAzdhw3KP7u7ChE++/d0T9013mZjihiC4tvXQto37jpyk9l+OccICPaizZVa37d6w7sCxjPxzle2yZqUBSploLwEwdNXt3rjh0PGM/OIKA+oZ7C2Ulx//5a/dDa2NGemHTxV18d2lO9bsruqGo2IC6VbtmcM7t+1Ly8rOr2pWiENDRAy05sT6tbuOtZN+8UEi184BAAAANz1QAnBFruezSeC/g7Q/5Icdr/nan/ZT0T/11/EKgGPKYDSyom4N5hk+dkSCH4KgfI/gJ5b+tHrpE/48oj1zzRffrztb3aZSthdkHPjms+8LlX0rdGOyurL8/MJmjasquaarNq+iQdHRlHlkx7ff/NKms1qVNd9+8tXOEwWdSnVLdeGuP3/89WC+1WqpKS3MOnV41+G8bnlH8ZkTa378tqBZ4VyJU8G+VSs37Kls6lJ2Nmcf2vLpsu9qDaRFVkttbs+61YVNMmlD+bFdv69YuVuDQ7V561f+setcZTM1c2lh3YBvGhtmNpit1METuFWvNzmfXJu1iuOZudTWS86c+OPHb/Mb5bhZsfnrj37aerSxU9neULJ77Tc/rE03u7JOkIRF1hWfO5mdrcP0lYVZZ87kHTp6XIcbyguyzhSUY1ymvqPubH5+ZVOnyWQwWe0lDbjFrDdaSIt86/+W/bbzeGOnijoz6Vt++d+faWbcvlqTuvtYdn63wn4Gfv/hu8IWpWNT5+GWrtOFVXTPkSnDPPpmjmCYysLBCARTF5YriXh22ferf1wwxlNo0DQX5ueX17X3FnRAdDc3vCX/9LFjWdTKidrDh0/kn9WwvKCOxvyC/PJGFUlgRTt/+vzXHSWNMnW39MyJfd9+/X2j0uRa/OIwXevqLz9ff/C0tFvRUpG38cePf9xVbCP0u3/8dNvhzMZ2eVttfm27wTmzVVm38svPdp082yFX1BZm/Pq/5Rtyuw3y1oKC3AN7Dla2KXQIjau173xZLbXz5Jm9v/ywbndZQ4da2Z57ZNPypb806AlVc3l+fn61VONcJwAAAAD8+4AMAHC1HM/7qTwA4qiOQ5CXec3U1qmj4kU6X0DvuelgBBVGxvtzIEbQ+FcXLvpw8bLly5bNiObimvqC4vOx5YVY4qAX3/xw2bK3JgULNNKKw6VaiOFx57NvfvDh4qXLlr86/xYGbK0rq7bhjl1icO554vVlyxbenuxL6FRnatWuWNvBP/n2d97/gFpsyQcLU/zZFk1Vc6PaMQXnhE5esHTpu68+7cWFlI3FClXXyb1ZOpw2+aFFy5YtfXJuEsMxXw8kNOXONx8Yy4YgXuD4t16dz6TbC0BQtuj+p9+0bz3VnzCo8mtVHc1ZJ0qk4rBxby9ZtvTtZ0N49OqiHL3elZtA/SNT/RmW9pYzHbqKmjYqgMfayjIqdPXNShpPNDJE3BOgc8c/+NojkyJQCA6bMPe9Ryd3Vp87ViHnB458b9FSavc+XPRGhK253GY/jSjH7cFn31q2bMGsJB9Cp8yrGxjaagr2l3Yg8VNv9etXZhMw54WnE/zwg99/vPzTL35dv6tUqhUIgySDvnsBM0bcPtETtZafPqXEWzPOtkKcoEmTwlxTHbyG3fYedaqXLFu27I1RvgJjd8dZw8AWG3CLfteaj10++9/RyrbOM/tz67p9Uu78YNny9155ypMLVeYclxccSS+Tk+LEV6gL9+GikUGuNmeLD/55rkUfNf0F6hS8/eqdYkSTe/iwM7vDCp7w4ZJly5+bff6FAlvZwYOFVsR3/ttLly9fuvjDD56NN5WVS11TAQAAAODfC2QAgCvmes5PkgRO5QEclX/srf64Ep1csw4NDFtO71279M1nH3706T2lOioOxC5ZjsdgC33d3ZjcoAnDgyHCWF3ZACNkZ3nGz19++NQjDy1cuctsI202i6NwAkIZrEBvTwZTEuzvDsEEZu6XUcH0nXvWrnz3pScfe/a1nCYjCRG4DXNOYnsE+PHYIo9AEY9JkBhBtDS3WCBmRMokbwZL4Bkg7hctXwRMo3t7SpxbhyESM5O6mjqDlZTXnHz3qUeefvfLOo0Z02ubezYKoeKxqZGoTZZ3srixXcmUeHMgZc6J7Aa5micO8RRfrFIKoVS1WG2wX1Ssp4BBZwnDYoc/8erzqUz7e8IIjenrKWYw3YMDJNScA84AhMn3pRfY+IFTx3v2efxv5xkx7oOvvnv/xXkxntzW4pNfvffy4lX75KaeXe2P6T0pLoRnaMotSisrVmHeccNThH3fUoZRXH50088LX3364cffzmhWQQRh7Sn36M91C1FXj5pcU11jIqC2/O0vPP7o68u+l+lsZqO8oqJKR0C+SVNihEye2E/Mc25IUV0twyGyIu3rpx9/7L1PtsutkEXZ4WwXjiGQeLpm69HY0K4nkIDE4cF8hMbxD40e9eg7d4wMcE0FAAAAgH8vkAEArhiKos5WPu21fuxxvz38d05ysucJLnhLl+bFo9lrdGixPlGfvLMTN8k2f7/yREm737gHPli27JaYy75Zeh7ieJyLWY31hXvW7s7Qs0OeeueD1x6cyaT12/rAXTmvcsPK38tadal3PP3hh4tSAgfpvKzfstSeMxisi6/ukvot5p86e9HyZcuWL/+IsvClCAHbNQGCfEYP86ATNVnbZXrasMmPBkqYTWcPt2msHhGJHlzXPIMZGExfeAkGpWlrPtNq8I9LieKd3wc7g7rbTMI0TuzI6Y88/9qiD9+eESupPrk3vaHLNUN/KIOTPDyGtHbvP5puJOlJqbH0PlcB03T+serP3AZt7MzHly57c7T/4DkZlMm758kPXd5/e0aMv3MVMdOfdJwt++la9MazXkJ76QuLNfA9XkeOjz1u/sJlPTMveP0B70u3wNT3tA1y2wIAAADAvxDIAABXzM3NTSaT4Thuj/1xm82G9336bzQaqfzAhZGU0DvZXUjvqjt9tlRKELhO3vLHkudfXryhWatt0ZhJYeAj980IEqNma//n04OxGFQtnXKzXnamvBWC6EGhkWqpzEqg0eNmjIsNQklsqCUQHc0yDYa4Jd1+10RPHmJxVKm/OG8PDxTSNRUXdltNGlmz4hLN+1MnxTV0AX5kBJcB6zs7GG5B4SEBAg5KZ/G4fV6YZglHB/uyMa0W44RMmRkcF+iFm9UWjBmTNPwi7X4SVishcQtm0khpdUWH1mLVK6qKc/9c9Wf5ZY6IQjaUndSYkcSUFHb/XBOkqvz0uYcefO3T8lY5Rl0w3GZ/oYC64hfkNFxgemTMcB6NaJO20zgeKVERfb9cTGazXKdni/3n3DrBh8eyDrkfh8joSDYCdUvbOH4hoYG+PDqVJREG+ftQ2bDWihNtajN1I8m1zgIjSWy0DwqZWpvbvAJDg/w9WSjEEnmyBm2llRIS5sdHiLaSgmatzWpoqi49ve6bI0UdrqkAAAAA8O8FMgDAJbjf/dLbcxNCBtwl7u7uVHxfVVVVcoHS0tL29naJRHJhN8BC78QHbh0O6Tv+/P7T9xYs+GDxsiPVuqhx4/3dPRJ8uJC25btPlixa8nlmw+U7jbJq235esfT9RR+llSlYnmF3DRd5hUYyaHj54Q0fvr/olx0nrY6XXy/Pe1i4LwNXFX+/aOHST74q77h0AwL+t9wxhoOo969csvD9D/7YWXLh3GiQB58G6ZtPfbHiL91F+v/yCh43Oc5bLS38+qP3Fyx8f+myj39an2bsk+2hs5iRwX7U6XOPGhbHc4uPC7WfS35EUtLA5/9sfzENJmtPbvn496OS6JTpsRJtc95nS95fuGjxJ59/X4N7hQzSFUM/JKk7k1VMsKNSRg+8ypBfypN3jWJ2FX/10ZKFCxa8/+EXR8s7hf4x4/w8XTNcQBwemexpb1ufHzo63KffKxI8Hi9ILDIrm3/8/IMPPvr+XKfONeFyPEfMHhnqrqg6/tmihQveX7T0o4/X7MyBEmdNiRbamrM++vD9D5d+kt/iepk4YdaTyQHcttzNH76/8P1FHy7/6LP1x8ovmgeixd1+eyodl2747IMFCxct/+Sz30sZERF9uhLoKv7fooXvffRbk/NlEgAAAAD4t7jGZkANNcUljW0yjC4QcV2/92Z1R2lFlbRTy/MQMy/d989lEEppXUVNs4XFE7Ht7Tz2o5et/vzTPw8XpKQk89jUpkl1Z0NFVYPU2Xx4j26VVeQputgTQOByUA5fIGCzBjToabPZGAyGWCymcgIXEgqFTCaTxWINLARAUN/YkcNC3QicYLD5nn6R0+Y+9OgtiQwaN25YJEqtk8XxC0+dMSqIzpEERUbGuENSnc0nOHJ0YqheqSQ57lHJSUFculKtjUyeGuFFR9mi0PhRjzz+WIQXz80nKIiP2FCGwN134vgxfD7fyz9kRFywRq3kewQMS0oScelmrdwA8yPiU6J9e2sZ8SJjg20YzuELQ+PGjEzw5wo9omPjveimLoIbEpU4LNyLwG0KpVLkFTwsMSE4PNZHgEIog+fmlZg61sedGxSZFBvi2Xt2aMwgEQuDmFyx2DciIcyqVlFbT0pKcuMxqK3rIV5E3LDoQK+EMcO9mDCO0HlCcUjs2Pvn3+NF5Rt6ISidZjMR3NTJk2L8JV4cWpcWD0oZOyshiDqlVp1cQ3BCohPjwrzEQn/YambxRZ4+QbGJ0cPGTPLjkQSB8sWeKZPnPDp3Eh/FFUqF0DMwKSmROgMmjdyICCLik6N8XGfAULLj971VgbMefSDZ15lyHkzzik5NifYhrQSdxXbz9E+dNPupZ+7349Ews0qjpwdGxMVH+xu7ZQjfOy4pNUDChlCBB9uiQ9zG3XJfnCMDYNYp9QQzJDIpKTYoLiqAtOFMtiAgJnV8jA9b5Bkalhwm6amgQxLKbhnPIyhh2HD3PrXAUKYwNTmei+IIgylw84waccsj82e4MdnhiTEMDKdzuJ7+UcNHRIuE7vHJI3293BKGxTEJnMZgCd19kiff/ejsFMSoVllpgeFxKdEB1C1p33kdPTAyLiE6ICgyOcKTjZMohyeOGjHt2WfvDeDSjKouI80tLDYlzguqaZChQq/ElJhLd0YGAAAA/O1AM6BXBNZqta7Bq9HwzZuflGngmOmPvfLABEeQbis9unblltMYJ+KtL96KZV1YZ6F9w1c/V5KxL70738eVcjGkSadS661skVhkD/H700t//PSrcybRRx+84yvhUjObDWq11kxCqv0/rcxVez721hMRTDpC40g8hCADcC2oUJ5O73cdSZI0m80YhlEDrqQ+aDQatchg3QADNxtbXU76mSbzsFtvjXXr/wIAAAAAAPxzUAGJ3tnmAzA011gCoMo9nNllgaw4Y8zIYWw6glu06Tt2NCjMEEMydsZYD8TaXFVWUVPf3NrWrTXz2KzastzsjHypluCL+f7u7nTS2lBRXFnb0NbeYSJZQi69rjS/sr5VKm1pkylwzNzW1gEJ3MQculJaV1ZW1djcIutSoRw3Pmw8k3W6w8aaOnEcn0NlD2Aag83jU6DqrIxGs2jq3beE8cmG0vL6dq3I14MJW2oK8yrrZQaLtrayVtbZ3tjY1CbrJlhuIg4V3ZJqWUNxWWVzS5tcbeaJ3Aa8RXrz0VUXVRgZIiG7X2hu07eXlrcyPSTs6/fAkgroB0TzMAxTWQLnY/4LMRiMC+v/ADclRBwQkZAQ49H/LgIAAACAfxxQAnBFrkegBsO69sZzans1XHP3mfImTU/VD6z81I6f/thcq6XTuorW/vTtr7vyJSEB9rZgaLzg8BAmHSk9svb7X9Y0qMm6k9u/+3rlqUZl5r6Nf65dV9yJhIX6dZSmr/1zfUa9TNNdvGbVqoMFUjdEueuPn7/8fnPbUOp4o0jFiY1//LbuTJuN1FVu/fXPP3fmtFQf/+uPNZv2ZvHZtqyda1Z8/mNRN2GR5fy84psdOe2EvubP1T+s2ZOHDfUdxb8LrSZ754qvfilqN/eeCaumaf133206kk+AKssAAAAAAADARVyHDADM9nHnKLOONxCQ+eyhLAXbO9zDWekG8Um89ZMvPn/stlEJ42d7cG3t9TUIU8iktokwRRI3mqFsX1q+xX3MrFkT7r93HEPbfOxEObUYjckZnjzK013k6EnJjiUMfmHhZ0tfvS9u7J2jw5na5rL6oXTXAwvHjE1gkvLi/Irmc+WtGByUOirMvmtkUMqUxNTJd89Mtmmqc/NyjmzbW2fgz7r/tglTp8Zx8bLCXDk2eGPnNw32jIdfGO2jWv/zL8Ut9jIva3fdlt/WVKFhTzw2V8IElZ4AAAAAAACAwV2PDICFF5US2lV4sq6t/lS53Dsiwh111ihAWOb2tSs+XvThh19+v0qmxe11tBwTXKormowQoSz+YfnSz/7KQ/h8EnN26Q/D/XcMtRHZO1Z/sGjhkqVLM+tNjrpeQ2rmRRI/wZuPtpdmniptIBiC0SNCqZVT6TBsryIj8I9l0kl5XVlxiwHC1emrvlr6yW8NNgYXhTUXa+vwpsES+t773FvjfFR//LSmrLV546rV5VjgKy88EuV9Be3oAwAAAAAAAP8116UKEBI+fBTTVntgV1aHFR6WGstwxP82o3rrunX5zYYp97/63usv+IsueJGXw6KSuNEzl1KWfbri228/fnqqa1J/5Wlrdp4q8Up5YMGHS2dED+z95xK4Qv/oIA9DR3l+eQdXHBjjLelbNZ4krFQ+AmbSWTQY4vk99faCpUuXf7Him28/eT3avms3OxpTeNvDL0wMUv/5/apqetRTTzzgJwSvcgIAAAAAAACXcj0yABAkCY6IEqAVJQUkMzguKtC5UgLHtUYzg+0e4itSK2s0eufLGajrBVGCgKLjosR0Q3VppcFms5pVcoXmIk2na9QaG8kJiYtCLA31bRpX6hDADP6whAgSt5osFs/o4Z4CV90Yq9mI4dbOmmIzhnqFJqVGS1Bdd06tjiBsRq1aodbd7M//e7AE3nc/9carzz/77iuPRHiBZ/8AAAAAAADAZVyfDADM8rt1YiRKkH4jbw13c62TzuaNTE2imVr3b/59/YZjBhLBcQuO+yYPj2RY2tJ2HugwBt73+ANhvJbtq35bs+q7r1b8lNdsdi47QPSoaYEi2+ldv6/6YVMbRocgs9nV889lIeFJ8T50BEJEyWOSe5/qN+cf/POPVdszWsLH3jVrbPKkeU/emuqdv+O3v/76/esvv/jrYNFN/xLweSiDHxgW7GZvCgkALs6kPrp7S1al3DUKDE6Xt3/TX3/trrl8J8p/g/KT2w+e6XSN/N0a8/btOnzG/DeeJ7Py6I4t2RXtrlEAAABgyK6xHwDCYrYQJMJkMxEcM1ltKJ3FoEGYxWyjEllMCLdZrRjpqHMPkQQJI0wmEyIwC/Xjah9mUHkFzGqxEfYH7tQ8NAaDwMw4ATOYLBSBcPuMBMpgUgE8ZrXi1Gww4lgRSWMwScyKQ7B9Jf06nCLtWycQBouJOpOxuu/f+7JKMvF/Cx7ioHB92sqvthWOuH/BgxP8qU3S6Aw6tSXqSGyYFbM5HvzDqCPVPggM1g/A1VFLa7/47BOLeOyCBc96clyJl2ZSd6tNBF/iyWPApzd9ua9ENenBT26N0MtUBjrX3V0w+F5ZTTql2sAUiERcVl3W9rUHi8OmPPLY9MirbhmVtJkb849sOXxGayFQtnD09Dm3jApnuG6vayNv+mb12thZL8wcdtHudSma9qqd23bWduqoe9MrbNTce2b6uw01v2fRqzVmWOIuRFVtnyxbIpz5/su3hbmmXZs1S17lP7P4Xn93x5hy6ycfNUXOef3eCRfsmaVg39oTbb5PvzDbzZVytbQdv/36q2jsk/PG+OmVXTaWWMS5qvfdGw6/vnyTOuK2Pxfd70wgbNa9v39Z0A7NfeqZcyvfS2sWP7/ms6kce6/GN0Dpj+9vlLoKGUmNvAtNuPeHV29zjl/avhUv5ohf+eSJmEFuPpKQVpzeuvtItwFDaKyIETPvnjFKyLpwxoJlz20e98GC6QHOC9fx+8LPadOefWx6rGP0CmT9/s7W1tiPFj4hvEHnqcfWz16Qxrz82l1xvR/hql0/7jYPXzDL+9P3PxLd9tqLsxNdEwAA+K8C/QBcqWssAaCifDabiv6pQZRODTHszefDdCabzXI09oPS7NOpMZZjRioRtvdz6kiihmEqBKc7ptgTWEwaQoX+9kFHTE6t0j7CQKkZESpL4JjJ3vg89ZeK2hnUgHMl/Ti2zu6J/kmsPiunxsgcNWEUu0/EZrFhjrWxnNE/BaHRXfvBZoHo/0YgScJkMprM9vcuhihv06evvfZBer39GePY+e9+9tlntyYgUNHe11977dvdLc55LtSYt/+dN99ek1mGQ1DE+Hkff/rREzOuPvq395aVuXnlrqqZT73z2acfv/PsnJb0NcfrrtNzdPfgN95fcunoH4LaNn2/0hw+7f3ln320+J2Rno0r1x0dagEYFSodX7f86+034rG/1WzCHFl3BxIzmyyuLPQAzOF3PPvOtUf/FIH30299SEX/1GDa6o/XZl/ts3ACMxmNRvP5lr4QGuPu5z74eNkHyYGOcS5PMvCL5TpKePlT6l62W/7CXUI2/7Zpw11TroHVXPbbr7tDZj+55OPPPnjnKWbDgdX7SwZ7Oo+bTSbnMxcHkrqOVuymbjjYajFZbP32MPqelxfMH+0aAQAAAK7cNXYEdrMrOfDr9vyO0OTp98xI5Tj69jJ0NjR2W73DExNDnA/AgMu4sCOwq2PWKk6dPIFzgiZPdl/99qs/7c88e/Jo2oG9BzPL+KExATyi4ODa/333+4nMU/sPHusmBOrSA7syKvUWS0ddlcU/uGXr8mU/rJeR7ieO7G/XmA3dtQ0yM6tx37uf/VwLjR0fwyve/NE7X/xWrTAXnMzo1hvU0sbaTjrccfTDj3+sxUNHRYrKj23+37erjh4/eTA9yyz0D/Klp3298OPfd5w5deLw0SO79h7TsDxjAj0Nys5OhZrG5DBo9swhaVTtWLeRPfbJe0b4wDDM4klSxo0SQBweFzV0la//+eftB46cPF3GD4/2E7AM8oZNq3/cvu9I+ql8myQiyJPXvv3zJdvyqnOP5sv4yUHQ7l+/+2Pn4azcs+WFx482Bk/w6Hxv4SKVKCXWn1uVt/e3XzceSj98LLtSEhrnJWT0RKDNB7fkJUy9NdZPhNBY/uGpE6O8cDYL1nfs/v2HTbvT0k9ka9hBYX4iU/qPr/11dvKYZGrPO/f8772d9cmM2t93ZHfK28uqVdEpQcUZpxRma+HJvXv3HqrQipOifekw2Vp68qeVaw4dSc8q6wqKjURKN727YldzWXZaqSJEm7FsbY6yKmP77n2Hj58Vhyf69HnYW3B0H3PktAQh1zFmKj1xXOURPyyg6oOFm02dxVt37juQdgLyjAz1ZmT89fkPu1tSguVLlqzySxzhKWCR2oxFb/0iGT6Kq6r7feWPuw+lH8ss4QXGuTPMXy98O6+1Nn13Di0+CS8//OPKP44cO5mVXykJpA67+7PFC6oQv870DWnFDe0NFW1aWJP72y/pnWNGxDNpZPHGjz7aXTd5dJLz2l2Usmb/sWKze9S9U11PjgnM8uenr36//oBH7GRF4dE6haoiI+N4+qH9J8/yfcNFePfy915dv/tIRnZ2eZMlJBjevnLF79sPH0/bc/h0Nd832r3krycX/5B27HhmZnbOsQO/r93Yyh4zMoLXuPOLNz5dldNKhvq4MYX83ivqhFu6N6/8Xh1420O3DmPAWEfx4V9+XXfgyJGjmaXcsBh/Icumatu1dtWG3QePHcvqhj3CAzwa8g7WaU01WYf37t2TVamOTYzm0l1HillLDhyS3n7nLZ48Bo0piBk+Ybg/F2KxLvjoSo/tKg6eOjlc5Lxw+oLDJ5GwUakRHjpp+V8/r9xBXYvsc3yfSAlN/83SD8/Jlad2bd974HCD2S0h0pdGGPP3/PbDHzsycgo6u6RaWuDUCcmwoWXXbyvX7zl07Hg2LgoOdUM2frVga0Fb/pHdHaxEH0vJ6h9X7j1yPCP7LOERFOIhMGtqN//y09Z9R46dyrW5hwZ5CbDjv7y5Jr27/OyOfbsPHi1wC030dXP0LO9QcnK31nPsuFiv3kxZ0ZrFn2UTtyWJM49ltKpU+ScPHziY3oz7xoZ6GM6ue/dr+w18uEw5Mj6g8Ojm39duP5yelnmuLTA6luiu/nDBF5WyykO7z3Z0Z3y/rWHa5EQGjJ9LW/nRT7mxk0a7gSaUAeAfC3QEdkUu+TP5z5c4+/kPP1j03Pxp4p5fk4BxD3ywbNlDU6Odo8DfgcSsFks3Pvq5dz5ccC9DWvD7mrTmppI1209CgRPe/3Dxy0/Mo9ef4Kc+fE+qBwTxZjyzcE5cEGGjlrGI/Ma/N28CdS0Dx73w1rN3clGMSrTi9seZBG6fgeEz65G5kxgIPW72w28+MY2H26jpGE4o6k7+uuEgHDpt0eL3Z0URW7/9Yv+5DpzaD53V+/bHFi1+JYYpP7B1Z63BpFd2SqUyg8X1Fgi10k6dXuQW1BuOoHS+tyeT1Mn++G6lMXzu0mXL7krhrP1lT6e1a8+qHzV+U6gb7I15CUd//b6sTUvtlcrImPfCwlfuTak9vjFDFfb2B8vef2k+JKs3UbtNEq4qcKQVYgY++OqCj5a+P1nYsu1A367oQiaP9trz129/7Txa36m1V5RzE3Ft2vTfvy2G4t9dunzBk9PPrv/+VJXcUePO9cyXtGEWzCZJmTP/1iQ3/1FvLXg0wPH2PUcS/uI7ixc9N6cx/beTtTjZXbBm7eGJD7+ydPG7cVj+tgMFVsym02HjHnh50XP30BFC2SmPm/XUkqVL7440b96fd/7B8UWQpM2qkEPD71m4ZOkzd/ns2X7EbMOd9eug4BGJIl1WnYqarSGjQC8ODRSad6z5gzHhocVLP3w0Ed++ba/RSl0TDeo7e8HSN0ayDDu3H/af9fqyj5c+N2+CXq0iSfudg+HCWc+9PS1KknjXay89MH38xBRjS2WH2QxZZdnn2kJiYhmMq8mvUieMulVcB2ijD7v/lQ/ef8pHV7H6p421GG61WmCm71NvLXnzmZnKinrfcXe9tmDxO0/dY2jO37Jtn85ILWxiBk1dtOzjN56dKiBMVWdOqqDuU2cqjZggKtGzo63LdEHLws15R051et9z31Qutb+EVU163PXkG8uXfzgj3LLh133dkOXUppXlzMR3F3+06PX7W4/8nteioFZhJX3ue/G9ZYvf8ejMPFiicK0Lguj0xBR/08rvf955JLdDa0VpdJZIOPQXg3DMsGvtX9bUBz5ctvjhccwtWw9SJxqzKnV47AvvLnn3uTnVaVtyZUT7mR3rMxQPv7b4w7eeDnC0OUYS+Imtayp5U99fvPTF+dHpW7dLTRh1I1rpAS8tXDovBT28bZsm+M4lyz9+45l73DQqtUm588efpOJJHyz76K37x6X98n1uk5nEMZXSmDj70SXLFj8Qathx6PRF2oNwcdzprjl4vjGvvb/0/eduq92zKqOyiyRsOr1t/PyX33/2bhSyMT0Snn7nw+VL3ouxnttyooG6hawWpWfCg4uXvzR12HCk9czZNurDglcWVkqSpweznKsEAAD49/uXZwCAm5jAL9yL7+0lYEDmpsZuJpPLRtWymsL6do5X6Nzn30oOHNqLAkPTmZfdabTFpEwXCtxix43modrCnLOOXicYvrEBIj5fwkVtSkUDQfpGJo0ZPcKz51E3FTHghKv6gVndUV9n1yY3d8maytoQH19mc1MzxBJbZeUNBY05LcbE+OEsGs0zYUQUR57f2EotyRS6e9m7v7bmn6kMHz/Ck0djuQX4uPWrNw0jrODQQFIja2zpEvM5Bp2JPF/lgTf+4bcenxZRl3/468VvL/p6Q32XCVd2ZlbJ4lKm8umoMDRumLe5oLhiKI8+3HyCeAxUIHRnISaZtK0q44gUknAwbYtUEeIham1opQJ1iCMIkXCcGR6S6x7tay958PIQylqbqARH8iXR+UEhnnSUJg7ysHVIm85X+eKPGx9XnnPWauvOOtMQPGyksCkrp42I52CtLVIi2EPf1khlFKjl3b29GQh1TlAuF24oyatpkjG9IkclBA1aK4cZNjWG032qUm9qaa7Q0lPjY+mDzXaF+KHDA8WeiePjvS1dFUUV9otBZwrcOFSESIsZPSEx0BvWdeiMJA1FLEa98wbhuPsImTDLa3xkIF/Xml+fWVLYZuFFjXhg4rhx45Lc++89rq/ftitj3Pwnhrk7ok6UGxoexsSUjY3tJJ1n06hN1tqcEvXI5BgBA+F6RL/5yZcTQuytGAu8I70EdBrP24OHNdZbHCuzQxle819565ZwZv7RLcveff2bDcfkhosE0Zj6wE/fLHH5vlBh/xxguqyzDXi4ByFtarOJfDBZfS1OLU66+0XzmAhb4MWGOlqb9UUFpXT/uEA/Dp3rHuBhzwAQRFVefkdgHKuztUVPhjA0LeU2e90qnrsPz34VqYvIUdSXVNQ0W1k+SaPiacqus82mxFET2DREEhMdw9EWnLPX1qNxRSFefBTlBHvw5R2thH3rQ+LtFyRgoqLw+EQva3lDsz0HzBaEiO03MJ3BDw32schbm9pUEh5Tq3bWP2S6e3mgMOTlExrGN5YWlWDm0opW5rRbzmfyAQAA/vVABgD4ezl/c0lOQPwbb7w2OQzZ9PXHi5cu//GPtO4hxLMoPNQbuF2jpn766Qx7S6kMpj+NBmEm01BCDBRBGNTcDrjFqNVoirb98POBVoulHcMYBEolaGBR8PMvPe7JMlpJiEZzxHOwp5sQMmL2N+B7yFQqiCMZvIaBTVW8+ovPt2RUKDUavb1dlX5xNsLkj5z96JKlSz9Y+FYKveLbPw4pLFajzUanO2txCMVudKvFQsBXVm+d2ka3QokgsF5HHYQGSpj93H0TWI4dHHw9/XZqqPou5Bk7ni4tyq5UlHfzhk+MQ7sUBhgxGvTU1k1k/NPP3c9lnX+xm4oIH3j2leHcxt+//mz5pysOl3UMun0EEaWODizNzi9vqbCJk6LDhK4J18h+CuAgNxEE6bX2e6eHTXdq009LFy/760SNRme4sEiEzmIPSwjHTYojR9MVOD1hTDLT1fJxH6TuxNo1MvHoO4f7OE+1tbt+1YrP/9qfp1Bp9Pb7iLo2OqUN4qCuV5dQlNbzvtP5izNg4zSB76zHXlm6ZMl7rz4Ble/9ZffZwfszp4tuf/GNZS6vpkjsdxHZotDDCNtxK2BQyGPPPhjEGHCvUsGzVa2y0NkD3rzu0poQmuMiGq3I3GeeSWH3ydzS+dMefmFuMmPH6hXLP/p03dFKi5XK5cF0Z5EswhaLUJPJPOCTSF7JrdZz17u5iVCjyXQ+4wxB2pas7z79an9BvUqjMVzYrJPAZ3KKb0NFRXN2rlYSPUxwPZ84AAAA3ORABgC4KRi1Kj3BmTr/1R9+XjHenzyTubu0qs017eLCPD2oOxjHHXmFS8YMYf5+NBjSaWXUXEZ1hcUK8SWSoVSQoLPZQR5uzXV5VgLieoUmp6ZGeNgDJh43jMU0C0UJqXYpycNiw7xFQhpkMNmruEBYo7Qb9uBy+3zA/Lw8UJO6p4qO808PrCCrDAp+7r5ZI1NTgiX9KiKYFNK6uiYTRqJMrk9w1OgZwy1VpTIux53N1Ok67evBu1plFqFQRPfz4BK484H7JU/GeaGBgVTcGJtAHZZdXLhvz1vxl8dl0VRtPe324jYLTp2Tvsc7CL6HX5JEk374qDVk5Bh3GhQWKIEg/+h459ZT4iLoferu2zCdUk+f+sgrX33/9bwkfOu2NHLQGkgwEho91lZ9+lh+XdSk23yuQ4NVFBK3593wmi45BHP5ovMxN6RWHM+vMPMCn5k7PTE6bJD2AhBmXEIyBzYXVzbAHNH4iKAL24vqKM/fWaq//d654p4q+rKW2rJ21h0Pzx81IjnUV2Q/C35eARxIbrE4jhlrb6xVGM8/77+QVlrb0NKFEzCTKwqOTRo1zLe9tHToL38jkSEShEQiEl3XIjFScGG+BWJ5eHJsFhNuj7JJZ7kHDIV6ikhaYKxrwZQ4T9r5k0LYrN1KQ8z0x5av+P61u+OyN22pYbMEbEKntr/HTlq0rV2Y2E08eLZ4aHDCcVsQ3Z1yG4fN6rvTmryMDq8Jz82ZMSI1xV944Z1BHz55HNxZfPRUSVDyMC770jcvAADAvwr4ygNuCvrW0hWfffTVrzs1JguG21CEwWbxvAQCKnaiYkuzvWZIDxGf54ioTHo9mRAbwoZayjKbOmsyijsckyEumw3bG/3BdLrzAZPnyNuCxKyyzD1UpHV49ykD4j9x2qgh1fhlCmbfe5vt7K5dmdVmktC1lZyq6qbCDJF/yPREzsm9e1VmW0dVxm978nHv6NkpnpknjqrN5uIjR+rgsJGRwX1iP9qI6SlVu/ZXyE3KulOF9TpXsgPiKWGatN1GrKPi1Jaifo3bsFm29HXfbTpcoDWTFn1b7tEzomGjIkR+d46PKjqxq9NgbczLOKvyGD8qgR04zM0iLZTpzIra/WebnZvmc3k2k9KkHby0w2/83Hhm4/ZT5ZjNUH5qR1pBQ98HqJc2Zua4im0bchuVOGEqOXr4nNZ7woiEy4TfDLepo6Iai0uTpoywz+k77rYkzp87Tiowm7QiY/fBM31rftsM6k0/f7X+aIXFRloxTCDwcE1w8OCxFB1dztk9Q0PC2Z1lzbRpI6/Xm/3y3FZmimkAAH0aSURBVJ05DVVZR4rl/NBRE6P6fE+yGGIWg7olVYb2Qwd3yl39G/YjiY5P9rTnLnneSQGBImdiH+0HNu8KvOXJKX06NedyOChk0Kh16qbCUzlFjtaUgm6bGp59LLPDgLUVpX333R9S9eAP9J1YNP2mX35IO1tvtkEaWdWZ4rbQEaOGfjoYzGFTUvn7Nx7pNGDdlTnUrYA5Xq3pjz16TKq5NrewUWHorD5dqaSSEDRgyozo03/srFdhutbS7XuOmPv2ooLpj65f+ePGEzqrzWbFSKEo0N1/Wopn3pGdCpOtNvtENRQ6YUzf83uFSLK6MLtdY2kryS1S8lNjY/rmJWgeElIrV5ipz8jevZVqV2ofcODERDfVmRZkWHzS9ck5AgAA/EP8y1sBAq7d9WoFCLea2zs6JL6RycOClS0yultI6sRhYsgkbehkuYdOvGf2RD+OvK0hN68YEwTdOveJiYle/OBgq6qjqazQKAl2JxQGVBSTPDEkJtwdVrQ3nq3uwGMTJ8aG8JRtNeeKqllefu4it7CEcaOH+3H03W01tXUKWoAfU2uEQ2OTUxKih4V7Kdvrc89WQJ7xj77ywmh/tlLaZmK4x40eHsRG5a1tGNsrYVRC++FNGw5kCPxjvVyvAcAscejIVL/a7KMHjxw/W9niP3reY7NimAx2zPDhZFvhvkNHi+uVAVGJUUFegQkjUFnhvgPHmiweDzz9WLQH0ypv66D7jooPRmBY7B0lxprSDx+tkHMlcKvebcKUGFaTrDs4NjUsLtUDbz6Ult5q9ZmT6imzcUYkhKLOtksZVMA/UlWZceBQWlZ+JSto4rMPTOIzGN5xo9yNtXv3pVV0o3c/+eyIAC6NKQ72JE4cPJBTLo8fn8RAxamJoe5BfqS05GS+NCglXCfr9AgfFuXHhzBzi6zTLzo1ItA3NiG8Pjvt0PHsJhUSlZTgTTe26tijUmNpKIJpO9vMgrEpUQgCW9SyDlw8Ljm8t56R2C8yxt2SeeTQ8ZM57bjnQy89neDJwnF1WysRNypJTENtVoW0A00cFQfLO4xMn2HDwlgQLPDlaLqI2yaN4rOpiIsREpuANZxOO3SstFHhE5UU5iPslLZ6x44KEdNoLGF8uFdN7lFq/WpO7FMPzhQyiLb2Ds/w5ChfvtDfszEvrawTiY0KoDMEWFtWMyNh3qTkIfXPYFY1yIximjYrK9MpTwqFuxEQ1zMpJRVSSVHvYDdDS0FZi2fMqCcfn+fLhmQymcgnImVYDIfLjwmWqJWdJYVlVpanp8TNzcsnJVjUZkaDolNSwh0hNyqgdxRk1WoTb3/slhjJifVfbtpfLRmX5OE8dbLKrLIuKpN22rXxzNO5bVF3TY9jqjPTj5Z2s0YPT7DaiNiYpNDYYRJD3b59B0s74NvmPzEsWKSWNRDuCcmOak6K9gbEOyUpxFkNDEJ53qkJQRVZB9OOHMsvl4ZNmPfYrfF0uGnDd5sYfmHujhd2HfQtdbqQ1BRfnjP/i3U2yUThiRH+HqHRsbA0/9DhY4X13d7h8RG+gg6Z1DNyTIQXStgs7e0y/9hx0fFxMW7642mH86q6R6SEwxzf5MTwkMg4ian20KG0vPJmgW90fKiXolPK9ItLDHaD6ezE+DBF1en04ycbdfz7n34wUsgLTU5ldpfuO3CkVst7+IUn4yRMUtPRZBWMHBbDoCE2VbsUch+VGOG6/6ncWGt1S2NVtuti5XYzwwJpSg0vZFSERCrtCoqKOHtsT0G9aeJ9T06Ldcf1XS16zqgU+w3M8Y5mqEoOHTml5CXcHsvpgoQpYeL2TmVUymgfR7fpMEzDFZWFuuj5Dwx3nUcAAP6xQCtAV+QaOwID/v2uV0dgQF9/LX1OPWnxq1PsTdoD10y9/ZMlmhHPPnFL3M1Rpmne99Wb66oli1YsThqk5glw0yDJY6uWVUU99dKUAFcKAAD/TKAjsCv19/5cms/Uq7su3geNWWc4WNTlaKqlD9yaWSxv1Q9epQEAbloWZcfGjZtOZecd2fZzLRo3O1nsmgBcA1LXnrn3QIEtetLwmyL6t1k78nZv3FeBjZ5+axz/Wiq3AzeWRa8qOrkuo0t814hL98QHAADwL3StJQAtrdK3jis0jhhewGY8NyZkRlC/9g0vSXrP1x3PP5Ew022QtzFxC/bdnko4Kuw+pvqZXIWNhMKDPFZM9WETRHVO3Qcyxuo7g9wG9KwD3ACgBOB6IWyYQt5lstggmMYTS9x4LHD7XjvSrJZ26phunh6CoX/z3EAErpW1qQiUKfF05wxsSAe4idgsxo5OOVPg7i5yNXoLAMA/FygBuFLX+sjMYrHUK6AVTyQeeTzh4xjmR/sqjkgv9aba0NVV1OfTBc/Fc/yi/Q4+HjVPiDdqrfaMBoJEjQsYb1FtaDQ65wSAfwSERvfw9gsMCgoM9BOD6P86gVki/6CAmyT6pyCowC8oKMDfG0T/Nzkak+MfGOgBon8AAP6Trl+ZOQxHx4uHoXilyl5nRydTLN1Wduuakqf3NUkNjgICkizKr39wbclta8v/Ktf3a9CPtGzdV/5CWruxt6Vmm2bdWcP0WDF78Ff62LcM5607LbU3QgEAAAAAAAAAwJBdx0qzZFeroZakRbqxrSbdssMtnGi/PY9E3sXRvZPebiKIxsL6N8osC+6O2Xy757Gs6p8qjT1ZALKhquvrNts9SeLeDmbMrYaTFlqMyNne4yB8RZ4srT5/6M1cAwAAAAAAAABwXTIAOGF+8Y+SW/4onXewIyHed7wXQ9PcUUCwnokWMumsiSkB+rbu03LLxiptaIh7vJAudJc8Hsg4WN5lb5qchAxm/erc7qemRUz3Od8su0xnwxBUwLzo7gnoMJtma+oGrwIDAAAAAAAAwBW4DhkAFGH99ETiEerfwxG0+rYfStRmudVIozEcjV4zaUwBjejqIppMuJBBd2wPCRbSjSabvWt2Aj9QJC+3orFiRt9dMeOkvUPTi9fNpKZQ/zpN4IUPAAAAAAAAALgC1yED0Isl4N/uhZa1myERg23DbfYQHrLYrDob4u6BBLIQHWbvXp+K+lu0NjaLRqdRuQf0vlFBL4Wh76U3K/t0PMmlI1T2wbGCwVFTqH++nPNdaQL//3CbWaNR642Wi1+oq0QQZq1arTWYh94x7WBIzGLSUruo1mj1Blu/906GSt2R+cGrH+XZrqysyWY1abRazNZ/99XSbz58888Tza7R/uyLqPvQaK1Y+6YvlmwsrLu2k3ApuNV5ftQajdZotg5+gizqnSs/ffuDT6palSf//Oitt95KKz0/I2Y2UMsbTK5lScx+FHrz1bQE0Hz28GsvPf/5nyctV12wR5JGvabv/Wg16gw9O0PYLDqt82Yw9lxPwqijbjT78dufRziQhMWRpNYZL+hThsT0Go2B2j8Cd6zqPK3e1Of7ymZwnNVe1J1MLUxdYvvZ1mj0JotrZpv9PnfS9NkHis0y8H4w996EJG7QaakDO79B6kisRo1Gh/XZCZIkDDqNzjTgKEiLiToIxxW3uLZHErhBTx2P/czgPXcbZjZSe0vN1q9nX2pDOEbNaurbafPF4Wa9a/8d95jBZLmqT+Fl4UXHf3np+Zd+P1ba5xReCoE5boa+14LEjXr71aDOgsXRFTPFhpl1jpNlOP/pwE16HXVpqAvg/I2DSKvOcYBavfn86Sf7zOY6ZtzQe7Gpj4zjtqROpv3EO+9J15knrSb77UOdLlPPDUGty7WYfYVG+/pIwkxdXfuSOmv/7xkSt1AXzuw8BJK0UB8J19qGdMmo28Z+Gqg19LnuJGZ23I26a27ig9of6mxpTb33WT8tfy59/63FP1SZnTetfecdB93PgDv/WhA2+83sRJ1J89BOUY8zH736wWk56EkJ+Ke61p6AlUrV9mrrPWO8vCDIqNKuKpCLAsW3xgjLy7vauNxhIji7sKkYEb6S6hZgMayrM4wMc2MZ1CtyFanDAqb4WLbm6Icne0/2Z+efba/AOeP9XC/9Mi2mHVXaERHuwXxnFgU/W9ldBbPvixY5WwxVa4zrSrX3jPMN6e3gErgxLtETcEvJjvff/+qckjd2ROS1NxRqw9qP7z1Q3IYFhvmQxrqMo2fadLSAQI+rbkvF2F26fvW6M43dCml9fvaJsi44JjKABrce2Z0t8gvgMIe0YqOm7vCBipi7pgciQ84t28wnNnzz6aodfnHjAiT0xnMnc+vNgdSBGDVHjxymhYwfGe7mmvM8ojJj7ZIvtmsZRGejQ0sbV8wuTTtijBgxItDz4oVhV8+slm5d/c1fe0+b9fJj+7YdzK6kewYFefAHbgsznE7bf65NN2b8xO7CfZkVHaGj7o33c85Fntv61aKvfs+X2saPiGOgiO7shtcXfl1ORE1J9HHMcAWULRWHMwoEEakTkkKG0p/vhWxm/epPXj9LTBsd4WoU6NTqRdubPcfF+yJm6f51fx4tblZ2NOUdP1wsg6LD/Bk0Y2lGxunsEz//+ocw5u5QD/siVnNDZnreka0/7avmTx0Rip6/7KSsaMcHi75t4CaP9YezszIra+sdl6rmyMZVaTXQuBExDNcHpWbFSx+eateYVF1NjjnaDbQAEb71t+/Ti9oV9Tk79ucJohL8BEyiZNvrn24y41hbS1NTi5TvFSniONcAVR77a/E3m3U2srPNsYrmdoanrzvHfly69nOffrDkRAMyZmys6zhJ7YlVny5fkxEybbwf0/VZ1NZnLftwWabSa0ZqsDPFfgjlJ9ZvOtjSragqOLH3ZG1wXKIbi6zL2v3rjkyFsu3U/gPdrKAIPxHWXbP2l1UlrcrGkqxjRfKIxEhuzyVpyNiw6KOvVeKRqaEiZ8oltG7//NUvfz/XYsQ1rek71+0+fg7yCA/zFlzv+5lsrcw4mdfsFTdqRKTPZT+opEVzbMOq3Xl16o6qw4dO88KTfPh46bGtO9LPdnS156bvy21BYmKCaJhq71+rjha3yevPHjh2zicmVsJBWwv3rforrVujzDueVoO5JwR7kERrZtrpk7t/3XrGMGl0gqPxJ7y18OAv69I61YozRw80WjziQjxguGbF60vKNVZlh5S6nkaaJMCDfmrHrztOVSnljek7d3fQA6ICJbr24t9WriptVTecTT90ujUwKd6NARf/tezrw82ksbupqVGmxPwDfFWVx374ZUerRlWeeSCrzpQUG0p33alEedoPiz9Zb4ueGe9F07ed+XnlusoOZcWpfUdKumNjIrnMy3TrbtEpv3r/+TVb05X88NRwb0d3zERD+m9vffTDnn3lIXOn+ff0Bd6LwG3ZaVvPlKk8Y4J67t+LwZrOnc4tboB9/bzYFzb/LT+6YV+lljbmtone9geEWGNx7pmiysbGcxu+/3b9oUIzA+9saurWo/7X8LvQV0dV3sIPPm+30JXShvzMQ0fONAdHxorYQ+z5vvHApsLQGVOCuedrLwN/L9AT8BUZckxzEXQ63YtHvLW29La1pfftbWGFer+TKuFyBEtm+MuKW+asr9msYH8x3Z+LoFGp4Z9G0j7ZVTl/vyxlRPhr8VRoT/MUMNkIxBIKPx3jllfX2drz6I/lx53GwQsVzvaDKDCfw/Di0Hq/eKTKbsJdOO7COAr4u5GEVaNSdHd3yxVKvclZ5gPhFqNSIXckqozOq0xYtY7ZqDS1zojbrN0dNel7d+5Nz2tVaujMgJETJoxICKR+IkgCc84pl1MrtD+Hs1l11LoUSqVjaYXWMHgRRNG+zfWs4c8+ev/ce++j/qc5l55da1UpqtL3pTU0S3Vm+9M1zKRz7pdG7yptIGyu/Veqdf0LDQi9Wq7UmakhKtB0LkXteZ9Hri4qac7R0xXOAi2bQVGWezwto7BdpaMOhUrBMZP9VMgVOtPAh5Uow3fynB53zQ7x7lPAReJ6jf14FUq1tefhGbUqlX0/qN0wUUkkSWiUCq1OI+9WGvuUp10EeXbHqoN5jaPueXr+gw+//tT9eMu5LVsPGM02zGxwHJ3zYg3liSopPZe5t1LhGnPATHpqDWq9hRq2GrXUsMaIYXqV/RB61q4zGJy3gFKtdT1MhWAYscipROqyup7kk5jrbNtnw3ASx4zOu4H6H3Xglz1OO8J0ausf2drgR598eO68+5566TGoZMfOMhkE8VJm3H7b5FEs2vlvQiY78tY5c0aEDCxdtOmk27dkaZ37yRVPve1O54WaMSxUjnnefc8sTt9MMEwPGzHpHuccc+bMGhuj7Dhxqo738AuP3v/4y9M8OrYcKKHmsqk1NK/o2XfNo+a5567ZQRLnwi4MjteUWc4VzJlz96wod749lbDk7N3epu37O0d2lOVtPSd1jTmQmPzA5o3tvd+gThblyUMnvcY8+uC98x5+cI5Amn0wuxy3Ne3YmzPh8UcfuPfBJx9MyNi9U2fW5aZvr2GPePTRBx56cL6b9Pj24y3OFdh0FTu2HzFe0XNSCPKNnzTn3geeePJRqLs8becRlYUKGS1qpePay+Vag5kkSbNO7RijPhpyk5W6tfVKx0Wnbnizo7NIArdSt7djHqW+53m8/ZNon6tba+g9ISS1rOOGkTtvGFdyH7LG0zvPEfNeePLe+x67JZH8Y9MxrKPxUEbz2Dufuv/ee5+5Z2Jj1vaKRpWieE+GzOOFJx+895FnZ7i3bz5Yi6vaN64/Ejj1mfn33jv/7un5m9bmdZIIGjxjzpyxkecvHmbQ7NpxPHjWcw/ed+/8+bPO7dl6lvrSs2kNhHDmzDuc13NMjA/UVZBdZn700Yfvm/fg87cEnjx00Gg2lOUerobiH3r8wYceeULQnbUvo5VaYYfWFDZ26py59gVvm5rKoZsObNspnv7I4w/c99gLLyMVhw7LnLVhSVNrwfqdZfYvKYdzaTsVXpOeemj+06/PZ5QfP9rW6ZpwWYS5tLDU4viqIU2qU7mV508kadOrHd+93XKVRm+zYaruzoy0nbv3nmqQq6wESX1EXd/YCqW9oIPAHaP2Tyx16bwiUyZMGB3CZ1MrshqdX7/2q2xytPLdHyNi+BTHh2gaFUNALB/HyB0jojy03WrnHaBT2deq1lBfetQXS89Gnd9a1E1lsKdTaSqtYfAiByoGQngjqes3d+5Tz87j1GcdL3aUuPYcgkKltfUcuWtv5Qq947ejD8KgVig1hgt/CwDgZnatuejgoIBDzw7SibrY3+OT+x3P03qhyOgxEaPHuMYcvFY97eUc8kgMS0t0Djog/IfGub1bqFDHCMT2J0+M+bfGzXdNoz6c+oOFhhfGxNwsTX8D5xnz965Zd6g2bPIYXVGOXhT92OMPhguIPWt/OFmhHzM2vjY/B/ef9Oxzd3QfWbvueFX4mLHGsuwmzH3ufffg8nq9jYqYO0vL6iThjUte3wol3fvJojn1h379a0954OgJ5opsjVvMI88+wm3b/NFn6bBH0NjxKbKCkwp29DMvvSSSHk0vVcdNmzMy0PU8honABk23joTYEMzyCHp98QKDyniuqNGAmSvLijlCjzhe27o1e9DAOI6+9UyjYf4zzyf7sPL2/JneSCZGuLdVV3uPuW9yiHNlEN5+7ssvfguf8+YDyYItv/8kY8XE+8PVFdKRDz47LoDnmoli6dj7557AmCRZRRM1ZpLWNXZpTXppUUVzcLQ9pqwvOHoSDjc0lVbog156Y77/kG5iW8OZPRvS6mKGxSrri8yBU56dN54FqQ799VsVERghMheWyaY99MSoAM5Py97Qh04YGRGZOGlcCPfSn+6O3KJqnJs8YnQQDEOswMhHHnm0AxFBmHTz6l+yWpnjEiR5p0vECTNfenqSa4mLg0nt0XWbxoW81pslr8nc+umao9G3v7bwoVHlab99seVs8v2LbldvXJ5W5x6cMC4MPZZR7hboR6O7RQl1p2sMUx57bYw9CLdVHd690SbXFJ3Wu0U+++yTITz15lU/5bUyh4XSz1Z0D7/riVkhTcs/3mji+EyZOVVRXSQOGHXbo7f6Ord6EVQAklvSGnPPqxLHI3o602f8xMBvD595MPWeIT7ro1Rn7W4RjBsRuL9f9Etip9IPBs1+dEzIZTp2oLJn1Ib59sqNqJuQQxrts1d3dTN5ETQ6FThceulepKxwx+F6dHiI2B4YOhC4On1fevgd41p3N7iSSFv1yT25av+4EHq/Cgo00V1vLOE4C/TodDoCYTYb3lHWgYkSuGwYhtleqQJjdrHB1NbY6ZecwkFgiMcP9OMdq600zQxi2/THN2zWeKR6YsWO1V0RmMGktgxbISpXjWfu+GHzkZbY8SM6809phXGPv/KUZv/Xq4/WSMJSZ04YFhPocWz35jK9eHK88HRuuU/K7U89MK36yC/r91WHjhuvK8kyeiY+9vzDEahu8+rvMhuJKWPCz2ZUOGunWHUNW39afbqDOywEKqpUj7v7yTkjaIcP5KABI2ZNjnd+2rQt1ZBveITjZnD3i7IcKK8V3/L20oWIo5SPOjEwieM40VZeK/CbzaTTYATySQps31eq0aXKtLxxCW7UuRKLJRK0q6lBOcarf76N2geLtF3HHh3Hoi62kO8jpnfWlZEjhAodnYUw+jwtdh+7cNl4Z9aTyWKQNnvukiQIhMlmoTCNzuIx6XqCujEsHSqDyK3vx1naqUJSI/godTMxBFFe9JIiKxREXXbLsQMH4dg7g+v3OeeDCZLOpLK3MErz4HMdb9YNmbKm6Kzi/gleiFpZW9rS1bOotTpz+2/bTrvHj+N3FxZ1ojPn3O9l61SZIcKmriyqDBo/rP341rX7TofGD+uoKiJ8xz3z2PRdXy/Nl1ojR06dmOyvyD2ws1B7x+cf3cM3/rFqZZ3OY3QMIzurxjvl7ueejnRt5FK0m79483gL//kVP0z16/j5g7fPab3H3+KXsz+f5Rk+brR/cVahMHzSs089KNSfXf3T2kY0JJLdWdbBuOOxlyYEKtLS8jkhY2aOj76w9AFlsNgMmLoAEG4tTd+0o1CbFO/bWlIiGX3//GmxpKz01792MYMShNb2ii7O/KeeiOzpyd0sr/3uk6+FE55+9u4R9CF+jgHgJnCtJQA3TkCI/0yecXlm98BKh6TtxPHmZl/ve0JAudtNR1dz9q9dOUjY+Gfm3vfc3EkdpVlbDpV2lu1OyyjzGH7XfQ88/PiD47GWnNxz7cyoWZ/978sX5t83b+4Uk6wyq7J71ORkER1iiEImT0ztKc6GbE1Zf23KNAdPeOXR+956bIqiNPOvHUXOCMw3cdqD999/16wYRV1+9rlq76RpDzwwJ9nvfEAdNftBP3324nc+WLvrVGOnwmKjcd1E46ckCZm8sROnxgUIMG7oQy+9+fC8O+Y9dne4qSG7uE6nydt9omXWM4/cdeechx4ZW3cun4oDqFURmGrXxq142Kw7x4drFZ15JaaxD8+ZNfvel19/MoTRJ4Qn8bKMg4XWmFnjk5w1JviRqYnBEp531LRx8VTQQKWEDb/l7ttvnz/3LqzpcG6ZyT5TD5Iwd0tdOuT2VrKcrOquHduOB0x/eu6ddzz0wL3tJ7Ycq7B0Z+w4XIM8fP/cO+c98tAweO/O444n5kjYyHvvnDXpctE/pbGL+k1ncV3PrWFB8pQZt00awWQiE+a99u0Xix5+4sUZ0Uh1ztH8hss970XQ8LhhaNfZQ5lFPXWnL4GInTRv/tOvjQogWuubk2Y+9shLd3qZpUd2H+uwT4X9hs18/sH5j901uru6YHdGVc2BdUfyW5LveuHpl14e7iY/tnlXkePRn0fo6Dlz7nzt7XcfvHeKt33B84wameskSqUqR98iVgzTWZgSz/P5NJobx9zW0u4auzxLe/aWtJa750/nO6pE9LK0H82qZ9w7MviCb1LSoJK3O3dC1mG22jy8JidwmrfsL6grOrir0DJrZjQ1j9ZgVFSf+ujD99995/3V+8656m33IHBzd4dzFdLObg11GTBNy6YtuXGz7w0833u6reHQXyVk9MPj/FwJVESiatl9rHraAw8HcftncFDUFf1DUFtNSZXJbdTwJERrJmg0580JwwI6iZkIgsoYMJhCx4wIg0HDLRbqe7irPi+tmjnn/tn882WxQ2LWyKXSxlO713ca2alTpoiZJp+Eu7784asXH33o2ZnRHXV5R3MdD7BR+pgZs2ffOrGr/EhGRUfqrDvunv/wXePDZDU5zTk71m05bYuc/sqj97/z6MTOohN/7ihvqko/XtgQOGrWnAcfm3NbguNGxot3/pFW2DXu/pefe/HRWLTz0J4DXbyQ2fMeuG3s+ZgP11voTFflUZTGhaxmksFwRv8kYck9mwt5pISGiHUWK53pqvmECJg2i5n6NsAJGpPvSEJRJgJjVnu/NwMQpBaH6WxHpg5FEAaKW6j4WGfS6tp/+d/SBe+9u/jbza0GDHJs0qjqlLZU7ThWGjFiLJvFTUqZLOrIOZZbWXR6T7U1ZOYkKm/bbTRYctf/9P6CBW8t+PhYhRInPT0ERHWtEiOoq6VTGakds29XWbU/o4X/6AMje7+S4m69nag5eqKoLmfHhjpmzHgfT9eEy0FREQeRnjpZjkNk66nDHWZRgI/zjBGQZMTiL1e89fQD8+6dB2ubT+fWxI+d4sWlAmjPMdPH8vVlW3emmdzH3f/sc8/PjpWeO7TvpP2tJxpPfP/cu2dMHsVnu24eAmXf+dLiLz96+/4HXxwbjFTk7q5ylTNdmmT8GOpay0vyy8zFGZVynBc/MdWTOpFozBTq6/HxO8cE1RYeO1Fecmj973mNtDuef+mFl+ZKlHVbdx9miKPumvfALSPD+5bVkaRN2Ul9wtryDh6uhIJGxkea9Q3bD5WPe/ypu6lfgcduKdy3rdigPbp3cws7+b7775730ANRlqIdh067SrcJ65lDO7q9pt9/13BnIycA8E9x896wMJ3x+LSwB4NZA6MPAnIL9/tovA8HfNhuOkSrtF5jhXzC/anfU8+44ACUrK0pbSos1xFQUFgK9RsbMuKhz776/M7RYcF87YHt61evWrXzSLGVoGKdwaPMhto6uQ0ODImmsgTsuJgwLtFSXtjpqEuDoFQaQmPSYJJU6/Uk9ZPOZtH7VB7nuce+8vbCJ+ZOgqSnVyxZ8uPmE7r+T8DoDFpNXtqfq1f9smpbrf0dSxwrLlXxvWOYDCoecvOZvODV+XR75RD54ZW/HumQPPnoLBEK893EkT6G3V//sHZLWqMK8fE6/2ti1VUfOlE/6/H7gngXvTtROhU2QDSUWi+p+7/2zgI+iqN9/Lfnfpez5HK5yMU9JECA4Fa0QIUqNaSlXijU3rq3b91x91CCBgkQYoSEuBD3XHK55NxX/nuSECDYn/b9VebbfOjt7O7M7Mju88w884xe5Ql1gSLG1loPje3qgWlmo6mto5cZnOSFC2kssSCYi1y6VFxSVk0TBbBwWQwiBo6JsnfUucwfiWTKLUpnmKsUr4ZC8rF1lu7csu6339YUtdtwlQa+BSOgwNiU2fGi8ydPNFy2xLguJDKFSGII+Lg4zpf6+RDJLCqFgKjVOudJiMpgUkgkRUAgl4i0NVbnFFbDGLmlKHXN2p1NBiJm7Va1O68j4gVIhKh4nTOu9hZsUDV4CrG2tnuwqcxV5eIck78lMJv+8O4jjOELkvyvGuu1XjiSSQ1J5LKvmcfBEI2yzZOJ+iajxeFArQw2y9rX3tipofO9yBguiGNR0x9fueqNjz/++M1nZjQc3pBR7lKC+kEc5tZGTxxNbc6hkOrMAz2+M+8Zrxh4ZENX9eYTrZMXzOddNly2FqRtQSKnzoi6rqk90lWyY9uJYQ89lex3y69RRHlyT3rcgoVJwiuVilvAqMaLohnmCFlsjl2nsiJsMU17ePdWvPsfKmzDGz7s0XwgKq6K2O2tDZ14dw4RiUlE1vgHXvrig9dJhu5ehBQYEkkmEZnx0Qom2lx2oaaqzoJAcrk/DX8XeEzbO/IL21AIaizYsWbtkQ47iqrVHRCJjr8aqLfUL7qKjqXm9d375H2yP3qrbjQk5ZVXVrz3wccfvP1ykC570+5st/marrsZr14TxmCSSbj+YUIQHpfe29nUrrFxvbgEGM+GaNbil19/5/1PPn5/eYrXvo3ruvX0ux99yJS57fsff/ppzcbqPucoGapt2b7jXMJd8/xZl0e3UYONQSf1KBu6DShPgL+9hurzQ0Fj8oLkPm0Xc5R9Tceza1nh48LYTnM+AoEe4gOdPbBr3ZrfdqadsjgNfJDBr1VbSX6rHnUYGvevW5Na2oER0K4u52QVhL+rB62nweFyuJrizK2b1v+2dkOl0ophjut8BK7GO34Mj0FsqrhwKqfUBHHG3TWaihcSBJHwlzWJERwaScbszdVZF6r0GMVWemD92h2ZevzNoerugMh4S6Bd3RLsSrwGaut0DrrYi6LTaawdRUpINFKIxwrxucEScmfFef2lpl4fRSiXCEFkQXS4t7K2xoi/Why6jO3rfi+xLH1yjmjQpwcA+Ftwy2///wsgBmNkIPfqcX4SOSGIL7h2Ag/wfw+GIk5pEXI3KyqJjH+BUNQGO79P+PvZFUogUhmEvsYvvvg27Vxd9KyF982cQL++RIE4vwnu0Un8/2T8E0lA0FsYZsbBP0wQU+iXPH76ouWr31/9iDJrz6ly9zfMDVKR+tX3+4vjZj24ePGD8d7O8S0Ml9PwxK5+kwtTHpjnC7fmV/fhuaHxZc998PnCZFnnpcxvPnjv8KUez1UE+/ld21S8yECirlnZixeFStmpvR1/FSSKKGmShzEJigGhEsPsGIbL+a4DEkQiQiguMiEo5PSV5YJOITqn928jLQJB6iWAcBnTZV+Np2FXtbU2t3crczZ/+cOm4g7W7EcWjw+7+SpPDzT+jKcWyk0V28+0uOOjkCm3YNXSX7M46BXKGRG/H4Jg2AQ7x9lEk5c8tXjx4ve/Wb9t2/dTg24Sr3foWE8hTpoU4eNclEgkEikkq15zWRlArTCBxXKP5N6UnqYzZ+opo0ZJutqaDTbU3NepVOMqLS59d+eVq0PCIhjXvkchsl/UsInuTIwbLeIxmtN3VFFHP//o/OkzH7p3Cn/b2lQtgcj3jYiN9MdVGb4iJJjraOxUDta2KHRB0hh3FJNGJYYQu7N3HqsbneyrbW3VmB12s6ZN2VdyLFUvHxXO0Le29sGoTdXW1lpwZs95TUKov7K9XWdx2A09nWrT4LJ16JvX/rDeEjzjoZRwZ8ZxeQjtV4UwG4LrkHhbIxIRxN1ZMARvaSRC7bHULI0gSkhubu+0waihV9lzyy5hRMHD8EdYcN9DCV6Oc+m/d1Ue++yDr4/kNCfMfPzJ8eGeiwbA8F6P5wdvG56KJlHwj4DzCQbeA85pDBS1252Ng+R8zQyAOPASpHvPfOzxxYuXfvzj5m3bPhnrXE56BRCF5H5T4aCoA39i1xsI0zfk/LAxI2HeohSFc/aDSsIv85QcZoMhEgnPEt75EPdz4287DMNbluvgCiAIlx1RdwJ4u0bx8iMTSBxJXEIcj06isn2HRfiomhutrgKWRiRPmjpj0dOjLmWkq3Tac7+n2qMeWrRg5pwFD8ezmjbvPG3FaIFRCYEiDkSihYyJZmi7TCazOGLsyjffeuGZZc8+u3y4lIlXV2nuoSpHcJic1N7WboVRXXdbn6ll/7YDosnzF866a95jL4wgFG892Ty4JdwICmvksGH2vqrcfWklOuroySOp7uXA+o4fvvh6V3qhZPT8hxfMYF+zVw/mcDqr8h02E++wz7388YZt2z58Yqzn3JVcOrPl23U7G03iBxc9Pjrwll81eHPyUUSIeeqWC6cudNLE/tODrujHZDIZf/PAZpdvJEHI4ifwV8fLX6/buu2HlcFXTt+5gSBmdLKzi02f//DcAP3BY4U2M4x/BdwfJfxjQCZi+CcHwWvR8wqGKBQyXqvOFxaFO/6+BSE0fV4T2JMI8Pfj2g8XAPD/DclXGsQgE9StPfgbU1fd3ooQ/APCQmLDGRChS1mDvzC7yo/9+M03v+c29hiNkuDEBLnQYe26wcBPYFAAl4gqO9tw+RZpqm/UEcTBUdLLYuMN0GfsXJvb0I3h+giJxOfL+Qykt3ewRbSpvq5NGjs2Vs6nwja3xQ0lNpJn6u10mf0YNYUbdxzD5Wz8jc/1Vjw4LfrcvrUtvWZVy9nfdp2PnfHgG++8f38C4+zZGldsOA7p8AX3jA/uUymVfToURbS9aqNnseIdwWIGiXmmjioz/tvWa2jSooGKuJiIIGuv0uZc/UtQna8hiOUUym2pxYEJEb6QpqKswrmfNtpb9+37//nw5/1VlTV6mDZi1j3+XKtabXBfegtAdN7weXOT1fX1bqsmCY+Hf23tztVy7k/lrQI7nK4s1d0qDYIJROFx4T4QQdVcpqc6wSW5q4YRbwkaj58YIrxUkte//bih9OylgGEj+o14bwKLGfroozPoarxelSYHZjXg7cgZk0mja7dSfWX+nutuiMloJJCpuPKGt0cqiw5bzBaCKS913dGCJmem9IYuEyri8q6vCxNggu+8xx8VQ2alUmVwrtU2dvcZfZNmPDjWr7tL2d2thzFY29Nj5gQ++uSDAkij7FaZcOXbrFPrrIN0Q8PxHesavcY/8+g0jstgGQoI80I1LQ6nVAsbSrRUcTST7u3rpWwpdQbZrJ1KvU+Awjt03BP3T0T0XcqeXgeCmnV9Wpd51a2DC9BkEoQgDqSursmM+I15eHQgvbX3mu3cqRRZgIQA2zsNOoxgLT6589uf10EsAQdCOtpa8QeBG2qa9ZB3aGyIQkaFsF6NGhfEUY8DCd/IcC7B0t3QQnC2FwquRQ7hvYsdGGTrbHLNtmB6dQ3kHxTgXLnbsGVjqnjSk/eMiXAPEQeGyjWdre7WqylvF/tHcFksL6a+vdLZxk16o8rGlgV4lrENhkoJFFENTW3OvmmyadUWr4AIqKvk+MY9mQZnZGZll5bhJaR05qzblKp3OgOAiAiuTyB2FDVbrSSyc/EAXlx0GtlmtsBww961m9vUzu5vaek201hU50ICiIx3eGeX6KjqQCOiaT4h4564Z6Sju6tbpbIjqFGDNxKdwQiT8UJ3NjoSi0Y2m5FbHiUgKoYnBZP0R7Mvkjneo4Pl7mI0G41tWgPPN3J8mBSG+672dOx6hXpTCerGBiPZWQNOnek6PVbX0IJnZ8T42TwmUWW4DWeaEEsyaXiAQ6/rtFhloQkctmeQ0LXEAe7sbEFQoiA0LlxKIag7yvSufOBaAXko8X8wEJFOJtltDop/rBjpK3ctoDdaO7uswtAkTrCMr25vc1Y8ZrhUpxT6B7KcIzQQhe4ze+74C9t/K269wp4TAPjrAxQAwJ1i1ff0m1zUWbzDFoxV9Jae3Z+ftzn1FE0aOu+uBJ+Ee5KjZa25B7NyT2zasL9KSQyLDfGXCHSd1SUZv2/becqKElAYIRIVMl8Oaumrqmqw97vfYYRNvm9qqKXsxLaTeb9sSCf4Riy8Z/gQY274h9ZpZtDQYxxQJvjxEcIze/dmnC+qqS49krbXKBkzbYyYQPAL8kbPVNaodJSwuBBLc3lZeUX6kVO9MP7xRenisZOjyLu2pVeWF6ZuSLOxpR75gUiJmPXwBEHnpt8vohSf3rJDm1KzLlUUlbRaE2JCXMnhsEITR4x2E60gU2hhMXF+XIav3B9V1lbWdd36t/cq6ALJnLtiS9I2XSirOHpgFxY+Y/owrnz6/cO5nbuP55Xln1if0Tn2roms6++cPRTElIVL4wIZp3dvLSrK37Jll4bhPfPuabEJiSImXHn+5MFNa8404Z+0WzIBckIkJ02YOdzXMxrHj4oa5cdrLT+bk3/qSPalK9wp3Qisvez075m5Ow9l0sVBM6fEJC1cMjyYU3hwW3ZB5q+fvrX6+98Hq1RdLbV1de1OyejGkDlzHlvk03lqR9o5vDGk/vj54RbagskKz9mbwfKPGuWp19E+bJIgIDZG4Y1L6jqT1urw8vJ4RHWOCHc0N2vd3kYwVNvVVufpF7WNHb2KqdPZrSe3H8urKMncn1qSOGWSD4HlKybnpafll1UeSztq8Bk9JlFxAxmF6a0YNcqdkeH+AgZLIB8e7R8c58nayBGBdBIrLDExIiIy2R02MsmXz2B5h8QFC/tVZkfJvjVpFdjdE6N0HfXOnNU3mwhhcyYGHdhyqLi8cPfms6ETZ4gYvJTJs+iNJ9Ozis+fPlSLRMydESUPj/eklBjLppG9FdGhrkmzW8GobseTyjycWtxtC48ZIxqeHCVkdVaeOn1yz9qzTXjWYHjAbw3ekOjJ42eEi+m5JzOLzh3flXa620AVJS+8Z3KwsejwjpM5P647SZJHP3jvMEX0tHA/flVW+oXs40czqlztlDZh0eIRAdRz2zZm5Z/98ePX3vvtqNWibaqvbVFqBl4NfkFjx4o6d+04VVWaefRM17wHZjBgTdqPPzTQo6ZEsTvcZlctSkHignCsfPOxvPKctP3l6PyZEVSx770zY4qObCmqqDx29JBkwr1j/YfodFQ2f+a02MI9m/LLyk/u2yMcPSeFR/LxFnaXnTqZefFiZvqZFur0GZPYQQqSsmhnel5l5cXdG7L9Uyb68nkjx4/uzd92LLe4MOv4uRrLuAmj2RQpG2nac+hseVnBhrTCsHGzJAK6QdWWfragpqp4xw/r7GETJ/vzpGGeChoxPJFLI8sikgKEsTNnJFQdO3L2Ynn+8a1HG5kTx3rf0uCJG3bUjAkKm9UuDh8n9/UI2UwOL0QqMmsaSy+kb92YanRgKIrgWpbczxdCjXWVNZhw7LzpI5COcydOZh3b+eOrr7yX2Tr0AI8gLJxPI1ZePLx/7RdZzleNazbmliDHTBgjc34GyDGJwz3rXFC44nT62awTB0+XCQJipiaMfWDpI6FcbdrW3QVZhz9/+9Vv95XbLJrG+trWbu1grQXD3CZAtcU5B7cXGJPHRXkJImYli49s3FNccfHAln0+Y+Ymi3izZs8ht549kVWcf+pQbq941ozxNHdJQlDgyEkz/Sz79h/Ve6ZTAYC/B5BeD7axANwIOp1OoQwpchMsemVdY9cgP3sQx8c/UERubWjVWRxEMk0o9ZeJ2Ph70qpTNbV1WR0IicKQyAN9eFRdV0tLlxbBv/Z0ut1qpvGkoQESQ3dzc5eOQOeFBjKaL3UROD5hIVKiw9ja0KK12IkkqsBXLhNxrfq2+gY1XeQfIheaNS0NzRqOT4AA62nqtkoUUTJe/4w/hurVHW3KPjuCUehs3wB/AdM5Rm7obmrs1AnkYXIB2lzbrLEiPImUalRZ2VKFrxC16FtaWgxWhMYWBQbIyEhfXU2PNC7cC4LM6pY6pSM4WoH2drR19tpRApMvCfaXkq+1/jSqy5u7/YLCvFgUgkNfX9NkJHvFKMTN9fUUcXCAmEmwmy7VNrCloX5CtxSFGXvbm5QORYyC5Tp2YW2priP4BPl7sSHM2tHY1GOwkqhsf0UQj+58Rpuxp6lZaYExtsA3UC4moXBTTRVdNqgEbgJm7u1s7uixIRiRQvMS+/l5cyHU0d5YpzbYiGQ6k4oYzbBYHknQNPRYsOCQUGt3XYfW7qMYJnUvEMWF4M76pm6j0C9YLnaK/rqO2iaVieUdHOrLtfS2N7Sr8W8ilUK2OxCeNFgMd9b3mITycH8Rs6uhQqmH/COiBXRjfUWdGeP6+rOVLUoSmQLb7XiG+N4yubcXCRcr8Ew648EgIpkj8vXlwQ31nSSuNFTh03GpWGPlBCeEuNUODIVb66owQVRgv5fw3pZLWgperTy8huyGnsZWpcWOkkhI9v4tnfyxy5++X8YgOEzamsZWn6A40SBnTn2t1d2oODxAdNWwYVtNKewVGiRxWhZZ9F31zcbAOE/qKIKXfy03LFxMtjSUNejdmoALCtcnWiHRdbe1dWthDGJwhUH+vjTn8hKku6WhS2MikBk+/sHe3MsdzdjT1txjU4SGXOFd1AOsaqrtIwhCgnwGahpFei5V9smiQnhuexZnENzZWGegeYfLB6Y6HJ11dd0u36weiLSAyDAeZmttadKZYArLKzDQn+U0qcZ0Xc2t3ToEokjkCl+vQbK+3VxbV8/wDpWLbq4AWJT1l7r655EgiMbkyeT+PAZJ09HQ2qPHCGQ2m2I0WOiiADGht63X7O0fIhU4e4BJ3d6i7LXBGJnG8g0IErLIsF3vfLFYXS8WX7mvkONcRaNqaerUIhhGIpFxBZ7vGxQg4ZjUHU0dahhvMCQKTySTeSH1tW0QV4ZX20Bx2fU9TW2dZjsBb1FBMjEJNtbWNJgGj2fT+fHhARZdd0ubyoZCfImfv9TlkQ61tDc24R2EzOAFBgewKZ7S1nfWtpnZEQpfz3g3bG5vblEbrWQ6LzDIH1eZ8DBTb3tzh9qBkTgiP4XMy9kmTb1NzR1mO0pl8gMC8cuIBNTe1drcrTVhEJkr8g3wFeKJwlZdS1Ob3gpTmV7+igAOBa8ETWNjq8WBkemcgKAgLv2yHoLA9saaGrZ/tJRDRBE8tqYerRkjknkSmb+P6xFuCArbG2oqLRgnODyEYu2oqVexfEMV3uyO2hKViRE0LIzS24H3R/ztR6MzYLuFyBCEB8ttuo7G1h6UxAyKCuXA5pamJh3+YoIgKoPn5yfta6vTw2T8BcKmQ6rm2g4NLAkPk5KR5sZG/EtBItOoZNRqR2VBcmNLq5bACI4K4V4xb2BprqzRYNzwGEX/PgO93738XK4p9v3v3opgIkUnvvt6w8URsx8ZHyMlUugSWYCPFxPCkL7OlvYeHf6Fcn2MAsQMU119B8VLHuIvclebzaipbWh2VzsEkZhe3oFybyresGyG5uZWndlBYfIDg+Qsl8MofXdLa5cGJlBEfkF+QjwjmkulSklkmIBKhvvaKjstIREhrEEOhQH/YzAMMxrd/nABtwRQAAA34QYKAADwN8WsbjqQ1Tl3QYpbdgcAAH8fUF39wbfe3uM1d+WHDyfhKo9TAdhYNPmp15+YFgME8H8tQAG4XUBnAQAA/zqYoqCHgfQPAPwNqTu85v3/HiJHTXhqZqwnCAfD9FbPZo4AAOBWADMAgJsAZgAAAAAA8FfBtdrXabNz2ZzJFTQ4APDvA8wA3C5gBgAAAAAAAMDfBFzQd+I5cnFNAAAAuBlAAQAAAAAAAAAAAP5FAAUAAAAAAAAAAAD4FwEUAAAAAAAAAAAA4F8EWAQMuAk3WASMoYgDRiAiieJxPY467DAGESkU906aV3B0zTs5LazZy1eP8Rs4qd796bc5GsaiN14a4eX2wY7B9qs3UyGSyLe3+yuG2h2XN6/qvx2DHY7L21FBEJlEJg74eMdQhwMmkinOjVpdx66LXQ8ykFnXNQT8IjIRgR3IQFwQkUx2bjKJoagDhskUKhEvBwdCpPZ7CB8ECjvwAhqyfJxgCJ4siUpxZtf1m+z67T6HlwwBzyEe3u9gHsKT7o8KdtgJRLwePBFjeEqI0wG/+/CmuDPvOXBxi8WOOVOCnQvwXCXjCb0zivZ+sSmrPfnBLx4Z07/HJ14YCOZqaJdLrvnUmq8PVoTN+M/zsySeoFtmcNMdeAQChMeOYJhzj9Wb7Rp6FYjD7twPA4JIlEHVjqcCw67w/j7iCnBW30DxunPivNqJs23greuKfdPwDkV2tsOBez3Z7r9xcMkPehZX63U12sGR4QlT8Zzg4TCMuXbJdu4U6zrTHz/kypozzBnb1Zdhrqucz3T5sv6cXO+h3M14UGn8YU0FAAAA3IBFwLcL6Y033vD8BACGApduSaRrRVknLaV7V636pLCHOXpEGK4iWE1FHzy3cneRbczk+EG7WXnIPbDmfK05cuKcUMGAbKXPPXC4rMeRNG1iANO5rzqB0Pj1Myt/2HeiRaOqrygvc6Ehy4J9Bm3RdFNqM5e9/mFlY1dTbWX+2ePHL7YEhIV6Ydo1H7yxMaNc3dFYWlJ08nBarZYZFeLnlmpMLYWvr36nhRKUGObjFEws+i2frv5u9/nQESneHI8MbW89ueKFt/P0UZOHMY5+9+aXu3K6VW3lRQXpaUdURGlYgKiv6syqd78URM4VEM+/+8K3xOmTgq+Sv2Hj4Z/e+za1fPjokZyhdu01G9JXP7/Fe0qKL5VsbM99941vTWHJka7tlmwdOW+//rlZnkgsWLfy24P6vs6ykqKzmVkqG9svwJsC2zZ+9Nxpw7iUCPfeTGjl3k9W/5obP3mMYECDuCF9l7JeWf1WWkZxT3d7aUH23h1bc2v0spAIoWebzetSlbHpvU++z6/tMlMlEXIvT+id0ZSXdqq0XRo3f4TCo3nWb//g+c/WdLMTk8MG9rQi9JSdOphXxwmePiHmlvx52oya89nnWnsxb1+hQVmaduB4s5YcFOTdkrP/g4/+m1nR0mejdZaduFCulCjCOc4t424VxFGbtvXwkb1r9120ThwV41YB7Jr2Y7s3HswqrqksKm6nJkZIsd6m3ZvWnLxQXVmYnXGhWRYS6cUk1l3Y8vpne1Tqjgq8rTepwwJ98o6nZp4vdjb90qL0PZv2nVMmjRlOMTWmbt10PLu0uqqgog2JiPI3dJYcOHD8yLZf01oEM0YEOJO0aXLSdqSdzq+qLD529JSWGxjCUB/Ye6igtNQZW1lJ2pZfTnUJp8ZLqo5vW7vvbH1d2enTeQy/aF8+DdE371635kxpTXHO6fN1lrBwBYPoKDuxe/3+0/W1padO5FL9Iv28yB3lZ7buPFhSXZN/Jv1crS0iOphBUB7ZvD41q6SmOO94doVQESJm09vyUl/9cH2LurvG2YnbePHhAoIhZ++63acuXiovPJZZKQ2NFrFuVTsFAACAW8Fut3t+AW4BMAwD+HPAUJvFjKvjJpPZdtUYJIHgsFlM+DmjGb5iqLMfuuSuRY8v7mdavA+GwBaz8w6T2Wx3bdsI2yyuyPFAk2vs9QqIFMaE2Q8sXrJk+UsvBvTlHDrf5E5HGjsZj3DJkqUrlo+vSt9fp3HvUYrW1pyHJdKWomKTzTO4joNYVXl1jZ5jzHr+TF4f8fLIvcB/2COLFy9d9vTL94WfTdunNw3aXfU6mHqVeXUQn9p6sbvXE3R92LLEKcP5Z3ceVeGFh5rOHjpulY1OiZI6z0min3I+xtLlj8ysOvDbgayGy5l2gdnr07NaeKjyRK56qPK9LhxZPF7wS5e/8OIDie3nD29KyzN7KtGEFz2CYojD5ixy/MBiQ/AqNpuK8vK0Nu7kBY/NHBGIoYinmkzOasIw1FnNrkoy4xE5T7kqzGzBq+PKqJypO0PwAKPRNnhD1mtAYbsrEaPFPjDGPBCIx2bFY3NHhafoCjNZ7TCGOtQdTbu3rd9zJFdtsnK8o+ff/8D0MREEs7GuIE9lwcbNXHzPlMTJsx+4d/5Ub6f+inlaqclksTkwjOCw4kWBPwweZnJcTtkJiRJxL95QYwdNRKCW3MNbMnsDnnpu+dJly5+YE0+ErDmHNl/QBzy5/Omnn30yzHph+5E8vNHYLAaGYuzTrqa+eOEMNpszaf4i99HDC6aTicK5Sx72ZqLn922ooYx6/oXly5Y+++jcZFzPE8gSH33yqYkhlzWizpqLh8sJ8595ZsnSp+8d5X182542Ysj9Tzoby+LFTz2cIodpgU/OGq7tqF9/sG7isheWLn3m7hT+ho1pvQTs/P51NbTYpUuXLn/+QUrVwROlDXpNxe7jtTOWL8fDFk7i7Nx5xKHrSdt3Rj5l+dN4z3rsXm3hnhMXO5tP7jzRxFi29Jllzz4/2at1b1o+3h+NZhNDEvvAUlfKixeEkIiq/MO7C60Ln1y+7OmlKbyGLXszTLfVNAEAAADwhwIUAMCfAdpUcOiD1a9+9uvWj99c/d53mxt7TZ4zBIKlo/SH91et/GjNtrVbL3S7RfAbgdnNOfvXvb5q1cYtGz9+c9UXv+1r0hLyd3zw1OIlL7z26cZNm7/asivjfPVVMpkbEpUtYFPtl60RXEBEutibQ7IbXQYVKKIrOt82aeHjEkvNRZXFfQlO6PARDTmluI6C/3Zoe3PLtbHJUVfbQkEklsyL6jSTuLk4o6456whKeXicIvtkzVCZvQKIyBx713SWKq+gSqlTVp4u1U+8/27J4HkDiMiShs8cISrKPW9yeMJcoB2FxS3s2Pl3JVRlpffc/oAIRCSzvblkXO1QtW776q0lS5a9+dkvh4+fVrVU7/rhw5XvfLP5589Wrn5v75nCwjMnarotGGouOXeirN1YfGLbmytW/PTLb/9ZueLLDYebVB0frnxq6fIXv9mw88Sh9I/ffGnxsmc/+nFr+ulcXUfNtm/eW/Hu9xt//GTl6x+m5dXbLJ2pP73//IoP1m/5dW9epycr14JqTm3+4rnn31q7c9PGk5fcYQ59V+pvn69+85Ntv325atV/tp4oK8nc9fSyJS+88tbPm7Z9/Marb32xtqGxOjsz12QnGHvqTpwqrKw++NKyp977ZX9xfkZJmw5D4Yrzx3LLe75+/anlL31SrSYYmi58/8Hqtz779fuP3nztve9yG3tP/LLqqaeWrP7wm9SNP/60/vf0giZ36kNiN5kKS1ujRk8RU8kQRKJRSc6G36kVBChEVCKRIowOlaqbGi02grm1z0voO5TGYys5so2aNGt6EIdoLj9b0DcmJYhJJeG1Q6UOaZKHCcJSPnlnSSDNmSKTwUAdloFOgVj6dqeeDpqxKNSXqdeV6TiBcWIafpnEOwrrqGrSdVVVqWX+ciYZItMCw/2pDc0qY3u5niWLZ9PxywTyBEJ7XSlDuOzt9+fFM4kQgUKj04mI1WJvbmnj+vlz2GQiiRoXpdC0N8GwVadVkQRCzuU+4aipq6eIgwQCMkRiJIUG9LbWmy+/EgAAAADwv+YOFQDEqNdqtcZ+22HUYtBpdQbncNk1KAvS3n3n7V8PNQ4+11iy87VXVvx2+OIgAQZzWM16nQ6PV6fTm612/HoUsel1Wr3RcqOBQcD/EbDNrNU4cbYEV+2iPWUb1uzrZMe88tySx2fGt1zMPHS+2VPvmD5jz7b8VmTWkkeWPvtkkmQo4w0UNmjdUWo0elOfMnfvkbPEgCmLnl6++JHkpuz9u46edzYYjBw1c8nyZ5Y+d++skbFBnmUIbjDMZNBpNL0Neb9ntLHGx8rdJt2w1YRHqe5uO7ou1eyXGM7n4oG2hrM1Vp8Jof4jYnlnT1cMiOYc6USuujRH5ZSg1R05Xbz4uyTQwFnEYcWz2Ktq2rv+lFdsMstjwnR9MHPOuYr4SfGBsVMcladLzDdvy2z/UfeNkZxIP5d3MJUQPWtWON9z4jKkWD8p3ukGW+9jsLX4YrnfiOmTpgyXqEub2jSeE7cAij+UVqNqLt+7LcvKkk6YMo6JR0jlzF/44IMLptSc2X34YvfERY8/vfgJP4Lq+KGTwSmzoqQMIpGbMvu+OFbhzh3HTPLJT7/84pJx0rKMfUcvmPE4GVzFA48snn/XSDaRQGaLHn3kkXtnjypI23CsTHvX0sXLn3pUaGk7evBw7ZEdaXlNYXcte+7pl+5N9nHn51o05w9vO1khGfPw84ufeWJqmCsMrcn//VDOpajp9z/1zItJQlPGvq017SgBg3yT5j339JL5Y4M7K/IzehhTZ0zh0Ahcn+j588Z6EdxzOfSYCXOTA/gQiTJy6kPjIt0GVHiUqv3r1xR0ch585bmVj8+wNV/ccygfdc4iISNmvfTY8pefemDymGiZ5+KhgGFEb7Z3lWx9763XV69+E39aG0IRCFjajrY+h3MmxWixoSiCoQS70dJ2fjN+0erX3k7LrxuYLIObCw4UmiePHuY0UlP3qm2O6sM7/vPm6lWv/mfrqWLrEFNnEJ2O14XzF2bTFhVWiONSBmyy1G05JRbFvROC8F6CIGaEyuC5wp0rYSCr3eiwWAlMKtX9PWDSaXgIqrEQqZ41GEQSn+SwOshOXAFYS3OhElUkDvcXiURGZafJhD8LbDLhKgdMwBCr1a6rPv7+66tXvf6fHWcv2TGHzWon0ejum70YdAS2ouBtDgAAAP933KEC0LL2vZWrXvulznOoSfv+nZVvf1dtGWLUETbrOjs7e/Q2wqAvFwxbDHq92TYg/2Oa9orNP37+6bfrz5w7vWv9D19+tz6vQW01dxfl5xZVNN/czALwvwYzdDfmZDrJzqkwuCTR1tq6ZrOdYtcdTd1bUN2BojZlm8mjFep1Va1aMocXz2OTaFSaZ/3hlcD6ipxsV5SZmRcv6UuK1WbUNzSSTyILpUlcFtRZXYm3I7z1Uuk0MpnC5fI4LPrgiDDEfqk0PzMzq7RN5yORmO0Od+Latio8yqyc3Kpmg1ju5xpPN2el5wiih3NZjPCoYeriU7X9ArMNM42KZmcfxsVYW9mpi9HjU2hm84ACYOptzsOjyi22MsR8JsG9OvMG4GrGxR5BitybL/GJEfbmZNTddBIAl++jZi0Ud57eW2ybdddw2lDrUonX7H5jNbcWtRKnTVKQuNEpEdTs8pZrLKSui0XTmpudmVvSKBuzYOVbb82Pc6kcEJFJIROM2uLqLpSI9uSf2pN+Wm+DTUat3X65R3Zl57daUbK1++jevefbTSTM2t7mHCMnutZIu6+BiEQq/lurvlCjxoiwKuvYnpPncJlRr+vKL65yYPzwkT5kEoVBvZ51uL38Uq0NZYQMl1GIZCbNORCOoWhdUaUNxdS1Rft+P9xhQBCbVqvrw1Oj0OhUEplGpRAwh6bjdl4erbX5LRaIYqs9mppaWA1hqFLZ6j5DpbEgMo3L43GZN14lgLd3mOk3cdW7n7z59NzGo+sPlFjGz38oHKresn7z1s2bz15SOa+CoJDJ9z+34q3PPv/k+YeTsnZsrdBbXbc7ii4WOPxGhvi5dBK8BjGCJGHa2x98+tozE6sObMq9kV5nKzm1La/X+7GF4xme1oFWnsz1HzNOSBmqu90+5pbCbTtzxi16LIFHjJ7x6CiheuPGjdu2bNyR3+pqa9To0XOWvPjaJ599tmrRXSX7156uB4a5AAAA8NfiDhWAG4DZTHq1uqenR63Rm64SQWCbqdd5qkdnsF1xBrGXZhwpaOgbN+e++XMXLF48T2RoO5KeTaaJ4hJHxEXIaTYTfldfX58zZrVaazC7B8IQm1njirG3T2OxO0UxDEMM2j5n8uo+g/nKVP4JwAaNxjzIBtoNBlu0Gp39FsxR/jggL/+Y2fOdzJk9ystlm2B3ODCMKAkdMffueQuWrVq/YcN7TyZ6xFcYsSAIkYgLrtdve1TB6NlzXFHOnz8pCbI7DRncC5FJRDKRRERRp2eSG4CLaEljp+N333P/Ew+Nou7bd8o1fEsQhY7AAxfcs/ClV2d3ZR6t1xocXS0Z1YaO4kPvvPHG19tPIabmimrPJBWCkcaOTTZXZzYX555tJKaE+w6Wnrg+ETOd+bvn0eXPYuVH0ltuaMuEWXIy87XWvl/+++7r7/63Um9vKszSWW9eTQyvwNFxUo4iJS5Y6Am6AqxNqyORr3BZ05Od3qZT7/r83ddff/tovanqQp7+ZsrJACxJ2Cxnwc+bfde0+BDJFRoHgtoRlMzgT5w2e978h9/55ueN333gJ7q8ONtgcz6PPH4ezoPPv7t248ZXF0R5zl0FgtoQlMIWTZ0xZ978Rz/48beNX73Ecq6cJVFustgbtlhxUZJIZV0hyJodDohESRp/37wF96748Ju1v3w3NmLI4rpl7A4bhjG8w+bMnTdvwdNfrd+w8b0nL/uMuhXw9g3RZcGhLCqRHxgZIyNVVdbTpTFPvbR66aKF9z7w8PQ4mfMSiOATnjgywpsEkX3Dp8ioPeUNrskti7m6sjkobjTHnSaZSKTQwwN9aWSSKGTyMF+krOY6zi4wtCn38Pr0lrsXPRzK69ej4Kq8KmNSiMjzABAJQhH3pBHmhIgHEIkEtN+ODUFRPARy+UdyBeCXOb17uXusvbfht5+3kGIXzE/2xw+J7ID7n3nluScfuuf+RxaND6U4+zVJHJwwLiGISiRKAiMVXGtVdSteeriq5o7fgaDO7n87xQkAAACAP5Y/SQHAdK1l67797PtNB9N3//bJZ18dutA8IKvC5t5Dm77/6NMfsrIyjh8tv2JoCCI4l1miqEZjRHEpjhfz3HvvPXN3sr47//N3Xv/i1yPayvQ33njznfc/2X3szM6fPvvoi98uKo2wvit1/feff7f+Qk7Gb19//uPmw11GuCH39y8/+nTrkXMbvvv8y5+31PX8w5xDGY5u+O/X6w606S/rAKit98yun7/4aZfKdoU/x/89fr5SNomg6u6iMhksFovJpNEGfCOymXIeA7ZZ1Q47AUaHXgR8JYzIMB6FoO5stxAIRn2D0eTgywJYN7O48QARqTy6zWS8UmGAKEI2Fbb3IEhLY7HZf9pnX335Gc4X/31zQXRpcaWt3w6DFjZyuLBn754DWNi4ANfK0Gshkuk0EmLU30jItmn78qvM97z21Ref48l8/tXXb8jM1bWaW/DAi4thZFzroQzpkBOz9JwqaA6Kjrlsf+ToSs+pn7F4lTMdPKWP3kuAmk7W/BHW1mxWkDcHtpg7YQyvUxya00fqZSFOERPGhQjK1irIfZZGow9yiHkFPE6oiOkwGjsxkutaFo0qUgSICASTuskp/l7lkHQQjACZNy6Cqpudw+R212V4HhRBfkQUUWm7nK2NxaJQ8PK6M+lS7hvKJpm6u9U0dwN2tmDPqVuDTqcFenNUSucwP2aH9SY7h+s0xyFT6c4s0hw1dV0CPzmdguUf3X9R47SVQtEunYUqljhr2mo3t/QQgmL6LXhkkZEirFnvVhn1fTqYKx56ksTYkLMxNT/l0eUpkZKBIkBqmtsJLB+Ox4SMzQqla9svuWYa9IZ2B0suk4iD/Okdqh7XTJm2qU3n6+9FDw4maZVKV8+x6spsQr8w/AWN9Bzaur7P764lD0xk9RcyiUJjOp+KVF/dwJbJSZCj+GRqZrVzOY3d4dCYEYHIL8BPaunpMDkTRcra2tlCGb3f3goAAAAA/3v+CAUAs/V2uuk2uUffHebso2nlSvv0ufPuffAxIarMOnKiu18IUTVnnSuqF8dNmrlg4T3zEq6YRyfSEsdOU4gYOak/f/j1+syiS2qjQ+YnHSxn4B9Kasjkpx++b9nUWE1n5cmcruaqjHMljfLhU6bPu3feXfHmztKagpM7d2XohLFLHpq3cGpcV03RicK2WxA1/0Z4zXjwEVpnzpq1u5Q6p8yEWrSnd286VGaYdd8CGf32hJU/HGZoyuOz4pDGc9szqvOObH1z1Vsn65SeczTx5KnJXLh338H8goxTpX03V8zEQRNT4oJUZekX8s/t2XwA5UfMmDWp37aBgNgtys6ObrX+ivpF0b6ervb29sbynJ2p5cPGpFwzfOvtxUMsVnvJuYKw5LEDor14zCi4rqDONKCW8iZMSWprs6VMncq6sq84rPpOPIHWptzUXy5BiolhTM8JDw5tZwd+3kV3e2dmG1UxJqBfICYGjAimHj/blb/27dVrsz2BblC7euDGzh7bkDMddmN7W3t7U82+rRsaWGMemJ/cb9mBqatLS7T80MBAdwCJzY4J5Vw4ccZwq3MA14fMu3vh/DCOff/u9OqqC2s+feODH9IMA7Z7uMgbPn/u+Ahj5aGMc+Undv382urPC4yDTg+GIly4aEEw07Rj67HqityfPlz9+bqTodNmRQqxvD27svKOHCnsuaq2+oHCJ01JklJLDu7LLMnef67ReRlEip+4IELKLjx9/FJF8eZv33vz012dQ9lX0RkMAZcF27S1Ne3XyVk/jLDHHp/ljTRs255RknvkszdXrT9Vf7kq7EZle7uy90ZNl0jnTZ89sf3M5jMltQVnD9Q5wmZPDyUQLOczTta1tOUe3Xe+VzRzxiQ6kcCEu/dtPFBZX3t8y3YkdOw4iVMuhh31OpjtIxpoc97zFk4s2J+aXV2XvXtDPT1qpkLsOTMIWFPz849b2cOmjPKlOFs/3vL6nL522rq6UaoXneFRE8XyqKnBlsM7jzU2lhw/eiFlwX1yIn3y/QvgyszsirqC9LQKNHR8bKSXcPiEYMeuHRn19UVp+4qS59zFJ1iztv96qp23YFqsrceVgLIb19Yu5WXWNLVcPLFvXy1x1uRkXCEmEzTH9mwpqm3ITt/ZJxo1cwRfMWn2MEZz+umCurLcQ0X6iTPu4l7PzgsAAAAAfz53uA+A5vzxLJWd4RMoRrQ46saqapWDM2xMfPGJgz0myGrU1l2qbO/sthJIYRJeeX0LL2hMiDb/XI06ImXuSIVAoyrNL2wThiaOjPJzC0dUvnREYrTc1xs1NJ85eiSruJ7io/Cm9+ZmlUG84JRg4smCOoYsfkZyCFlZefBiE0kUHKgtLWgzjJgwJ0rGlwTEThg7ClZWnSiqIRJJPW31jY3NHeo+inDYhARckXCl8Y+AzhXFRQY05R87XWGKiJLm7/otvQ59cMmyUWGXR/7+EG6wDwCZypYFhMfHRvqKuLioAhFpQu+guPiYAKkoIHJ4dKichuhRmlf0sBHRwXJvb9/I+KTIED//sNj48AAxE3NQBUkjRgxPSowIkrM8a3gpPLE8dlhCqL8vo19kh6jMyNi4IH+J3YrJY0bPvWdBnC+DwRUqIuPjIoL4JPOl2loTTPMW8T13UBkiqYxGsDiXENug8ORpU5PDqGQyV+QTEhrs4+WW9tkisUggEAmFsoQkBa9/rJpE9pZKOByhv1zmowhWePMZdFGAf0hkYqwPDYKoXIFvgL9UyGTyJFIJ17mgWKsnegVPn31XoIBFojKkfkEhCj8OfpPUm6rTOxcxO7FyRNKIqGEKCbe/BUJeUhmXTe+uKWAPnzrMz70g02lsLxFLCEaD5z4DLJR5e3FEAUEKPwnP00FYPLmEq9Hiz2aWhAy/b94EEZWE38kVSoIV/nwOSRYcFxkm6teryQKJ1Fvg5e0t9izwvA4kKl3qr0iIj5b79BcjDkRkCyQReHUFBzDpFLJXwPDEaD8exWCCxUGRI0ck+AjYXIEoPDYhTCFj0ynB0fGhATIMNpE5PgkjR0TJpTJfeVx8fJBcQsXvlvjGxMWHBPrRKCSyQJE0LFLGIxrMqDQkenhinK9feFx8hFzCQhF61PCRI4YPj40IEnE8maZyBP4R8XFRIWKxf1xSbKCUj1oJIQlJI5OGx0cr/Px9k4bF+IlYepNNIAtLHj0s2M83KCQiPjrMR8CisXmBodHxUSEyqShMofD15iEwSaoIDPLHm26Un5jP4onwnEeE+HMZRDyTsQnDQlwtOD46REhDrChNET0sMTrYVyoNjUmKDg/wIvRUVjfqCSw/8RVL2GkcgVwR4ucpQIjrGxKvEOnUapjpN3XOXaF8XP62GzV9qp4+Alc+Y/78KB+8liCxIiqAg6p7tSx53MypKV4sp/YOEYkin+AwuQ+9vzLYktAof45WpSZ4hUyfOV0mcC96gehcoX+wQiZ02k7ZrQ6KWO7LJev719BbCVwf/BSF4a+ICPIXu/eEgMjMiLhYHtGi6rMGJE6clignESEK1z86xFunUjkY0mkzZ4ZI6BCZFhwR5UUy9vTZgpImT0oIomCwBWXhRWg36dzxa4w2H4nEZu7t7FIjNO/Jc+bHBwogAsk7KDJUQulV95KFoTNmTpSyqBCZHxUbQTD3acxQ4uQ5Y6PEN2yPAAAAcNuAfQBuizvcCbjxmxUfV5kiVvy2KtJ52Lvr4w9OdoufeWvxuW/fabIHP7d6Zb+XakiZs+PDbZn+k169l3jg61P14xe9+9hE/9rCDd/+khs6a8nz947Cv3sYhtkdDhoV/y5iKIro6s98/NUeW9DE1Q9Jf/x8O+Q/ffV08uqfj/ITH/zvs9MI+dsXrzktGvX4fNLZDec771767twRLi/peLZy93+5Kd1/7GMvP5DsXn/o3MnyFrY1/duhV1av/3W9hiwyGR0Lnno6JfwPlv5xbrATMODOUO/ffHjifY8KwI5IAAAAAADcAbgAaQQ7Ad8Of4pMTKVQ/EQih71XZzDisiOFQsQwwsDoOzNIRocIfX09MF5hzk17LoM6rKf2rFuzIa3TDBGJZK8AqZhItOp0hsGeg64G8gqRUwiYSqNGCEhD8bHfflunNpPZJEKXsg0jkfDkyWTC5UHNfxZcacSy556eMmrkE889+2dI/4A/E9E9jz8BpH8AAAAAAAD/Y/4UBQCisafMnunHQk6cyCzLP/n9R+9+tzfPuczNhSR0UmSgsKXwVMH5M0eOlToGCa0kCjUiXK6sz965M628qvT3LUeVTOG4qZNwNcBzxbVAkCJ6YkyAqO5CVtmFzP37T7ZrSeKkux6dnUhuv7DjROm5Q1vfe/ujs42qG+gQf2cgliR0wtTJsf5CIP0DAAAAAAAAAG7KHZoAWVpqGo0IKzAq0GVY7ehqbOi1U/1DAzkkgl7V3qE2oBgBIlL4EikfMjQpNQxBoELKNPcpW7s0CEYgEkkoirBFMrk3v1/GRw09nZ1qPYxiEJHM5Al9vYWQQ9PUqCQwhEFCqLZNTeb6hMuFBJ2ysr2PwvMN8/Oy6XvalGobjBIpdLGvv4hNQRFbV1urxrmaEyLTmFK5jHubfjwAboAJEAAAAAAAgL8ywATodrlDBQDwzwcoAAAAAAAAAP7KAAXgdvkHrosFAAAAAAAAAAAA1wMoAAAAAAAAAAAAwL+IO9wHAPDP5wb7ANwWJzd/uutIET0kWcYZWK7cu/+bbzanFwiHxUvpV+wIB/jfgGFtO7798WhWuzwl1rNPLE5z4ftf/ZRVbxodH0r6g/xnabsL1v28qbDJER6nuMVNnAEAAAAAuHXAPgC3BVAAADfhBgpAc8nuFSs+zO9mjB4RRiEQrKaL7z7z8o4Cy5jJ8QN76w6QnfpzVqU+fMKcUMGATKnP2nfgYqdl2LSJAUy3WIh0VGX/9u3Xe04UlF08dzjtWKOR6q8QVRzbvSc9j+gX5Me9asPdO8Dc8/uWzfsP/r523UGf5JlyrjMM1rftXffrwczzWWdOVXZTIkL9qCRXbh3aPV+/e9aoGMlpWbNm5/6da3/PUY0ancRwLY6wm9Sn927aeejkhfN5JR1YXLi/e/cJgqHisze/ZIUns/qqtmzZdiY772z60Qtt1qiIIDrRUX92909b0goK8s7kVogVUWIOpSFz56b9v2/6eZOSH5IQJMHjyNn3w770nDwXGYd3rt1eFH73OMmNN7RzmNK+f/u9n3fxAocFS51bjLWd/OGFN75qpsePDhe6LxlE18ENOys6qaPuGS/xhBAI3TWb007pKdJZ4xLIrsdvOb1++RtfN5Iix0SI8cR7GopXrXgp/aJu9JhExjVeTK0aZXF5tc5BE/KYrUXHN+0+0ol6+9LbUnen90GycRPjrqpCFIGPbP02bf/un1IvTBk/ik51xmjpq9v+6y9HM/NzM0/XmVmRwVKy56mth79+p4gaKYdUWzZvOrBz44YL5nsmxDjPYOaanN9/25CaX5CXkXmR4B3oL2S777H01H783s/spDGUzvxtm7afzsk/e/L4xU5yZEQAnYiUZe5es/VwQX72yawqUViEmEWoyNy/bffBTWt/7uTPHR5EJtj1p/ZsO3DyrKseck+kbtlyrHTEqGQOHbhwBQAAgL8KQAG4LYAJEODPAkP7wa52wYr1n7v6jKZu0w8bio2SFatfXfXq6qULFAV7127PaBs5+5GXX1g2UiYcuNHNwO2Dw91h2KCgoT3AMsULFj/71MI5zEErnPN//62GHvfCKytefWWhOW/X6ep2973GPlWx2mvi+CCC97BlK1bMTvJsOecEQytPbj/UJnr2lVdXvrriyXkjXRKs80RjYWG3MNFfjh7ctV069p5XVqxc9doiuPDgqXa1pr32591l45atXLlyxcx47NdNR3UEQvCEh1aseCjYrVW4SLnvhRVuXlkcxKFMfure8BtL/zdlcLFcXS4Dp4YusGu5pjrwG7G++oIfv/tu96kKB4L5J0578aUX5o8JvEGuiSTynMdXPH/PCIYnAFcDLVmpOxo441a8uvKlJQ91nd5+vBxxn8G6LlzoYIwOkvCkwcueX3FPcuDAK0zfWPLL9uzk+19eufLVh0aJdq/Z3oyXqYve2mw0cFw8pXf3xv38scvxMl+5+L7urC3pF7sQZebOQzUP43GtXHlvgHrX7nM2mBo74f7nly9RiPrnKqjcqQ8tdtfDy0sfFtNoY2Y+4s0FMxkAAAAA+LsCFADAnwHWUZ7x4coXVn/w5eoXX3j/p12tOqvnDIFg66n97YMVT6/86L8f/5DbdZUTKthmR0gQEcZIRDIteMyytd+/nxyA/v7Naw8teubApfbKjW8/+OBjL6x6479fffTiM89+vimjz0GwKqvXfvr6S69/9tXHb7346gfpha12a9+JbV89++yKD99/67mX3tiXVe2wGIvOZ+UVVltgT0pD0VFRofYPCmCRiVRWRLgf4VKzyi0Md5WfYEaNiaQP0V9Q1JibVx0/baqASYWIZAaN6pZ1Mbv+fEF97KRJQhJ57nP/nZMUTCJCFJYvh+rQaWGtplTLUcRJmRCR6iuLsTWWN9/AewEG1x/fVQLHzU0Mv6MxZ9RwPu3X5559+cPP31/+/MqNh85bHajnFAFuLTrwxvPPvP751++s2WNxeATuG1N74PMHH1z07CuvfPTZ5688vey9H/e3aC4eOZZnR5DOytPbdp/JPPLrIw8v+mxP6SCdoqcoMzOzuMFzNBSIzVbfrFZEjaSTiXSBKNALqrxU7jrjKMjIgsLHSLyGKIZeda8V8g+I5hKJ5NCQIIaxpafHrQHoz52tTBofgjGET7/36QMjeSQIorE4LBJiMJj7SsuMHH8xj0MkUYNGhulbLzkcDtddQ1N78WiLeOpD0wP/iRuLAwAAAODfAviIAe4UFHHYrE5s/eIk1lux7octDZTwVa++/MSMmLqc9LS8Jo8EiBnO7NpwptY64+mlK15dlihmu4M98MPvmxlHVFV89t7ba1NPdfZZYGHQ6Gg/z1kP9tCxj6x45bUFUYyi4xtzqlVHNvycUW2b+9Kzr6xaGkVSph441HJy246jhYppz772+ooEVkfqxj0VECUwJDwkyJd6oyZvM5oJXJrnEjaTbtU5nIPaaPfZcw1jkkOHtofHOnr7EG3FtvffeG3V62/tyKi0u0rBqK2r1HvdlSgmEDg8nkcp0BafqLSKU/z4MGxC6CyBK5RKoRAhs/X6/nhhvSrtTE3ynPuFzFse/scIDk+1WG0Oz37bytzff96T7Z3y2GsrnxvnbT+Rtq9C41E7MHX9hrVpSkbIyudfeG3RXDrl1ld9OEQJS1e/+urCZFF1ztGsxvC5s8dQSSTfmKmPPTTZ/YBXwg2MiIgIuGxwdC0IiprtENNtv0Mh0hkUs8mE/0R13ZklfcPHjmMMVQwMBgNCujVtdvxpEBiGnbMTTjXGfim3qE8c7+eLl/OAQ9uOjtIOuywhKUBtMlGodMhV5ZCYRbBZXfMY1wGtP3akcu7c0ddauAEAAAAA8DcCKACAOwTrayrZt8vJ3v3nem3OoLaamnqjjUnCLmRmNHfqMcza3mzwiFV6XXljL5nLGy7gknGRzWMs3w9Eib3n5f+seGpMtKwpe9+ql577etORdtPAKLUHOotDJtM4dCoBdWjqyota9DSxz3Aek0xXPPvFr9+/+UBhUYkFYRDMl06fKTATaKixo62FLBBJxELe/8fAra40pxoOjpD7eI6vBMP/I9hhQfLL73/85uKZlYfWp9c4peq2cxn82BTvQZK0uadq3Y6z4VMfCpJcqfbcjN62/FZqxOS4IeXe64DYCjPTXdWy61hhs2vaw1BYWG5DSCS07vSpAi0uZRv0dTZXhREIKqWyzWiTSMO4dBqHdet6hhMaW0inUpgMCgE1dCtvOnVAE3h7ews4nqPbobujVMUfMS5y6PXiPhHD5o/yPrV346FDBzYdyjTBrmaDWbPzCvjDpvl6Xa54q7Ji5/aMEQ88PkJwW6vbsa5zmU2U4DDfa5dSAAAAAADwdwIoAH8WQxpSY048v/8pQKKQEY884eTRh6eIXXbRFpsNwyCBPDw5edSY+5b+9PMvby5K8Ayfw7AJRohEEkQcou057cghSujwKU8se+7tDz99Zpp/yfHtO05U3qjM7A4TihIhPHpXAhDEZKJmMy6GcsImjhw1atTjq7/89dfPpwffiqjnjGXANB6vKufAMGrMyS32GT5eyhpaKoYIJDzN0OQIHpXsFZiUHEAuLm4g2OtP5nclxwUPKDiIQ5W65ldD+IKlc+JozrwSnSb3rlMuFQJ/AtfBUNTnXRCEJ/Fvy/qfTBs9dZ6rWp6YPzrYNe6NmM0wgUwPi00cNWr0wy9/jBfLPKlnjN5mt+MPTqaQ3aV4Dc7Qq5vuHa5GuD54vHjcnuTw0sEbhTMtpCIzL2zCSM9syrVQhdMWvfD8UwtTUibcP2Mcj4zXOGTT9ebX2FOmxQ0oDbC2bcNPa8yK2QsnKPBDvNwv90kEvdFDYYa8wmqv0Biv21HEAAAAAAD4C/LvVACM+84ra3Bh6E/DYbfsyu/oha+SmAidrZ1H6v75O9XJpD4sEqG3T8vh8wUCgZcXjzOwsJXF9OPSYbtNAzsICIZLXIPRNJbt2JuaWdyMEskMtldEShgbQ7rb2iye80Mh4IfyaDaTQY3gFaorSE9LPVEfHCCECNqeZiKeOp4+l8u7NX8tEn8/Sqta46o3XXOHwTeAZ9epCtuokyZGX6+rQMTgEH+Gutllo4KhBrONyeJ2FZU00qNDFWL3NYjVcGz9L8XQsGceSGGQneIji6Wg97XXOj0WYDpdF8KUeV/XKKavqqEvIOL25P+hYAUFiQiwtUtHchWLgI9XS79/J/yAQSaZTTpcB3NcVSsEghefRyMgqu4u96HDpkYQAksopg5aP/0HQqFQfAXkjhYV/hs12brUZj95CKGvOK+RMCFUeoNiIJJpXL4XXuOmXpWRKuQLOLqmbKMkKUXcX/1I34ld61u5Y5c+ehfHpZwFKfxhncrhWvNgLmkjCaQk0tBtBTMYG5R6eUDkn/PQAAAAAAD877hTBaCsrm7ivibPAS401TZO3lStdRtBXw8UUxvtphsttPuzMezO7aw2/WkKAApnZNRXIHSazf5+asW0DcWJa6saXRMCQg43Nbshtdl+tWbwz4IdlvLwlHBL7em9Oc3FGXveffOdjDqP7EigiyZOHMa09qSml5RnnyvtM3jCXQj8fYiNeVvX/nr4fG1rXWHqlhw712/i5LGX/cNcC116z90pXEvHvvSKstMH1+9Oq2ozx9/7VLyccjFtZ0l91Z5fPnvj2z0Wh0On7dPojB5z+KFhTb13pqbg9MWmjtJTaZWwYmx4SG/laUQ+Kp5/3Z4CEUlj50ypTd2cVdlWk7XvosFvwTh+/oWysHEzffr9xNSf3nionv3EYzOpdmOvEw1fFjvWt+9w6lllx6WMkxdGzF3gf70UkNZ2NdmffefDzpSkefenBNAK9+7Lb246vPmr/3z8k9rgcZrGDgqZFCnpq71wvLzu8JlztisXAXPjZy4YI+st2L3lVHlzVfbOrakOZtBdc6bhat61CHkCLo0EW3VtrV2OIUrbrsMLQGf2HA0JjTV28jhl7s4Lte2VeYcbqTFzxwpKM8+ZZclSyY3agq48u7iuU1lfsP3o+aipC8KEcHbGhaixsRT39BNmO793zZEG5sP3TaCZ3fWgI0bPGS1R7z59sbOxeOuJ2hGTRjNoQ9eE2WJRmyGxt8hzDAAAAADA35Y73Qego0e1sxVaHucxJLCq1L80OB5LEF1t2z0YnfGh7RUWrmy4Z3j0f49xb54hLl4SwbojlyrXQ9nQ+UaFfdUUuYxNmRglmexr2ldiXzBSIoQgMoMSa9N/UGaYHubFdo0E//W5wT4AEJHCE8qioqMCfJzG1BBEojNFYVExIQFSRczwEJnArunQO2jBUfEx4YFeHLZ/WFxURHBwdHxUgIiB6rUOekxcXHRMbGSYguuylYdI7OhRY0N9WIaeDqXaJApJnH3fwjEhfAqV6asIjwoPEfM4Av+wmKgIHz6dSKGJA8OjIyMVsSPjw3zJFlWfnZmYMu3u6clefElsTASfBfWq+qhefknD4qU8cvGFvNYem1QmpQ56Glx853iJQsOCuC4bEbqXIlzGbKmr1xHF0++eF+Zjy9h31H/iXRFS/uDaIlFoIr/g4ABvVzOHeN6B0X7M9qZGDSaaevdsOb3naGbr3AcnC/sXAKh61GKJQNfV2eZBxfaPS0mOIuqVja29fsMmz0kO6t9yi0il8QPDQn14/Yb4ZpjAkUSHh7IHuQe9EXgzozF8g8Ijw0P5bKcKQiRTuD5B0VGRMm+/uKR4bx6xr7ObwPKOHZakkHszmYKQ6NiIsLBhSQkyAdvW10MRBcTHxuCE+EuI7nkHIiUkYVSInxDWqbo1dr/o0QseWDjMj0kkU71kIbFREX4iKl4mQnlYTHSEPFgWJhMwSA69lewbJJfKAvH6kku4bJ40Mjo6WI4VZ+TX6aFw/yumPPC2xBTIQoPlZOcqDYgnCw7zobU1NuqIPrPmz/Ajm9IPng2a/tAwKd1zgwsSmSr0DQyVe4Ryvaaztr6hQ22NGDNr3rgIrPvi72e7p8+aKXJrKrCtR4dIfLx0PR2eeujWyOVBEfFRaE9Lo9IQPHrm5JFhbi9OEATRmOzAYLwiPK8yXIWnsQQR0Qo+bXBbAAAAAMBfArAPwG0B6fXXdz5yCxRdqn6ikFL2aIj7UFtdNzHTdvrhkLXHavp4zF61tdOOjo/0fSlZzPB8Rg3f7mz8pcPC5XCeGhu8PJJaXdry33JDF0oI9xG8PkEmGRjoxLC+DtV/s1XlNgIZghZPDJzt79nWB65tnpljXXtfWCDL9suemkqZ9Jux3toW1cOner68PyrApv7mTFeRFROxGK/NCIpkkw19up/OtOUYMQaF/OLk0BSfnoVfdz6yKPpuAWHz7zXHyV5rZvtz3cIVitRVtXxZYuqAMQGb8caMoCj89l7tZydai+yQL5fhYzYmTQm/R0Krq2j7slTXgRACRLz/TJL7svoVHgTefKTyHEu2borIndv27vp7d1u2PR/jcSKD9D2/tnnGgqg53leIMn9Z6HT6gO+Ufx+o3WonUWm3tSEuhiE2O0Lr9wcK+APAUJsNrwj6DQYWrgVDYJsDodJot1N7AAAAAPj7gWGY0fjPN7H+A7mdz+ntYHU4ykzUT++L3j7Dt7CkdXPjgBU35+WZiggWccn46OXR9O7OruV5+odmhh98ODQW7VuVpRqwDMIwVGkjTk8J/v3R6P/Ekz492aHuX1ZLDuIqrKZLNru1z36411HbYjTY0Radzs5iBGP6tw+1icICfn84cibL/vrJTj1qXHu00S73Tn0kcqWU8E5Gi8rj+IRQX638uQd6fpyPR/p3inuODojz8qzwtIfDksmmN850WQmWHScajX7e+x6N/jCRlN0FO1BMrVI9m62ZPz3s0KPhkxj6V852D2idDgdW1A2PDfG6rshBEozwwjKbb+osBfBXgEil029L+sdxzoQA6f+PBSLS6Lcn/eNAJDKdDqR/AAAAAACu5s9SAHDEXkwxnegl5c3yJR2p7R3S4r6mvhcR86eIaSQqY6JCWFPXU9NvGwwRSeFyvoIFNfRZrXQ6ZrNfnqqgeI0TQWfqkQ6dVsPnJRKMHRZHTbNpuL9PV7s+30wK9CI3aB0+PHqXythWotmmIUTwaI0aO09EQ7TGHpMDVy+UGs0v+ZoXp4elCC97FSTS6aMCuXQUrtfBPDpZa7LburX71YTZQVwWiegbwPB1CRON9WqTgDfDm04k08YEezc3qMqdS0CdOFB9j4UgupGXc4I/i9ioBhNVAAAAAAAAAID/A/5EBcADRPRlkm0WeEhHLkYDTKV4bOG5NDKEIab+62CbY236peePtxZ3m+s1jiuXzUKx4Yz8ZnV9o35iiM8IL+hgE1ylxSaHk7U2M4wRlGZzdY+5j897b7KMiMD4vUqdHQ+pJnFfnebvxybhCkBHn60PJrCuHB80dGtXplZ9W9hT1WNuMzvXi2J6uBOCrlrSYNbDZLIniE0hkwmooV8BwAiw44a+BHHwk90WMFEFAAAAAAAAAPg/4E4VACqRTLTBvf32LA4HigvEJLf86xbZUbTVBNPp5CE37xEIaVaLZ9VGj9mGkSmC/i2STFb10RZk1d0hD8aIpstpV/lA8RNL4D7d3m5kdjg9OoSTcam5E6OPYJO9mRwqkZDgLVgQJcL/ZoTwIiQUDpEQJ+e4Q+aE8vn4FUTi8GCfF+JYHx5vaLYM+CxCaztUF22MlVMD7okUJvJdIr4XWUHArG7rI5fDdhyemGa32t2WRBqr1UEki7muAwKBBLHYFFwJ8BwOiR0lKLhengMAAAAAAAAAAOB/yJ0qAMFi8XDY9GOB2oJguu7er4pN46NELIpTWm9o19Tr4e7WnkOd6MJo9w5RLshECQnqMOlxYTo6WMLVaHbWG+1m/b6y3vFxvor+68hEJouMdvfCFk3flhxNn1v07seLQ4sm2etRZiidouDzsV6zQ8xlU4myQN4CHrKrVGWBkZbajm+L+zA/8XO+0Mbibo0DVbV2r8lTmfujSkiQzSGaPsnqsXpUAIhLpWEIrDPB3S1dB5ssTr1GJLxPAm0qU5vscHmxvtp1b1iQt49Bt6lGD9uMacXdybG+Ef0LeqlEWgCHUNt0ZXavAL2kRaKv6/QRAAAAAAAAAAD4E7lTN6AUBn16EL2pUf1tkepYu3V4tN+LSUIKimZWdWsYtOZG9d42+9wRAY+Esi6b2lApiTRkz6VeLYk7KpA7U0Q4UqpaX2XwD/J5baSA2n8dlUqJYiCbirrTlfD8BIFFh8RHCST9tjUQFWIYLJAPf3ogm8okENVWqcIrWUInUagjQ1jteH6Ke86p4SQZP1rCjArk2Tr7vi1UHe+0+ftwEn1I1W1wTJggiMNI4aG/t5gSgnhCCi6RQwIhzc9k/rlEXe2gzJEx+lDyhFDBsECuuqn3h7JePZtoa7dFx4qHeXNnSIgny1Rry/V8mfjt0WIaqT9jJIJdp9vebr03gu/Sgwg2h7mqlzQl0ovryjyiU35fbH0i2ceHMcgb5V+YG7gBBQAAAAAAAPgrANyA3hZ36gZ0aGyO9/eWNvgGbJn8f+bq/09B3zlvU9erD0aNk9zIg6dVo35hX/uCWRGzZNdchjmOp1/aCgnWTpf1+0X9q/PPdwOKYpkHizIZvu/cJfWEAAAAAAAA+PsA3IDeLsAQ5eb09rZvzmzPaOj99XSvIFAcxbuJ/366l+g/yby955V6+GpDIGW7apeJ+eXUv430f0M6Pvsyb9mXeY+8fSLp6fTHnb/P/5zddedbPLeWt772a3mTngA74Iqa3j7sWnuqnk1vPrf+dIvn6DI9r69IX3te5TmyWb7/8uTCTbWew+uCdbf3lncOuUydYOnTljQbhsjCFRjXfpw+buXpJa4Ccf6tr7A4brgftgfTrg0FP57r+tN2pQYAAAAAAAC4mj9nBgDF2npNViotlPdPGDl22GyNGocRwShkUqAXg3sLHt4xFOvUWkVejKv2DLWYLSaIJvpbif83nQGoLix5dr912yejZJ6APwxDr2H5+3lPfDV1qtNAazA9G994F5n62pIpAZ4AD6rXXrkY8kDS0lEuP6w2y3ffZWWLA/c+GeY6ex1QdM/Pp/ayQvY+qfCEDKLpdN5Lhcz9r8aRb+RP3rjmo+yi4NBvHwr+e+zuBgAAAADAPwgwA3C73OkagKGBIB6LKqT/QwzHSWSyiE315dK82ZQBW/8bA0EQl9Hv33QQuCTNdK8M+Ptw0zUA6s6uI9XwPVP8uARCd1nD7PfzK5r7Mks0gUH8+qzSL39vOpTbuu1UC9dfFOSlffPVzKyWnhN5HbuOVme0wGOjBASTftOG/O8zOo/nN+fVW6IjBK051Q98VzVMwdy891JBh7G+1cDz4Sr4gxUvc0nGWUwxNlHB9wR4MJ06rhTE+Cb5sZxHCJyf39rK4i+EusZ/UnKpvvtQVtuGw/WIwCvSh+4watf+lvfVqc6si62VSqtdJFqYwCo/V/753vqD59t2nGom+XiRWzs+P9ZZ322pV1ojgiUkffeP6y5uylXuO17XjTLj/Nkkj2Jiv3iuVSkQzogVkN0BBELt2cIHfmsYM1LO0DUveT2/WyyilxU+s6u1qqR9X2bD7qzuwBBvKcf4yRtndvWRJoQYn1uZk9eiOnKhD+uqW7ZNOWesL5ME1Z/Jnf9j6/gpcgHYzgoAAAAAgOsD1gDcFsAECPBHQ4TGTYz/eFlsMIfgHR36n+XJP7wy4n4/9Jf9DVpcR4cxLFzx7vLkX14Ns5S2XNDYWhtatzeT//PKqB9fTH5mqtDi9veE/yOUvPx4rIJFXfps4vRA9h3Kv1aUMHlazLcrRn0+gbV2T2WHHi4/W7Xf4vXrylFfPZM03MvVERCIH6p47ZnkH18Z+XgUec3uOlai4o1JPB9/yadPRfnzkLRdZaqQ0O9eSv7hSe+MI9Xtuhu9a4JHRc4RWL86XLfvQLM2wOfeBB7+CK0GaOlTI39YOeZBqenNfXX4ZQPGRZiDEDA57r/LE8anhMj1unNdKP42yynQhyfIA4D0DwAAAAAA4I8DKACAPxgiROQy6U6JlULjk+FLNaqTF3uVZshhgd2W7kIfBp0EUdg0lgNuhFE2i8m3GvadaL7QaOQKhEHSP2XiiEgiCjkUIpGomOIdaDS2GG0XK7VxUcF8OolMp4tZro5ApgioSEN9z4nCnhYdEc/wFesZTC1HKx1s1HL2YldeN4HssFZYB5vuY9Ulba//WLAC//v54oFqLURnLbpb0ZvbsKaG8PKDMWL3zA+d7MsmE8nU6GRfS11PjevOfogCMZUEEZgswXB/6GhOJ6JVZrQRpiXx+ucZAAAAAAAAAP4AgGQB+LMwNzQ/82XBmVZ7iB/HjzdgGnM10uDAX16N4bS1vftT/mPfFDaa+3eV+//lJut1yXQhDVMjmMaEspmeMDfWDuULX144UGVUyDj+Xtcs9ehx9BGJMb6ccDk3TB7wyZvjJl/hDAqKTJB/9vyIr/G/Z5PmR/LxriUIYvpDiJ3DGu5ztVZDo/DIVnjI9TcQjTouTtJaqcws0HcxuAl+XDD+DwAAAAAA4A8EKACAP4u6Bl0vmfvIjMBgKZNJvI5YjhGUraoyA/u5Zycc/XhkjEm9OedOPOLQRByoSwcjrtRQlGByYHKhc5dmZ4A7sFfXaCN5U4iBEqpaZ3UGEQiwa6fn9g5Ti5W+aH5YqIzFpV7jwyfQK5qOdZFoQVI2/hcoYbJcW0VfFwQ+e7ClSsBPwrRfHu+x9ReAO15tn9LGoolcv68BiosWiEx9e7NV8niZAsj/AAAAAAAA/lCAAgD4s/AW0kkOa0uXqa649sglndPYvV8IvgxEMGjUX60rOlaj7dHo1VZySOBleZdChnhMtK7UYndL9DeHu2ietOJc3ZlLWp3OmHG89DzMeXaK0yOQ3Wjdd16p1ui3bG8jBnpHCBjDx/vU51ScqjW0V9ceqXVa83txKUzI3tCqb6msP1CohjGngT7Njw7rjC16XEcQPzFfeOz3yosdlu7axm83lasH9pR2AcOIyQIb3X9WRKNuXZ9teOKJEW/PlGZnVBS2u9yMdvStz+vp7enYebhn/LTwq3wYDUCSSufIodx2eM5E2XWnTgAAAAAAAAD+v/hzvAAB/kHc1AsQiiBEBisplE/HJXwEQ6i0xHChgEFg+3JjOFh+ZW83iXt3gojJY8UFcCGYFBgmCmDhYi1ms5GCw0XxAeIkEbGouq+4Ax47KXR+JIeAokQWPSlM4MUmhUko1fW9JBFLxhnsPul6XoAgto9klJx8sVKdc0lnZvNfvC9CwSUTuno2VpgmBjGLavR2ifD5BeG+bKJA4hXPI5y/1Fejp0waIQ6Q8pPjxcOEzpw0w8w5I3w5XHqcv5fYSygi2PIbTEF+/CCFdzQbzixTF3chgSGiGH92v29QzGEnmKxw8aXeQvdfh1nmgNEg2SMJXjw528eOmBhcvq7rQB9tnoRwstriFytfNtGbRoIcNshXIYj0pjsc5LBIkY/b4SlE4uq7z5j4q2b40sEKYAAAAAAAbgbwAnRb/Dn7AAD+QfwldwJW7/jwc2TCi4vGyz0BN6akctRG5Y+rU4bLGJ6Q/wsqj2U/nke58H7yzUV6FDm0PrM4KPKtKdJbczwLAAAAAMC/F7APwO0CTIAAf0cEC15++94/fuexvwR2q2b37oupGvbCRCGQ/gEAAAAAAPzhgBkAwE34S84A3CYworOhLAb5hrv5/ukgdocBhvjMm1j1YxhiNCEQhcS6xW3nAAAAAAD4dwNmAG4XoAAAbsI/QQEAAAAAAADwzwUoALcLMAECAAAAAAAAAAD+RQAFAAAAAAAAAAAA+BcBFAAAAAAAAAAAAOBfBFAAAAAAAAAAAACAfxFAAQAAAAAAAAAAAP5FAAUAcBMwDPP8AgAAAAAAAPjrAWSV2wUoAICbgKKo5xcAAAAAAADAXw8EQTy/ALcGUAAANwGGYYfD4TkAAAAAAAAA+CuBoqjdbvccAG4NsBEY4JagUChk8k22sAUAAAAAAAD4X+KW/oEJ0O0CFAAAAAAAAAAAAOBfBDABAgAAAAAAAAAA/kUABQAAAAAAAAAAAPjXQCD8Pz/cc1y9fqFoAAAAAElFTkSuQmCC"/>
          <p:cNvSpPr>
            <a:spLocks noChangeAspect="1" noChangeArrowheads="1"/>
          </p:cNvSpPr>
          <p:nvPr/>
        </p:nvSpPr>
        <p:spPr bwMode="auto">
          <a:xfrm>
            <a:off x="2047875" y="38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1388533" y="49106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4" name="Group 13"/>
          <p:cNvGrpSpPr/>
          <p:nvPr/>
        </p:nvGrpSpPr>
        <p:grpSpPr>
          <a:xfrm>
            <a:off x="1068309" y="2636441"/>
            <a:ext cx="9578596" cy="3429382"/>
            <a:chOff x="508000" y="2870937"/>
            <a:chExt cx="10024732" cy="3598621"/>
          </a:xfrm>
        </p:grpSpPr>
        <p:grpSp>
          <p:nvGrpSpPr>
            <p:cNvPr id="11" name="Group 10"/>
            <p:cNvGrpSpPr/>
            <p:nvPr/>
          </p:nvGrpSpPr>
          <p:grpSpPr>
            <a:xfrm>
              <a:off x="508000" y="2870937"/>
              <a:ext cx="10024732" cy="3598621"/>
              <a:chOff x="567268" y="2968861"/>
              <a:chExt cx="10024732" cy="3598621"/>
            </a:xfrm>
          </p:grpSpPr>
          <p:grpSp>
            <p:nvGrpSpPr>
              <p:cNvPr id="4" name="Group 3"/>
              <p:cNvGrpSpPr/>
              <p:nvPr/>
            </p:nvGrpSpPr>
            <p:grpSpPr>
              <a:xfrm>
                <a:off x="567268" y="2968861"/>
                <a:ext cx="10024732" cy="3598621"/>
                <a:chOff x="592668" y="4069528"/>
                <a:chExt cx="10024732" cy="3598621"/>
              </a:xfrm>
            </p:grpSpPr>
            <p:pic>
              <p:nvPicPr>
                <p:cNvPr id="2089"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68" y="4069528"/>
                  <a:ext cx="10024732" cy="3598621"/>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7357535" y="5444067"/>
                  <a:ext cx="1049866" cy="330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929467" y="5960533"/>
                <a:ext cx="931333" cy="14393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352675" y="4910666"/>
              <a:ext cx="864658" cy="330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69068" y="6123781"/>
              <a:ext cx="601132" cy="2600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490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41" y="303838"/>
            <a:ext cx="9896587" cy="1250641"/>
          </a:xfrm>
        </p:spPr>
        <p:txBody>
          <a:bodyPr>
            <a:normAutofit/>
          </a:bodyPr>
          <a:lstStyle/>
          <a:p>
            <a:r>
              <a:rPr lang="en-US" sz="3600" b="1" dirty="0"/>
              <a:t>GETTING STARTED WITH GIL EXPRESS</a:t>
            </a:r>
          </a:p>
        </p:txBody>
      </p:sp>
      <p:sp>
        <p:nvSpPr>
          <p:cNvPr id="3" name="Content Placeholder 2"/>
          <p:cNvSpPr>
            <a:spLocks noGrp="1"/>
          </p:cNvSpPr>
          <p:nvPr>
            <p:ph idx="1"/>
          </p:nvPr>
        </p:nvSpPr>
        <p:spPr>
          <a:xfrm>
            <a:off x="1396538" y="2128058"/>
            <a:ext cx="10126287" cy="4476687"/>
          </a:xfrm>
        </p:spPr>
        <p:txBody>
          <a:bodyPr>
            <a:normAutofit/>
          </a:bodyPr>
          <a:lstStyle/>
          <a:p>
            <a:pPr marL="0" indent="0">
              <a:buNone/>
            </a:pPr>
            <a:r>
              <a:rPr lang="en-US" sz="2400" b="1" dirty="0"/>
              <a:t>Subscribe to these lists :</a:t>
            </a:r>
            <a:endParaRPr lang="en-US" sz="2400" dirty="0"/>
          </a:p>
          <a:p>
            <a:r>
              <a:rPr lang="en-US" sz="2400" dirty="0"/>
              <a:t>GIL Fulfillment Community - </a:t>
            </a:r>
            <a:r>
              <a:rPr lang="en-US" sz="2400" u="sng" dirty="0">
                <a:hlinkClick r:id="rId3"/>
              </a:rPr>
              <a:t>G2FULFILLMENT@LISTSERV.UGA.EDU</a:t>
            </a:r>
            <a:endParaRPr lang="en-US" sz="2400" u="sng" dirty="0"/>
          </a:p>
          <a:p>
            <a:r>
              <a:rPr lang="en-US" sz="2400" dirty="0"/>
              <a:t>GIL General Information – </a:t>
            </a:r>
            <a:r>
              <a:rPr lang="en-US" sz="2400" dirty="0">
                <a:hlinkClick r:id="rId4"/>
              </a:rPr>
              <a:t>GA-G2ALL@LISTESERV.UGA.EDU</a:t>
            </a:r>
            <a:endParaRPr lang="en-US" sz="2400" dirty="0"/>
          </a:p>
          <a:p>
            <a:r>
              <a:rPr lang="en-US" sz="2400" dirty="0"/>
              <a:t>GIL Express Courier Information – </a:t>
            </a:r>
            <a:r>
              <a:rPr lang="en-US" sz="2400" dirty="0">
                <a:hlinkClick r:id="rId5"/>
              </a:rPr>
              <a:t>GIL-COURIER-L@LISTSERV.UGA.EDU</a:t>
            </a:r>
            <a:endParaRPr lang="en-US" sz="2400" dirty="0"/>
          </a:p>
          <a:p>
            <a:r>
              <a:rPr lang="en-US" sz="2400" dirty="0"/>
              <a:t>To subscribe to the email lists go to the website - </a:t>
            </a:r>
            <a:r>
              <a:rPr lang="en-US" sz="2400" u="sng" dirty="0">
                <a:hlinkClick r:id="rId6"/>
              </a:rPr>
              <a:t>listserv.uga.edu</a:t>
            </a:r>
            <a:r>
              <a:rPr lang="en-US" sz="2400" u="sng" dirty="0"/>
              <a:t> </a:t>
            </a:r>
            <a:endParaRPr lang="en-US" sz="2400" dirty="0"/>
          </a:p>
          <a:p>
            <a:r>
              <a:rPr lang="en-US" sz="2400" b="1" dirty="0"/>
              <a:t>Or</a:t>
            </a:r>
            <a:r>
              <a:rPr lang="en-US" sz="2400" dirty="0"/>
              <a:t>, email </a:t>
            </a:r>
            <a:r>
              <a:rPr lang="en-US" sz="2400" u="sng" dirty="0">
                <a:hlinkClick r:id="rId7"/>
              </a:rPr>
              <a:t>helpdesk@usg.edu</a:t>
            </a:r>
            <a:endParaRPr lang="en-US" sz="2400" dirty="0"/>
          </a:p>
          <a:p>
            <a:pPr marL="0" indent="0">
              <a:buNone/>
            </a:pPr>
            <a:endParaRPr lang="en-US" dirty="0"/>
          </a:p>
        </p:txBody>
      </p:sp>
    </p:spTree>
    <p:extLst>
      <p:ext uri="{BB962C8B-B14F-4D97-AF65-F5344CB8AC3E}">
        <p14:creationId xmlns:p14="http://schemas.microsoft.com/office/powerpoint/2010/main" val="404292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9833" y="246063"/>
            <a:ext cx="9775767" cy="690562"/>
          </a:xfrm>
        </p:spPr>
        <p:txBody>
          <a:bodyPr>
            <a:noAutofit/>
          </a:bodyPr>
          <a:lstStyle/>
          <a:p>
            <a:r>
              <a:rPr lang="en-US" sz="3600" b="1">
                <a:latin typeface="+mn-lt"/>
              </a:rPr>
              <a:t>PATRON INFORMATION</a:t>
            </a:r>
            <a:endParaRPr lang="en-US" sz="3600" b="1" dirty="0">
              <a:latin typeface="+mn-lt"/>
            </a:endParaRPr>
          </a:p>
        </p:txBody>
      </p:sp>
      <p:sp>
        <p:nvSpPr>
          <p:cNvPr id="4" name="TextBox 3"/>
          <p:cNvSpPr txBox="1"/>
          <p:nvPr/>
        </p:nvSpPr>
        <p:spPr>
          <a:xfrm>
            <a:off x="739833" y="830371"/>
            <a:ext cx="11247120" cy="1200329"/>
          </a:xfrm>
          <a:prstGeom prst="rect">
            <a:avLst/>
          </a:prstGeom>
          <a:noFill/>
        </p:spPr>
        <p:txBody>
          <a:bodyPr wrap="square" rtlCol="0">
            <a:spAutoFit/>
          </a:bodyPr>
          <a:lstStyle/>
          <a:p>
            <a:r>
              <a:rPr lang="en-US"/>
              <a:t>You can search for a GIL Express patron in your Alma. If you check the “Find user in another institution” and search by</a:t>
            </a:r>
          </a:p>
          <a:p>
            <a:r>
              <a:rPr lang="en-US"/>
              <a:t>the person’s name you sometimes get the Quick User Management screen.  Avoid this by using the patron’s ID number or by not checking “Find user in another institution” and searching as one of your institution’s patrons.  You can also click the “Update User” button to get to the Patron Services screen.</a:t>
            </a:r>
            <a:endParaRPr lang="en-US" dirty="0"/>
          </a:p>
        </p:txBody>
      </p:sp>
      <p:grpSp>
        <p:nvGrpSpPr>
          <p:cNvPr id="9" name="Group 8"/>
          <p:cNvGrpSpPr/>
          <p:nvPr/>
        </p:nvGrpSpPr>
        <p:grpSpPr>
          <a:xfrm>
            <a:off x="813716" y="2164025"/>
            <a:ext cx="11099353" cy="2896958"/>
            <a:chOff x="838200" y="2460567"/>
            <a:chExt cx="11099353" cy="2896958"/>
          </a:xfrm>
        </p:grpSpPr>
        <p:pic>
          <p:nvPicPr>
            <p:cNvPr id="7" name="Picture 6"/>
            <p:cNvPicPr>
              <a:picLocks noChangeAspect="1"/>
            </p:cNvPicPr>
            <p:nvPr/>
          </p:nvPicPr>
          <p:blipFill>
            <a:blip r:embed="rId2"/>
            <a:stretch>
              <a:fillRect/>
            </a:stretch>
          </p:blipFill>
          <p:spPr>
            <a:xfrm>
              <a:off x="838200" y="2460567"/>
              <a:ext cx="11099353" cy="2896958"/>
            </a:xfrm>
            <a:prstGeom prst="rect">
              <a:avLst/>
            </a:prstGeom>
          </p:spPr>
        </p:pic>
        <p:sp>
          <p:nvSpPr>
            <p:cNvPr id="8" name="Rectangle 7"/>
            <p:cNvSpPr/>
            <p:nvPr/>
          </p:nvSpPr>
          <p:spPr>
            <a:xfrm>
              <a:off x="10764982" y="2535382"/>
              <a:ext cx="947651" cy="3906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9C51009-A09A-4689-8E6C-F8FC99E6A8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44476" y="1600199"/>
            <a:ext cx="3539266" cy="429768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LETTERS AND NOTICES</a:t>
            </a:r>
          </a:p>
        </p:txBody>
      </p:sp>
      <p:cxnSp>
        <p:nvCxnSpPr>
          <p:cNvPr id="18" name="Straight Connector 17">
            <a:extLst>
              <a:ext uri="{FF2B5EF4-FFF2-40B4-BE49-F238E27FC236}">
                <a16:creationId xmlns:a16="http://schemas.microsoft.com/office/drawing/2014/main" id="{9EC65442-F244-409C-BF44-C5D6472E81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924851" y="1600199"/>
            <a:ext cx="6130003" cy="4297680"/>
          </a:xfrm>
          <a:prstGeom prst="rect">
            <a:avLst/>
          </a:prstGeom>
        </p:spPr>
        <p:txBody>
          <a:bodyPr vert="horz" lIns="91440" tIns="45720" rIns="91440" bIns="45720" rtlCol="0" anchor="ctr">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a:t>This is a list of letters and notices in Alma that patrons might receive when borrowing books through GIL Express.</a:t>
            </a:r>
          </a:p>
          <a:p>
            <a:pPr indent="-228600" defTabSz="914400">
              <a:lnSpc>
                <a:spcPct val="120000"/>
              </a:lnSpc>
              <a:spcAft>
                <a:spcPts val="600"/>
              </a:spcAft>
              <a:buClr>
                <a:schemeClr val="accent1"/>
              </a:buClr>
              <a:buSzPct val="100000"/>
              <a:buFont typeface="Arial" panose="020B0604020202020204" pitchFamily="34" charset="0"/>
              <a:buChar char="•"/>
            </a:pPr>
            <a:endParaRPr lang="en-US"/>
          </a:p>
          <a:p>
            <a:pPr marL="1371600" lvl="2" indent="-228600" defTabSz="914400">
              <a:lnSpc>
                <a:spcPct val="120000"/>
              </a:lnSpc>
              <a:spcAft>
                <a:spcPts val="600"/>
              </a:spcAft>
              <a:buClr>
                <a:schemeClr val="accent1"/>
              </a:buClr>
              <a:buSzPct val="100000"/>
              <a:buFont typeface="Arial" panose="020B0604020202020204" pitchFamily="34" charset="0"/>
              <a:buChar char="•"/>
            </a:pPr>
            <a:r>
              <a:rPr lang="en-US"/>
              <a:t>On Hold Shelf Notice</a:t>
            </a:r>
          </a:p>
          <a:p>
            <a:pPr marL="1371600" lvl="2" indent="-228600" defTabSz="914400">
              <a:lnSpc>
                <a:spcPct val="120000"/>
              </a:lnSpc>
              <a:spcAft>
                <a:spcPts val="600"/>
              </a:spcAft>
              <a:buClr>
                <a:schemeClr val="accent1"/>
              </a:buClr>
              <a:buSzPct val="100000"/>
              <a:buFont typeface="Arial" panose="020B0604020202020204" pitchFamily="34" charset="0"/>
              <a:buChar char="•"/>
            </a:pPr>
            <a:r>
              <a:rPr lang="en-US"/>
              <a:t>Courtesy Letter</a:t>
            </a:r>
          </a:p>
          <a:p>
            <a:pPr marL="1371600" lvl="2" indent="-228600" defTabSz="914400">
              <a:lnSpc>
                <a:spcPct val="120000"/>
              </a:lnSpc>
              <a:spcAft>
                <a:spcPts val="600"/>
              </a:spcAft>
              <a:buClr>
                <a:schemeClr val="accent1"/>
              </a:buClr>
              <a:buSzPct val="100000"/>
              <a:buFont typeface="Arial" panose="020B0604020202020204" pitchFamily="34" charset="0"/>
              <a:buChar char="•"/>
            </a:pPr>
            <a:r>
              <a:rPr lang="en-US"/>
              <a:t>Lost Loan Letter</a:t>
            </a:r>
          </a:p>
          <a:p>
            <a:pPr marL="1371600" lvl="2" indent="-228600" defTabSz="914400">
              <a:lnSpc>
                <a:spcPct val="120000"/>
              </a:lnSpc>
              <a:spcAft>
                <a:spcPts val="600"/>
              </a:spcAft>
              <a:buClr>
                <a:schemeClr val="accent1"/>
              </a:buClr>
              <a:buSzPct val="100000"/>
              <a:buFont typeface="Arial" panose="020B0604020202020204" pitchFamily="34" charset="0"/>
              <a:buChar char="•"/>
            </a:pPr>
            <a:r>
              <a:rPr lang="en-US"/>
              <a:t>Lost Loan Notification Letter</a:t>
            </a:r>
          </a:p>
          <a:p>
            <a:pPr marL="1371600" lvl="2" indent="-228600" defTabSz="914400">
              <a:lnSpc>
                <a:spcPct val="120000"/>
              </a:lnSpc>
              <a:spcAft>
                <a:spcPts val="600"/>
              </a:spcAft>
              <a:buClr>
                <a:schemeClr val="accent1"/>
              </a:buClr>
              <a:buSzPct val="100000"/>
              <a:buFont typeface="Arial" panose="020B0604020202020204" pitchFamily="34" charset="0"/>
              <a:buChar char="•"/>
            </a:pPr>
            <a:r>
              <a:rPr lang="en-US"/>
              <a:t>Shortened Due Date (RECALL) Letter</a:t>
            </a:r>
          </a:p>
        </p:txBody>
      </p:sp>
    </p:spTree>
    <p:extLst>
      <p:ext uri="{BB962C8B-B14F-4D97-AF65-F5344CB8AC3E}">
        <p14:creationId xmlns:p14="http://schemas.microsoft.com/office/powerpoint/2010/main" val="198488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56012FD-74A8-4C91-B318-435CF2B719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b="1" dirty="0"/>
              <a:t>LETTER CONFIGURATION IN ALMA</a:t>
            </a:r>
          </a:p>
        </p:txBody>
      </p:sp>
      <p:sp>
        <p:nvSpPr>
          <p:cNvPr id="7" name="TextBox 6"/>
          <p:cNvSpPr txBox="1"/>
          <p:nvPr/>
        </p:nvSpPr>
        <p:spPr>
          <a:xfrm>
            <a:off x="1451579" y="2015734"/>
            <a:ext cx="41625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The Letters Administrator role is required to make changes to your letters/notifications.  </a:t>
            </a:r>
          </a:p>
          <a:p>
            <a:pPr indent="-228600" defTabSz="914400">
              <a:lnSpc>
                <a:spcPct val="120000"/>
              </a:lnSpc>
              <a:spcAft>
                <a:spcPts val="600"/>
              </a:spcAft>
              <a:buClr>
                <a:schemeClr val="accent1"/>
              </a:buClr>
              <a:buSzPct val="100000"/>
              <a:buFont typeface="Arial" panose="020B0604020202020204" pitchFamily="34" charset="0"/>
              <a:buChar char="•"/>
            </a:pPr>
            <a:r>
              <a:rPr lang="en-US" dirty="0"/>
              <a:t>Go to Configuration (your screen will look different depending on your assigned roles)</a:t>
            </a:r>
          </a:p>
          <a:p>
            <a:pPr indent="-228600" defTabSz="914400">
              <a:lnSpc>
                <a:spcPct val="120000"/>
              </a:lnSpc>
              <a:spcAft>
                <a:spcPts val="600"/>
              </a:spcAft>
              <a:buClr>
                <a:schemeClr val="accent1"/>
              </a:buClr>
              <a:buSzPct val="100000"/>
              <a:buFont typeface="Arial" panose="020B0604020202020204" pitchFamily="34" charset="0"/>
              <a:buChar char="•"/>
            </a:pPr>
            <a:r>
              <a:rPr lang="en-US" dirty="0"/>
              <a:t>Go to the General section and Click on Letters Configuration</a:t>
            </a:r>
          </a:p>
        </p:txBody>
      </p:sp>
      <p:grpSp>
        <p:nvGrpSpPr>
          <p:cNvPr id="3" name="Group 2"/>
          <p:cNvGrpSpPr/>
          <p:nvPr/>
        </p:nvGrpSpPr>
        <p:grpSpPr>
          <a:xfrm>
            <a:off x="6094411" y="2528358"/>
            <a:ext cx="4960443" cy="2425365"/>
            <a:chOff x="2385391" y="1224501"/>
            <a:chExt cx="8780751" cy="4818490"/>
          </a:xfrm>
        </p:grpSpPr>
        <p:pic>
          <p:nvPicPr>
            <p:cNvPr id="4" name="Picture 3"/>
            <p:cNvPicPr>
              <a:picLocks noChangeAspect="1"/>
            </p:cNvPicPr>
            <p:nvPr/>
          </p:nvPicPr>
          <p:blipFill>
            <a:blip r:embed="rId3"/>
            <a:stretch>
              <a:fillRect/>
            </a:stretch>
          </p:blipFill>
          <p:spPr>
            <a:xfrm>
              <a:off x="2498194" y="1224501"/>
              <a:ext cx="8667948" cy="4818490"/>
            </a:xfrm>
            <a:prstGeom prst="rect">
              <a:avLst/>
            </a:prstGeom>
          </p:spPr>
        </p:pic>
        <p:sp>
          <p:nvSpPr>
            <p:cNvPr id="5" name="Rounded Rectangle 4"/>
            <p:cNvSpPr/>
            <p:nvPr/>
          </p:nvSpPr>
          <p:spPr>
            <a:xfrm>
              <a:off x="2385391" y="3021496"/>
              <a:ext cx="691764" cy="3578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28983" y="1472317"/>
              <a:ext cx="1167517" cy="30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3405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06828" y="1615087"/>
            <a:ext cx="8544002" cy="3848794"/>
            <a:chOff x="151320" y="89013"/>
            <a:chExt cx="11999229" cy="5914222"/>
          </a:xfrm>
        </p:grpSpPr>
        <p:pic>
          <p:nvPicPr>
            <p:cNvPr id="4" name="Picture 3"/>
            <p:cNvPicPr>
              <a:picLocks noChangeAspect="1"/>
            </p:cNvPicPr>
            <p:nvPr/>
          </p:nvPicPr>
          <p:blipFill>
            <a:blip r:embed="rId2"/>
            <a:stretch>
              <a:fillRect/>
            </a:stretch>
          </p:blipFill>
          <p:spPr>
            <a:xfrm>
              <a:off x="151320" y="89013"/>
              <a:ext cx="11999229" cy="5914222"/>
            </a:xfrm>
            <a:prstGeom prst="rect">
              <a:avLst/>
            </a:prstGeom>
          </p:spPr>
        </p:pic>
        <p:sp>
          <p:nvSpPr>
            <p:cNvPr id="5" name="Rounded Rectangle 4"/>
            <p:cNvSpPr/>
            <p:nvPr/>
          </p:nvSpPr>
          <p:spPr>
            <a:xfrm>
              <a:off x="1574359" y="4595854"/>
              <a:ext cx="747422" cy="1987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660833" y="4556097"/>
              <a:ext cx="381663" cy="2623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782878" y="216405"/>
            <a:ext cx="5619404" cy="646331"/>
          </a:xfrm>
          <a:prstGeom prst="rect">
            <a:avLst/>
          </a:prstGeom>
        </p:spPr>
        <p:txBody>
          <a:bodyPr wrap="square">
            <a:spAutoFit/>
          </a:bodyPr>
          <a:lstStyle/>
          <a:p>
            <a:r>
              <a:rPr lang="en-US" sz="3600" b="1" cap="all" dirty="0"/>
              <a:t>List of Letters</a:t>
            </a:r>
            <a:endParaRPr lang="en-US" sz="3600" cap="all" dirty="0"/>
          </a:p>
        </p:txBody>
      </p:sp>
      <p:sp>
        <p:nvSpPr>
          <p:cNvPr id="10" name="TextBox 9"/>
          <p:cNvSpPr txBox="1"/>
          <p:nvPr/>
        </p:nvSpPr>
        <p:spPr>
          <a:xfrm>
            <a:off x="793413" y="1008079"/>
            <a:ext cx="7194082" cy="461665"/>
          </a:xfrm>
          <a:prstGeom prst="rect">
            <a:avLst/>
          </a:prstGeom>
          <a:noFill/>
        </p:spPr>
        <p:txBody>
          <a:bodyPr wrap="square" rtlCol="0">
            <a:spAutoFit/>
          </a:bodyPr>
          <a:lstStyle/>
          <a:p>
            <a:r>
              <a:rPr lang="en-US" sz="2400" dirty="0"/>
              <a:t>To edit a letter or notice, click on the ellipses.</a:t>
            </a:r>
          </a:p>
        </p:txBody>
      </p:sp>
    </p:spTree>
    <p:extLst>
      <p:ext uri="{BB962C8B-B14F-4D97-AF65-F5344CB8AC3E}">
        <p14:creationId xmlns:p14="http://schemas.microsoft.com/office/powerpoint/2010/main" val="232073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9133" y="134341"/>
            <a:ext cx="11326406" cy="788372"/>
          </a:xfrm>
        </p:spPr>
        <p:txBody>
          <a:bodyPr>
            <a:noAutofit/>
          </a:bodyPr>
          <a:lstStyle/>
          <a:p>
            <a:r>
              <a:rPr lang="en-US" sz="3600" b="1" dirty="0">
                <a:latin typeface="+mn-lt"/>
              </a:rPr>
              <a:t>LETTER CONFIGURATION</a:t>
            </a:r>
          </a:p>
        </p:txBody>
      </p:sp>
      <p:sp>
        <p:nvSpPr>
          <p:cNvPr id="6" name="Rectangle 5"/>
          <p:cNvSpPr/>
          <p:nvPr/>
        </p:nvSpPr>
        <p:spPr>
          <a:xfrm>
            <a:off x="881726" y="749612"/>
            <a:ext cx="9791322" cy="923330"/>
          </a:xfrm>
          <a:prstGeom prst="rect">
            <a:avLst/>
          </a:prstGeom>
        </p:spPr>
        <p:txBody>
          <a:bodyPr wrap="square">
            <a:spAutoFit/>
          </a:bodyPr>
          <a:lstStyle/>
          <a:p>
            <a:r>
              <a:rPr lang="en-US" dirty="0"/>
              <a:t>From here you can easily modify any of the fields by clicking on the ellipses and selecting “Customize”</a:t>
            </a:r>
          </a:p>
          <a:p>
            <a:r>
              <a:rPr lang="en-US" dirty="0"/>
              <a:t>You can preview the basic view of the letter with the Preview Letter button</a:t>
            </a:r>
          </a:p>
          <a:p>
            <a:r>
              <a:rPr lang="en-US" dirty="0"/>
              <a:t>And if you are skilled in XML and XSL, the template tab is easily accessible.</a:t>
            </a:r>
          </a:p>
        </p:txBody>
      </p:sp>
      <p:grpSp>
        <p:nvGrpSpPr>
          <p:cNvPr id="9" name="Group 8"/>
          <p:cNvGrpSpPr/>
          <p:nvPr/>
        </p:nvGrpSpPr>
        <p:grpSpPr>
          <a:xfrm>
            <a:off x="869133" y="1881758"/>
            <a:ext cx="9501447" cy="4044476"/>
            <a:chOff x="872836" y="2003367"/>
            <a:chExt cx="9858895" cy="4530436"/>
          </a:xfrm>
        </p:grpSpPr>
        <p:grpSp>
          <p:nvGrpSpPr>
            <p:cNvPr id="8" name="Group 7"/>
            <p:cNvGrpSpPr/>
            <p:nvPr/>
          </p:nvGrpSpPr>
          <p:grpSpPr>
            <a:xfrm>
              <a:off x="872836" y="2003367"/>
              <a:ext cx="9858895" cy="4530436"/>
              <a:chOff x="872836" y="2003366"/>
              <a:chExt cx="9825643" cy="4547062"/>
            </a:xfrm>
          </p:grpSpPr>
          <p:pic>
            <p:nvPicPr>
              <p:cNvPr id="4" name="Picture 3"/>
              <p:cNvPicPr>
                <a:picLocks noChangeAspect="1"/>
              </p:cNvPicPr>
              <p:nvPr/>
            </p:nvPicPr>
            <p:blipFill>
              <a:blip r:embed="rId2"/>
              <a:stretch>
                <a:fillRect/>
              </a:stretch>
            </p:blipFill>
            <p:spPr>
              <a:xfrm>
                <a:off x="872836" y="2003366"/>
                <a:ext cx="9825643" cy="4547062"/>
              </a:xfrm>
              <a:prstGeom prst="rect">
                <a:avLst/>
              </a:prstGeom>
            </p:spPr>
          </p:pic>
          <p:sp>
            <p:nvSpPr>
              <p:cNvPr id="5" name="Rounded Rectangle 4"/>
              <p:cNvSpPr/>
              <p:nvPr/>
            </p:nvSpPr>
            <p:spPr>
              <a:xfrm>
                <a:off x="8214987" y="5894728"/>
                <a:ext cx="415243" cy="1854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190509" y="2227811"/>
              <a:ext cx="831273" cy="224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4023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17424F32-2789-4FF9-8E8A-1252284BF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0">
            <a:extLst>
              <a:ext uri="{FF2B5EF4-FFF2-40B4-BE49-F238E27FC236}">
                <a16:creationId xmlns:a16="http://schemas.microsoft.com/office/drawing/2014/main" id="{D708C46E-BB60-4B97-8327-D3A475C008E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2">
            <a:extLst>
              <a:ext uri="{FF2B5EF4-FFF2-40B4-BE49-F238E27FC236}">
                <a16:creationId xmlns:a16="http://schemas.microsoft.com/office/drawing/2014/main" id="{8042755C-F24C-4D08-8E4C-E646382C36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4">
            <a:extLst>
              <a:ext uri="{FF2B5EF4-FFF2-40B4-BE49-F238E27FC236}">
                <a16:creationId xmlns:a16="http://schemas.microsoft.com/office/drawing/2014/main" id="{63E94A00-1A92-47F4-9E2D-E51DFF9016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sz="2800" b="1" dirty="0"/>
              <a:t>Additional Resources for Alma Letters</a:t>
            </a:r>
          </a:p>
        </p:txBody>
      </p:sp>
      <p:graphicFrame>
        <p:nvGraphicFramePr>
          <p:cNvPr id="21" name="Content Placeholder 2">
            <a:extLst>
              <a:ext uri="{FF2B5EF4-FFF2-40B4-BE49-F238E27FC236}">
                <a16:creationId xmlns:a16="http://schemas.microsoft.com/office/drawing/2014/main" id="{781F7305-D300-40FE-991C-DE8BD97CC724}"/>
              </a:ext>
            </a:extLst>
          </p:cNvPr>
          <p:cNvGraphicFramePr>
            <a:graphicFrameLocks noGrp="1"/>
          </p:cNvGraphicFramePr>
          <p:nvPr>
            <p:ph idx="4294967295"/>
            <p:extLst>
              <p:ext uri="{D42A27DB-BD31-4B8C-83A1-F6EECF244321}">
                <p14:modId xmlns:p14="http://schemas.microsoft.com/office/powerpoint/2010/main" val="3158185186"/>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79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2812" y="257752"/>
            <a:ext cx="10215562" cy="814388"/>
          </a:xfrm>
        </p:spPr>
        <p:txBody>
          <a:bodyPr>
            <a:normAutofit/>
          </a:bodyPr>
          <a:lstStyle/>
          <a:p>
            <a:r>
              <a:rPr lang="en-US" b="1" dirty="0">
                <a:latin typeface="+mn-lt"/>
              </a:rPr>
              <a:t>GIL EXPRESS REPORTS in the Alma network</a:t>
            </a:r>
          </a:p>
        </p:txBody>
      </p:sp>
      <p:sp>
        <p:nvSpPr>
          <p:cNvPr id="3" name="Rectangle 2"/>
          <p:cNvSpPr/>
          <p:nvPr/>
        </p:nvSpPr>
        <p:spPr>
          <a:xfrm>
            <a:off x="1110323" y="955967"/>
            <a:ext cx="10215561" cy="1938992"/>
          </a:xfrm>
          <a:prstGeom prst="rect">
            <a:avLst/>
          </a:prstGeom>
        </p:spPr>
        <p:txBody>
          <a:bodyPr wrap="square">
            <a:spAutoFit/>
          </a:bodyPr>
          <a:lstStyle/>
          <a:p>
            <a:r>
              <a:rPr lang="en-US" sz="2400" dirty="0">
                <a:solidFill>
                  <a:srgbClr val="000000"/>
                </a:solidFill>
                <a:ea typeface="Times New Roman" panose="02020603050405020304" pitchFamily="18" charset="0"/>
              </a:rPr>
              <a:t>GIL Express Reports are available in the Network Zone at </a:t>
            </a:r>
            <a:r>
              <a:rPr lang="en-US" sz="2400" u="sng" dirty="0">
                <a:solidFill>
                  <a:srgbClr val="C00000"/>
                </a:solidFill>
                <a:ea typeface="Times New Roman" panose="02020603050405020304" pitchFamily="18" charset="0"/>
                <a:hlinkClick r:id="rId2">
                  <a:extLst>
                    <a:ext uri="{A12FA001-AC4F-418D-AE19-62706E023703}">
                      <ahyp:hlinkClr xmlns="" xmlns:ahyp="http://schemas.microsoft.com/office/drawing/2018/hyperlinkcolor" val="tx"/>
                    </a:ext>
                  </a:extLst>
                </a:hlinkClick>
              </a:rPr>
              <a:t>https://galileo-network.alma.exlibrisgroup.com/</a:t>
            </a:r>
            <a:r>
              <a:rPr lang="en-US" sz="2400" u="sng" dirty="0">
                <a:solidFill>
                  <a:srgbClr val="C00000"/>
                </a:solidFill>
                <a:ea typeface="Times New Roman" panose="02020603050405020304" pitchFamily="18" charset="0"/>
              </a:rPr>
              <a:t>.</a:t>
            </a:r>
            <a:r>
              <a:rPr lang="en-US" sz="2400" dirty="0">
                <a:solidFill>
                  <a:srgbClr val="C00000"/>
                </a:solidFill>
                <a:ea typeface="Times New Roman" panose="02020603050405020304" pitchFamily="18" charset="0"/>
              </a:rPr>
              <a:t>  </a:t>
            </a:r>
            <a:r>
              <a:rPr lang="en-US" sz="2400" dirty="0">
                <a:solidFill>
                  <a:srgbClr val="000000"/>
                </a:solidFill>
                <a:ea typeface="Times New Roman" panose="02020603050405020304" pitchFamily="18" charset="0"/>
              </a:rPr>
              <a:t>The institutional leads for each library should have the username/password for the Alma in the Network Zone or you can submit a service ticket to get them. Once you are logged in, the reports are under Analytics--Reports--GIL Express Reports.</a:t>
            </a:r>
            <a:endParaRPr lang="en-US" sz="2400" dirty="0">
              <a:ea typeface="Calibri" panose="020F0502020204030204" pitchFamily="34" charset="0"/>
            </a:endParaRPr>
          </a:p>
        </p:txBody>
      </p:sp>
      <p:grpSp>
        <p:nvGrpSpPr>
          <p:cNvPr id="6" name="Group 5">
            <a:extLst>
              <a:ext uri="{FF2B5EF4-FFF2-40B4-BE49-F238E27FC236}">
                <a16:creationId xmlns:a16="http://schemas.microsoft.com/office/drawing/2014/main" id="{DFC399EF-3DB4-4C5E-9F19-7599C139603F}"/>
              </a:ext>
            </a:extLst>
          </p:cNvPr>
          <p:cNvGrpSpPr/>
          <p:nvPr/>
        </p:nvGrpSpPr>
        <p:grpSpPr>
          <a:xfrm>
            <a:off x="1110323" y="2894959"/>
            <a:ext cx="8723404" cy="3076448"/>
            <a:chOff x="1493821" y="2976844"/>
            <a:chExt cx="8723404" cy="3076448"/>
          </a:xfrm>
        </p:grpSpPr>
        <p:pic>
          <p:nvPicPr>
            <p:cNvPr id="4" name="Picture 3"/>
            <p:cNvPicPr>
              <a:picLocks noChangeAspect="1"/>
            </p:cNvPicPr>
            <p:nvPr/>
          </p:nvPicPr>
          <p:blipFill>
            <a:blip r:embed="rId3"/>
            <a:stretch>
              <a:fillRect/>
            </a:stretch>
          </p:blipFill>
          <p:spPr>
            <a:xfrm>
              <a:off x="1493821" y="2976844"/>
              <a:ext cx="8723404" cy="3076448"/>
            </a:xfrm>
            <a:prstGeom prst="rect">
              <a:avLst/>
            </a:prstGeom>
          </p:spPr>
        </p:pic>
        <p:sp>
          <p:nvSpPr>
            <p:cNvPr id="5" name="Rectangle 4">
              <a:extLst>
                <a:ext uri="{FF2B5EF4-FFF2-40B4-BE49-F238E27FC236}">
                  <a16:creationId xmlns:a16="http://schemas.microsoft.com/office/drawing/2014/main" id="{6B4B09FF-02E7-4D58-951D-76A5C632D911}"/>
                </a:ext>
              </a:extLst>
            </p:cNvPr>
            <p:cNvSpPr/>
            <p:nvPr/>
          </p:nvSpPr>
          <p:spPr>
            <a:xfrm>
              <a:off x="7487216" y="3621386"/>
              <a:ext cx="1303699" cy="4888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9268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DE5115-89C8-4B9C-B0E8-78A15C20C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6402E2-72CC-4683-9B83-11265402E5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4A36719-6385-4351-AF50-CC79AD9E6E0B}"/>
              </a:ext>
            </a:extLst>
          </p:cNvPr>
          <p:cNvPicPr>
            <a:picLocks noChangeAspect="1"/>
          </p:cNvPicPr>
          <p:nvPr/>
        </p:nvPicPr>
        <p:blipFill rotWithShape="1">
          <a:blip r:embed="rId2"/>
          <a:srcRect r="1" b="6069"/>
          <a:stretch/>
        </p:blipFill>
        <p:spPr>
          <a:xfrm>
            <a:off x="2269237" y="1247835"/>
            <a:ext cx="7653528" cy="3648456"/>
          </a:xfrm>
          <a:prstGeom prst="rect">
            <a:avLst/>
          </a:prstGeom>
        </p:spPr>
      </p:pic>
    </p:spTree>
    <p:extLst>
      <p:ext uri="{BB962C8B-B14F-4D97-AF65-F5344CB8AC3E}">
        <p14:creationId xmlns:p14="http://schemas.microsoft.com/office/powerpoint/2010/main" val="251053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p:cNvSpPr>
            <a:spLocks noGrp="1"/>
          </p:cNvSpPr>
          <p:nvPr>
            <p:ph type="title" idx="4294967295"/>
          </p:nvPr>
        </p:nvSpPr>
        <p:spPr>
          <a:xfrm>
            <a:off x="1451579" y="804519"/>
            <a:ext cx="9603275" cy="1049235"/>
          </a:xfrm>
        </p:spPr>
        <p:txBody>
          <a:bodyPr vert="horz" lIns="91440" tIns="45720" rIns="91440" bIns="45720" rtlCol="0" anchor="t">
            <a:normAutofit/>
          </a:bodyPr>
          <a:lstStyle/>
          <a:p>
            <a:r>
              <a:rPr lang="en-US" b="1" dirty="0"/>
              <a:t>GIL EXPRESS REPORTS/Institution level</a:t>
            </a:r>
          </a:p>
        </p:txBody>
      </p:sp>
      <p:sp>
        <p:nvSpPr>
          <p:cNvPr id="6" name="TextBox 5"/>
          <p:cNvSpPr txBox="1"/>
          <p:nvPr/>
        </p:nvSpPr>
        <p:spPr>
          <a:xfrm>
            <a:off x="1451579" y="2015734"/>
            <a:ext cx="4162555"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There’s no need to go to the Network Zone for reports on USG patron with your libraries’ books. You can create reports in your Alma Analytics to get information about your libraries’ materials loaned through GIL Express. </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360327F9-77F3-4ED8-B6A7-FCD667685CC2}"/>
              </a:ext>
            </a:extLst>
          </p:cNvPr>
          <p:cNvPicPr>
            <a:picLocks noChangeAspect="1"/>
          </p:cNvPicPr>
          <p:nvPr/>
        </p:nvPicPr>
        <p:blipFill>
          <a:blip r:embed="rId3"/>
          <a:stretch>
            <a:fillRect/>
          </a:stretch>
        </p:blipFill>
        <p:spPr>
          <a:xfrm>
            <a:off x="6094411" y="2368811"/>
            <a:ext cx="4960443" cy="1041693"/>
          </a:xfrm>
          <a:prstGeom prst="rect">
            <a:avLst/>
          </a:prstGeom>
        </p:spPr>
      </p:pic>
    </p:spTree>
    <p:extLst>
      <p:ext uri="{BB962C8B-B14F-4D97-AF65-F5344CB8AC3E}">
        <p14:creationId xmlns:p14="http://schemas.microsoft.com/office/powerpoint/2010/main" val="128320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424F32-2789-4FF9-8E8A-1252284BF6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708C46E-BB60-4B97-8327-D3A475C008E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042755C-F24C-4D08-8E4C-E646382C363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E94A00-1A92-47F4-9E2D-E51DFF9016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8C545658-3097-46D2-B553-B13156AEF47C}"/>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b="1" dirty="0"/>
              <a:t>Criteria for active loans report</a:t>
            </a:r>
          </a:p>
        </p:txBody>
      </p:sp>
      <p:grpSp>
        <p:nvGrpSpPr>
          <p:cNvPr id="2" name="Group 1">
            <a:extLst>
              <a:ext uri="{FF2B5EF4-FFF2-40B4-BE49-F238E27FC236}">
                <a16:creationId xmlns:a16="http://schemas.microsoft.com/office/drawing/2014/main" id="{A9E60359-5E4D-444E-99B3-1709BE38749D}"/>
              </a:ext>
            </a:extLst>
          </p:cNvPr>
          <p:cNvGrpSpPr/>
          <p:nvPr/>
        </p:nvGrpSpPr>
        <p:grpSpPr>
          <a:xfrm>
            <a:off x="1450975" y="2562015"/>
            <a:ext cx="9604375" cy="2881330"/>
            <a:chOff x="1080654" y="2117756"/>
            <a:chExt cx="10699102" cy="3209751"/>
          </a:xfrm>
        </p:grpSpPr>
        <p:pic>
          <p:nvPicPr>
            <p:cNvPr id="3" name="Picture 2">
              <a:extLst>
                <a:ext uri="{FF2B5EF4-FFF2-40B4-BE49-F238E27FC236}">
                  <a16:creationId xmlns:a16="http://schemas.microsoft.com/office/drawing/2014/main" id="{E5876756-277A-481F-98CE-3A5772F72322}"/>
                </a:ext>
              </a:extLst>
            </p:cNvPr>
            <p:cNvPicPr>
              <a:picLocks noChangeAspect="1"/>
            </p:cNvPicPr>
            <p:nvPr/>
          </p:nvPicPr>
          <p:blipFill>
            <a:blip r:embed="rId3"/>
            <a:stretch>
              <a:fillRect/>
            </a:stretch>
          </p:blipFill>
          <p:spPr>
            <a:xfrm>
              <a:off x="1080654" y="2622581"/>
              <a:ext cx="10699102" cy="2704926"/>
            </a:xfrm>
            <a:prstGeom prst="rect">
              <a:avLst/>
            </a:prstGeom>
          </p:spPr>
        </p:pic>
        <p:pic>
          <p:nvPicPr>
            <p:cNvPr id="4" name="Picture 3">
              <a:extLst>
                <a:ext uri="{FF2B5EF4-FFF2-40B4-BE49-F238E27FC236}">
                  <a16:creationId xmlns:a16="http://schemas.microsoft.com/office/drawing/2014/main" id="{455CA77D-E825-4EAD-B3E2-8D820752702E}"/>
                </a:ext>
              </a:extLst>
            </p:cNvPr>
            <p:cNvPicPr>
              <a:picLocks noChangeAspect="1"/>
            </p:cNvPicPr>
            <p:nvPr/>
          </p:nvPicPr>
          <p:blipFill>
            <a:blip r:embed="rId4"/>
            <a:stretch>
              <a:fillRect/>
            </a:stretch>
          </p:blipFill>
          <p:spPr>
            <a:xfrm>
              <a:off x="1080654" y="2117756"/>
              <a:ext cx="3048000" cy="504825"/>
            </a:xfrm>
            <a:prstGeom prst="rect">
              <a:avLst/>
            </a:prstGeom>
          </p:spPr>
        </p:pic>
      </p:grpSp>
    </p:spTree>
    <p:extLst>
      <p:ext uri="{BB962C8B-B14F-4D97-AF65-F5344CB8AC3E}">
        <p14:creationId xmlns:p14="http://schemas.microsoft.com/office/powerpoint/2010/main" val="22539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6413" y="1139238"/>
            <a:ext cx="9945855" cy="523220"/>
          </a:xfrm>
          <a:prstGeom prst="rect">
            <a:avLst/>
          </a:prstGeom>
        </p:spPr>
        <p:txBody>
          <a:bodyPr wrap="square">
            <a:spAutoFit/>
          </a:bodyPr>
          <a:lstStyle/>
          <a:p>
            <a:r>
              <a:rPr lang="en-US" sz="2800" b="1" dirty="0">
                <a:hlinkClick r:id="rId2"/>
              </a:rPr>
              <a:t>https://sites.google.com/view/g3almatraining/</a:t>
            </a:r>
            <a:endParaRPr lang="en-US" sz="2800" b="1" dirty="0"/>
          </a:p>
        </p:txBody>
      </p:sp>
      <p:sp>
        <p:nvSpPr>
          <p:cNvPr id="5" name="Title 4"/>
          <p:cNvSpPr>
            <a:spLocks noGrp="1"/>
          </p:cNvSpPr>
          <p:nvPr>
            <p:ph type="title"/>
          </p:nvPr>
        </p:nvSpPr>
        <p:spPr>
          <a:xfrm>
            <a:off x="1446414" y="249384"/>
            <a:ext cx="10299468" cy="823354"/>
          </a:xfrm>
        </p:spPr>
        <p:txBody>
          <a:bodyPr>
            <a:normAutofit/>
          </a:bodyPr>
          <a:lstStyle/>
          <a:p>
            <a:r>
              <a:rPr lang="en-US" sz="3600" b="1" dirty="0"/>
              <a:t>USEFUL LINKS FOR GIL EXPRESS</a:t>
            </a:r>
          </a:p>
        </p:txBody>
      </p:sp>
      <p:pic>
        <p:nvPicPr>
          <p:cNvPr id="6" name="Picture 5"/>
          <p:cNvPicPr>
            <a:picLocks noChangeAspect="1"/>
          </p:cNvPicPr>
          <p:nvPr/>
        </p:nvPicPr>
        <p:blipFill>
          <a:blip r:embed="rId3"/>
          <a:stretch>
            <a:fillRect/>
          </a:stretch>
        </p:blipFill>
        <p:spPr>
          <a:xfrm>
            <a:off x="1410922" y="1948920"/>
            <a:ext cx="10016835" cy="4132629"/>
          </a:xfrm>
          <a:prstGeom prst="rect">
            <a:avLst/>
          </a:prstGeom>
        </p:spPr>
      </p:pic>
    </p:spTree>
    <p:extLst>
      <p:ext uri="{BB962C8B-B14F-4D97-AF65-F5344CB8AC3E}">
        <p14:creationId xmlns:p14="http://schemas.microsoft.com/office/powerpoint/2010/main" val="1257778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DE7C-3AE6-44E9-BFD6-38FCC253450D}"/>
              </a:ext>
            </a:extLst>
          </p:cNvPr>
          <p:cNvSpPr>
            <a:spLocks noGrp="1"/>
          </p:cNvSpPr>
          <p:nvPr>
            <p:ph type="title"/>
          </p:nvPr>
        </p:nvSpPr>
        <p:spPr/>
        <p:txBody>
          <a:bodyPr/>
          <a:lstStyle/>
          <a:p>
            <a:r>
              <a:rPr lang="en-US" sz="3200" b="1" dirty="0"/>
              <a:t>criteria for lost books report</a:t>
            </a:r>
            <a:endParaRPr lang="en-US" b="1" dirty="0"/>
          </a:p>
        </p:txBody>
      </p:sp>
      <p:pic>
        <p:nvPicPr>
          <p:cNvPr id="3" name="Picture 2">
            <a:extLst>
              <a:ext uri="{FF2B5EF4-FFF2-40B4-BE49-F238E27FC236}">
                <a16:creationId xmlns:a16="http://schemas.microsoft.com/office/drawing/2014/main" id="{00DE80B0-DDB5-4151-B345-47ABD8CD1A66}"/>
              </a:ext>
            </a:extLst>
          </p:cNvPr>
          <p:cNvPicPr>
            <a:picLocks noChangeAspect="1"/>
          </p:cNvPicPr>
          <p:nvPr/>
        </p:nvPicPr>
        <p:blipFill>
          <a:blip r:embed="rId2"/>
          <a:stretch>
            <a:fillRect/>
          </a:stretch>
        </p:blipFill>
        <p:spPr>
          <a:xfrm>
            <a:off x="6521985" y="2478418"/>
            <a:ext cx="4978153" cy="2544014"/>
          </a:xfrm>
          <a:prstGeom prst="rect">
            <a:avLst/>
          </a:prstGeom>
        </p:spPr>
      </p:pic>
      <p:pic>
        <p:nvPicPr>
          <p:cNvPr id="4" name="Picture 3">
            <a:extLst>
              <a:ext uri="{FF2B5EF4-FFF2-40B4-BE49-F238E27FC236}">
                <a16:creationId xmlns:a16="http://schemas.microsoft.com/office/drawing/2014/main" id="{E7B2DDC5-FD2F-4BE5-94A8-9B4D1DCF150D}"/>
              </a:ext>
            </a:extLst>
          </p:cNvPr>
          <p:cNvPicPr>
            <a:picLocks noChangeAspect="1"/>
          </p:cNvPicPr>
          <p:nvPr/>
        </p:nvPicPr>
        <p:blipFill>
          <a:blip r:embed="rId3"/>
          <a:stretch>
            <a:fillRect/>
          </a:stretch>
        </p:blipFill>
        <p:spPr>
          <a:xfrm>
            <a:off x="874065" y="2475664"/>
            <a:ext cx="5647920" cy="2298512"/>
          </a:xfrm>
          <a:prstGeom prst="rect">
            <a:avLst/>
          </a:prstGeom>
        </p:spPr>
      </p:pic>
    </p:spTree>
    <p:extLst>
      <p:ext uri="{BB962C8B-B14F-4D97-AF65-F5344CB8AC3E}">
        <p14:creationId xmlns:p14="http://schemas.microsoft.com/office/powerpoint/2010/main" val="181788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A869E1-F851-4A52-92F5-77E592B76A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83AD55-8296-44BD-8E14-DD2DDBC351B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2BF46B26-15FC-4C5A-94FA-AE9ED64B5C2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DF1045-FC61-45F9-B214-2286C9675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742C14A9-3617-46DD-9FC4-ED828A7D3E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9AB0109-1C89-41F0-9EDF-3DE017BE3F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21A8093-1683-441A-84C3-FA97C1C0E7E3}"/>
              </a:ext>
            </a:extLst>
          </p:cNvPr>
          <p:cNvSpPr>
            <a:spLocks noGrp="1"/>
          </p:cNvSpPr>
          <p:nvPr>
            <p:ph type="title" idx="4294967295"/>
          </p:nvPr>
        </p:nvSpPr>
        <p:spPr>
          <a:xfrm>
            <a:off x="1451579" y="804519"/>
            <a:ext cx="5550357" cy="1049235"/>
          </a:xfrm>
        </p:spPr>
        <p:txBody>
          <a:bodyPr vert="horz" lIns="91440" tIns="45720" rIns="91440" bIns="45720" rtlCol="0" anchor="t">
            <a:normAutofit/>
          </a:bodyPr>
          <a:lstStyle/>
          <a:p>
            <a:r>
              <a:rPr lang="en-US" b="1" dirty="0"/>
              <a:t>GIL Express blocking</a:t>
            </a:r>
          </a:p>
        </p:txBody>
      </p:sp>
      <p:sp>
        <p:nvSpPr>
          <p:cNvPr id="22" name="Rectangle 21">
            <a:extLst>
              <a:ext uri="{FF2B5EF4-FFF2-40B4-BE49-F238E27FC236}">
                <a16:creationId xmlns:a16="http://schemas.microsoft.com/office/drawing/2014/main" id="{19E5CB6C-D5A1-44AB-BAD0-E76C67ED28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D976924A-5FF3-4DDD-A96D-1331E3C11E14}"/>
              </a:ext>
            </a:extLst>
          </p:cNvPr>
          <p:cNvSpPr txBox="1"/>
          <p:nvPr/>
        </p:nvSpPr>
        <p:spPr>
          <a:xfrm>
            <a:off x="1451579" y="2015732"/>
            <a:ext cx="5550357" cy="3450613"/>
          </a:xfrm>
          <a:prstGeom prst="rect">
            <a:avLst/>
          </a:prstGeom>
        </p:spPr>
        <p:txBody>
          <a:bodyPr vert="horz" lIns="91440" tIns="45720" rIns="91440" bIns="45720" rtlCol="0" anchor="t">
            <a:normAutofit fontScale="92500"/>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Detailed instructions on blocking patrons in Alma are available on the GIL Express website as noted at the beginning of this presentation. The GIL Express Block is added by the system. At UGA, we add the Demerit block to prevent additional GIL Express requesting and loans. We add a note about the hold as well. We also block the person in Banner.</a:t>
            </a:r>
          </a:p>
          <a:p>
            <a:pPr indent="-228600" defTabSz="914400">
              <a:lnSpc>
                <a:spcPct val="120000"/>
              </a:lnSpc>
              <a:spcAft>
                <a:spcPts val="600"/>
              </a:spcAft>
              <a:buClr>
                <a:schemeClr val="accent1"/>
              </a:buClr>
              <a:buSzPct val="100000"/>
              <a:buFont typeface="Arial" panose="020B0604020202020204" pitchFamily="34" charset="0"/>
              <a:buChar char="•"/>
            </a:pPr>
            <a:r>
              <a:rPr lang="en-US" dirty="0"/>
              <a:t>When the person is removed from the blocking list, the GIL Express Block is automatically removed. We manually remove the Demerit Block and remove the hold in Banner.</a:t>
            </a:r>
          </a:p>
        </p:txBody>
      </p:sp>
      <p:pic>
        <p:nvPicPr>
          <p:cNvPr id="4" name="Picture 3">
            <a:extLst>
              <a:ext uri="{FF2B5EF4-FFF2-40B4-BE49-F238E27FC236}">
                <a16:creationId xmlns:a16="http://schemas.microsoft.com/office/drawing/2014/main" id="{A93701B0-7D18-4ED1-822C-4E9D06DBDEEF}"/>
              </a:ext>
            </a:extLst>
          </p:cNvPr>
          <p:cNvPicPr>
            <a:picLocks noChangeAspect="1"/>
          </p:cNvPicPr>
          <p:nvPr/>
        </p:nvPicPr>
        <p:blipFill>
          <a:blip r:embed="rId3"/>
          <a:stretch>
            <a:fillRect/>
          </a:stretch>
        </p:blipFill>
        <p:spPr>
          <a:xfrm>
            <a:off x="7473594" y="1034340"/>
            <a:ext cx="4074836" cy="1385444"/>
          </a:xfrm>
          <a:prstGeom prst="rect">
            <a:avLst/>
          </a:prstGeom>
        </p:spPr>
      </p:pic>
      <p:pic>
        <p:nvPicPr>
          <p:cNvPr id="5" name="Picture 4">
            <a:extLst>
              <a:ext uri="{FF2B5EF4-FFF2-40B4-BE49-F238E27FC236}">
                <a16:creationId xmlns:a16="http://schemas.microsoft.com/office/drawing/2014/main" id="{DE7DC14C-32D5-4258-BCFF-1BAC2B2A07D3}"/>
              </a:ext>
            </a:extLst>
          </p:cNvPr>
          <p:cNvPicPr>
            <a:picLocks noChangeAspect="1"/>
          </p:cNvPicPr>
          <p:nvPr/>
        </p:nvPicPr>
        <p:blipFill>
          <a:blip r:embed="rId4"/>
          <a:stretch>
            <a:fillRect/>
          </a:stretch>
        </p:blipFill>
        <p:spPr>
          <a:xfrm>
            <a:off x="7473594" y="3706998"/>
            <a:ext cx="4074836" cy="1354883"/>
          </a:xfrm>
          <a:prstGeom prst="rect">
            <a:avLst/>
          </a:prstGeom>
        </p:spPr>
      </p:pic>
      <p:pic>
        <p:nvPicPr>
          <p:cNvPr id="24" name="Picture 23">
            <a:extLst>
              <a:ext uri="{FF2B5EF4-FFF2-40B4-BE49-F238E27FC236}">
                <a16:creationId xmlns:a16="http://schemas.microsoft.com/office/drawing/2014/main" id="{D5A16967-5C32-4A48-9F02-4F0228AC8D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942D078B-EF20-4DB1-AA1B-87F212C56A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013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C10A-BA84-4803-8D08-A20591607AC5}"/>
              </a:ext>
            </a:extLst>
          </p:cNvPr>
          <p:cNvSpPr>
            <a:spLocks noGrp="1"/>
          </p:cNvSpPr>
          <p:nvPr>
            <p:ph type="title"/>
          </p:nvPr>
        </p:nvSpPr>
        <p:spPr/>
        <p:txBody>
          <a:bodyPr/>
          <a:lstStyle/>
          <a:p>
            <a:r>
              <a:rPr lang="en-US" b="1" dirty="0"/>
              <a:t>Institutional billing</a:t>
            </a:r>
          </a:p>
        </p:txBody>
      </p:sp>
      <p:sp>
        <p:nvSpPr>
          <p:cNvPr id="4" name="TextBox 3">
            <a:extLst>
              <a:ext uri="{FF2B5EF4-FFF2-40B4-BE49-F238E27FC236}">
                <a16:creationId xmlns:a16="http://schemas.microsoft.com/office/drawing/2014/main" id="{71C65943-523A-4BC5-9284-80DD047B1CB9}"/>
              </a:ext>
            </a:extLst>
          </p:cNvPr>
          <p:cNvSpPr txBox="1"/>
          <p:nvPr/>
        </p:nvSpPr>
        <p:spPr>
          <a:xfrm>
            <a:off x="1575412" y="2280492"/>
            <a:ext cx="9705860" cy="2862322"/>
          </a:xfrm>
          <a:prstGeom prst="rect">
            <a:avLst/>
          </a:prstGeom>
          <a:noFill/>
        </p:spPr>
        <p:txBody>
          <a:bodyPr wrap="square" rtlCol="0">
            <a:spAutoFit/>
          </a:bodyPr>
          <a:lstStyle/>
          <a:p>
            <a:r>
              <a:rPr lang="en-US" dirty="0"/>
              <a:t>Institutional Billing occurs once a year. The accounting period is July 1 through June 30 of each year.</a:t>
            </a:r>
          </a:p>
          <a:p>
            <a:r>
              <a:rPr lang="en-US" dirty="0"/>
              <a:t>This year, the process is delayed. More information about this year’s billing process will be provided on the G2 Fulfillment listserv. </a:t>
            </a:r>
          </a:p>
          <a:p>
            <a:endParaRPr lang="en-US" dirty="0"/>
          </a:p>
          <a:p>
            <a:r>
              <a:rPr lang="en-US" dirty="0"/>
              <a:t>Detailed instructions for Institutional Billing are located on the GIL Express website noted at the beginning of this presentation. The instructions are updated for each billing cycle. </a:t>
            </a:r>
          </a:p>
          <a:p>
            <a:endParaRPr lang="en-US" dirty="0"/>
          </a:p>
          <a:p>
            <a:r>
              <a:rPr lang="en-US" dirty="0"/>
              <a:t>Not everyone who works with GIL Express will be involved with Institutional Billing. Contacts for billing may not be the same as those listed on the GIL Express Contact List.</a:t>
            </a:r>
          </a:p>
          <a:p>
            <a:endParaRPr lang="en-US" dirty="0"/>
          </a:p>
        </p:txBody>
      </p:sp>
    </p:spTree>
    <p:extLst>
      <p:ext uri="{BB962C8B-B14F-4D97-AF65-F5344CB8AC3E}">
        <p14:creationId xmlns:p14="http://schemas.microsoft.com/office/powerpoint/2010/main" val="340347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280F-E993-44A7-B58B-0CBEE7A7EA76}"/>
              </a:ext>
            </a:extLst>
          </p:cNvPr>
          <p:cNvSpPr>
            <a:spLocks noGrp="1"/>
          </p:cNvSpPr>
          <p:nvPr>
            <p:ph type="title"/>
          </p:nvPr>
        </p:nvSpPr>
        <p:spPr/>
        <p:txBody>
          <a:bodyPr>
            <a:normAutofit/>
          </a:bodyPr>
          <a:lstStyle/>
          <a:p>
            <a:r>
              <a:rPr lang="en-US" sz="3600" b="1" dirty="0"/>
              <a:t>Summary</a:t>
            </a:r>
          </a:p>
        </p:txBody>
      </p:sp>
      <p:sp>
        <p:nvSpPr>
          <p:cNvPr id="3" name="Content Placeholder 2">
            <a:extLst>
              <a:ext uri="{FF2B5EF4-FFF2-40B4-BE49-F238E27FC236}">
                <a16:creationId xmlns:a16="http://schemas.microsoft.com/office/drawing/2014/main" id="{9FA238DB-C695-4DF1-A396-10EBA6E292A8}"/>
              </a:ext>
            </a:extLst>
          </p:cNvPr>
          <p:cNvSpPr>
            <a:spLocks noGrp="1"/>
          </p:cNvSpPr>
          <p:nvPr>
            <p:ph sz="half" idx="1"/>
          </p:nvPr>
        </p:nvSpPr>
        <p:spPr/>
        <p:txBody>
          <a:bodyPr/>
          <a:lstStyle/>
          <a:p>
            <a:r>
              <a:rPr lang="en-US" dirty="0"/>
              <a:t>G2Fulfillment Community</a:t>
            </a:r>
          </a:p>
          <a:p>
            <a:r>
              <a:rPr lang="en-US" dirty="0"/>
              <a:t>GIL Express Website and Alma Wiki</a:t>
            </a:r>
          </a:p>
          <a:p>
            <a:r>
              <a:rPr lang="en-US" dirty="0"/>
              <a:t>User Roles Determine Alma Privileges</a:t>
            </a:r>
          </a:p>
          <a:p>
            <a:r>
              <a:rPr lang="en-US" dirty="0"/>
              <a:t>Managing Expired Hold Shelf</a:t>
            </a:r>
          </a:p>
          <a:p>
            <a:r>
              <a:rPr lang="en-US" dirty="0"/>
              <a:t>Letters/Notices Configuration</a:t>
            </a:r>
          </a:p>
          <a:p>
            <a:r>
              <a:rPr lang="en-US" dirty="0"/>
              <a:t>GIL Express Reports</a:t>
            </a:r>
          </a:p>
          <a:p>
            <a:r>
              <a:rPr lang="en-US" dirty="0"/>
              <a:t>Blocking and Billing</a:t>
            </a:r>
          </a:p>
          <a:p>
            <a:endParaRPr lang="en-US" dirty="0"/>
          </a:p>
          <a:p>
            <a:endParaRPr lang="en-US" dirty="0"/>
          </a:p>
        </p:txBody>
      </p:sp>
      <p:sp>
        <p:nvSpPr>
          <p:cNvPr id="4" name="Content Placeholder 3">
            <a:extLst>
              <a:ext uri="{FF2B5EF4-FFF2-40B4-BE49-F238E27FC236}">
                <a16:creationId xmlns:a16="http://schemas.microsoft.com/office/drawing/2014/main" id="{5A93E9BB-5AEB-4911-9820-54B7C25DBF68}"/>
              </a:ext>
            </a:extLst>
          </p:cNvPr>
          <p:cNvSpPr>
            <a:spLocks noGrp="1"/>
          </p:cNvSpPr>
          <p:nvPr>
            <p:ph sz="half" idx="2"/>
          </p:nvPr>
        </p:nvSpPr>
        <p:spPr/>
        <p:txBody>
          <a:bodyPr/>
          <a:lstStyle/>
          <a:p>
            <a:pPr marL="0" indent="0">
              <a:lnSpc>
                <a:spcPct val="100000"/>
              </a:lnSpc>
              <a:spcBef>
                <a:spcPts val="0"/>
              </a:spcBef>
              <a:buNone/>
            </a:pPr>
            <a:r>
              <a:rPr lang="en-US" sz="1800" dirty="0"/>
              <a:t>Viki </a:t>
            </a:r>
            <a:r>
              <a:rPr lang="en-US" sz="1800" dirty="0" err="1"/>
              <a:t>Timian</a:t>
            </a:r>
            <a:r>
              <a:rPr lang="en-US" sz="1800" dirty="0"/>
              <a:t>, Head of Access Services</a:t>
            </a:r>
          </a:p>
          <a:p>
            <a:pPr marL="0" indent="0">
              <a:lnSpc>
                <a:spcPct val="100000"/>
              </a:lnSpc>
              <a:spcBef>
                <a:spcPts val="0"/>
              </a:spcBef>
              <a:buNone/>
            </a:pPr>
            <a:r>
              <a:rPr lang="en-US" sz="1800" dirty="0"/>
              <a:t>UGA Libraries</a:t>
            </a:r>
          </a:p>
          <a:p>
            <a:pPr marL="0" indent="0">
              <a:lnSpc>
                <a:spcPct val="100000"/>
              </a:lnSpc>
              <a:spcBef>
                <a:spcPts val="0"/>
              </a:spcBef>
              <a:buNone/>
            </a:pPr>
            <a:r>
              <a:rPr lang="en-US" sz="1800" dirty="0">
                <a:hlinkClick r:id="rId2"/>
              </a:rPr>
              <a:t>vtimian@uga.edu</a:t>
            </a:r>
            <a:endParaRPr lang="en-US" sz="1800" dirty="0"/>
          </a:p>
          <a:p>
            <a:pPr marL="0" indent="0">
              <a:lnSpc>
                <a:spcPct val="100000"/>
              </a:lnSpc>
              <a:spcBef>
                <a:spcPts val="0"/>
              </a:spcBef>
              <a:buNone/>
            </a:pPr>
            <a:endParaRPr lang="en-US" sz="1800" dirty="0"/>
          </a:p>
          <a:p>
            <a:pPr marL="0" indent="0">
              <a:lnSpc>
                <a:spcPct val="100000"/>
              </a:lnSpc>
              <a:spcBef>
                <a:spcPts val="0"/>
              </a:spcBef>
              <a:buNone/>
            </a:pPr>
            <a:r>
              <a:rPr lang="en-US" sz="1800" dirty="0"/>
              <a:t>Mary Poland, Assistant Head of Access Services</a:t>
            </a:r>
          </a:p>
          <a:p>
            <a:pPr marL="0" indent="0">
              <a:lnSpc>
                <a:spcPct val="100000"/>
              </a:lnSpc>
              <a:spcBef>
                <a:spcPts val="0"/>
              </a:spcBef>
              <a:buNone/>
            </a:pPr>
            <a:r>
              <a:rPr lang="en-US" sz="1800" dirty="0"/>
              <a:t>UGA Libraries</a:t>
            </a:r>
          </a:p>
          <a:p>
            <a:pPr marL="0" indent="0">
              <a:lnSpc>
                <a:spcPct val="100000"/>
              </a:lnSpc>
              <a:spcBef>
                <a:spcPts val="0"/>
              </a:spcBef>
              <a:buNone/>
            </a:pPr>
            <a:r>
              <a:rPr lang="en-US" sz="1800" dirty="0">
                <a:hlinkClick r:id="rId3"/>
              </a:rPr>
              <a:t>mwpoland@uga.edu</a:t>
            </a:r>
            <a:endParaRPr lang="en-US" sz="1800" dirty="0"/>
          </a:p>
          <a:p>
            <a:pPr marL="0" indent="0">
              <a:lnSpc>
                <a:spcPct val="100000"/>
              </a:lnSpc>
              <a:spcBef>
                <a:spcPts val="0"/>
              </a:spcBef>
              <a:buNone/>
            </a:pP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138539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369" y="482181"/>
            <a:ext cx="9433872" cy="600331"/>
          </a:xfrm>
        </p:spPr>
        <p:txBody>
          <a:bodyPr/>
          <a:lstStyle/>
          <a:p>
            <a:r>
              <a:rPr lang="en-US" b="1" dirty="0" smtClean="0"/>
              <a:t>Link to Ex </a:t>
            </a:r>
            <a:r>
              <a:rPr lang="en-US" b="1" dirty="0" err="1" smtClean="0"/>
              <a:t>libris</a:t>
            </a:r>
            <a:r>
              <a:rPr lang="en-US" b="1" dirty="0" smtClean="0"/>
              <a:t> release notes </a:t>
            </a:r>
            <a:endParaRPr lang="en-US" b="1" dirty="0"/>
          </a:p>
        </p:txBody>
      </p:sp>
      <p:sp>
        <p:nvSpPr>
          <p:cNvPr id="3" name="Rectangle 2"/>
          <p:cNvSpPr/>
          <p:nvPr/>
        </p:nvSpPr>
        <p:spPr>
          <a:xfrm>
            <a:off x="1473368" y="1082512"/>
            <a:ext cx="8925853" cy="954107"/>
          </a:xfrm>
          <a:prstGeom prst="rect">
            <a:avLst/>
          </a:prstGeom>
        </p:spPr>
        <p:txBody>
          <a:bodyPr wrap="square">
            <a:spAutoFit/>
          </a:bodyPr>
          <a:lstStyle/>
          <a:p>
            <a:r>
              <a:rPr lang="en-US" sz="2800" dirty="0">
                <a:hlinkClick r:id="rId2"/>
              </a:rPr>
              <a:t>https://</a:t>
            </a:r>
            <a:r>
              <a:rPr lang="en-US" sz="2800" dirty="0" smtClean="0">
                <a:hlinkClick r:id="rId2"/>
              </a:rPr>
              <a:t>knowledge.exlibrisgroup.com/Alma/Release_Notes</a:t>
            </a:r>
            <a:endParaRPr lang="en-US" sz="2800" dirty="0" smtClean="0"/>
          </a:p>
          <a:p>
            <a:endParaRPr lang="en-US" sz="2800" dirty="0" smtClean="0"/>
          </a:p>
        </p:txBody>
      </p:sp>
      <p:pic>
        <p:nvPicPr>
          <p:cNvPr id="4" name="Picture 3"/>
          <p:cNvPicPr>
            <a:picLocks noChangeAspect="1"/>
          </p:cNvPicPr>
          <p:nvPr/>
        </p:nvPicPr>
        <p:blipFill>
          <a:blip r:embed="rId3"/>
          <a:stretch>
            <a:fillRect/>
          </a:stretch>
        </p:blipFill>
        <p:spPr>
          <a:xfrm>
            <a:off x="1473367" y="2036619"/>
            <a:ext cx="7855527" cy="4061782"/>
          </a:xfrm>
          <a:prstGeom prst="rect">
            <a:avLst/>
          </a:prstGeom>
        </p:spPr>
      </p:pic>
    </p:spTree>
    <p:extLst>
      <p:ext uri="{BB962C8B-B14F-4D97-AF65-F5344CB8AC3E}">
        <p14:creationId xmlns:p14="http://schemas.microsoft.com/office/powerpoint/2010/main" val="360829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476" y="139502"/>
            <a:ext cx="9755487" cy="791523"/>
          </a:xfrm>
        </p:spPr>
        <p:txBody>
          <a:bodyPr>
            <a:noAutofit/>
          </a:bodyPr>
          <a:lstStyle/>
          <a:p>
            <a:r>
              <a:rPr lang="en-US" sz="3600" b="1" dirty="0"/>
              <a:t>USEFUL LINKS FOR GIL EXPRESS</a:t>
            </a:r>
          </a:p>
        </p:txBody>
      </p:sp>
      <p:sp>
        <p:nvSpPr>
          <p:cNvPr id="3" name="Content Placeholder 2"/>
          <p:cNvSpPr>
            <a:spLocks noGrp="1"/>
          </p:cNvSpPr>
          <p:nvPr>
            <p:ph idx="1"/>
          </p:nvPr>
        </p:nvSpPr>
        <p:spPr>
          <a:xfrm>
            <a:off x="1404851" y="1200366"/>
            <a:ext cx="10672155" cy="533438"/>
          </a:xfrm>
        </p:spPr>
        <p:txBody>
          <a:bodyPr>
            <a:normAutofit fontScale="92500" lnSpcReduction="20000"/>
          </a:bodyPr>
          <a:lstStyle/>
          <a:p>
            <a:pPr marL="0" indent="0">
              <a:buNone/>
            </a:pPr>
            <a:r>
              <a:rPr lang="en-US" sz="3000" b="1" u="sng" dirty="0">
                <a:hlinkClick r:id="rId2"/>
              </a:rPr>
              <a:t>http://gil.usg.edu/gil_express</a:t>
            </a:r>
            <a:endParaRPr lang="en-US" sz="3000" b="1" u="sng" dirty="0"/>
          </a:p>
          <a:p>
            <a:pPr marL="0" indent="0">
              <a:buNone/>
            </a:pPr>
            <a:endParaRPr lang="en-US" u="sng" dirty="0"/>
          </a:p>
          <a:p>
            <a:pPr marL="0" indent="0">
              <a:buNone/>
            </a:pPr>
            <a:endParaRPr lang="en-US" u="sng" dirty="0"/>
          </a:p>
          <a:p>
            <a:pPr marL="0" indent="0">
              <a:buNone/>
            </a:pPr>
            <a:endParaRPr lang="en-US" dirty="0"/>
          </a:p>
        </p:txBody>
      </p:sp>
      <p:grpSp>
        <p:nvGrpSpPr>
          <p:cNvPr id="5" name="Group 4"/>
          <p:cNvGrpSpPr/>
          <p:nvPr/>
        </p:nvGrpSpPr>
        <p:grpSpPr>
          <a:xfrm>
            <a:off x="1421476" y="2003145"/>
            <a:ext cx="9589233" cy="4002800"/>
            <a:chOff x="1421476" y="2003145"/>
            <a:chExt cx="9589233" cy="4002800"/>
          </a:xfrm>
        </p:grpSpPr>
        <p:pic>
          <p:nvPicPr>
            <p:cNvPr id="4" name="Picture 3"/>
            <p:cNvPicPr>
              <a:picLocks noChangeAspect="1"/>
            </p:cNvPicPr>
            <p:nvPr/>
          </p:nvPicPr>
          <p:blipFill>
            <a:blip r:embed="rId3"/>
            <a:stretch>
              <a:fillRect/>
            </a:stretch>
          </p:blipFill>
          <p:spPr>
            <a:xfrm>
              <a:off x="1421476" y="2003145"/>
              <a:ext cx="9589233" cy="4002800"/>
            </a:xfrm>
            <a:prstGeom prst="rect">
              <a:avLst/>
            </a:prstGeom>
            <a:noFill/>
          </p:spPr>
        </p:pic>
        <p:sp>
          <p:nvSpPr>
            <p:cNvPr id="6" name="Rectangle 5"/>
            <p:cNvSpPr/>
            <p:nvPr/>
          </p:nvSpPr>
          <p:spPr>
            <a:xfrm>
              <a:off x="8055033" y="5644341"/>
              <a:ext cx="1554480" cy="3616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567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348" y="266008"/>
            <a:ext cx="10015451" cy="781396"/>
          </a:xfrm>
        </p:spPr>
        <p:txBody>
          <a:bodyPr>
            <a:normAutofit/>
          </a:bodyPr>
          <a:lstStyle/>
          <a:p>
            <a:r>
              <a:rPr lang="en-US" sz="3600" b="1" dirty="0">
                <a:latin typeface="+mn-lt"/>
              </a:rPr>
              <a:t>GIL EXPRESS DOCUMENTS</a:t>
            </a:r>
          </a:p>
        </p:txBody>
      </p:sp>
      <p:grpSp>
        <p:nvGrpSpPr>
          <p:cNvPr id="3" name="Group 2"/>
          <p:cNvGrpSpPr/>
          <p:nvPr/>
        </p:nvGrpSpPr>
        <p:grpSpPr>
          <a:xfrm>
            <a:off x="1446415" y="1927708"/>
            <a:ext cx="9602838" cy="4082394"/>
            <a:chOff x="1014152" y="1977584"/>
            <a:chExt cx="9993537" cy="4461920"/>
          </a:xfrm>
        </p:grpSpPr>
        <p:pic>
          <p:nvPicPr>
            <p:cNvPr id="6" name="Picture 5"/>
            <p:cNvPicPr>
              <a:picLocks noChangeAspect="1"/>
            </p:cNvPicPr>
            <p:nvPr/>
          </p:nvPicPr>
          <p:blipFill>
            <a:blip r:embed="rId2"/>
            <a:stretch>
              <a:fillRect/>
            </a:stretch>
          </p:blipFill>
          <p:spPr>
            <a:xfrm>
              <a:off x="1014152" y="1977584"/>
              <a:ext cx="9993537" cy="4461920"/>
            </a:xfrm>
            <a:prstGeom prst="rect">
              <a:avLst/>
            </a:prstGeom>
            <a:noFill/>
          </p:spPr>
        </p:pic>
        <p:sp>
          <p:nvSpPr>
            <p:cNvPr id="7" name="Rectangle 6"/>
            <p:cNvSpPr/>
            <p:nvPr/>
          </p:nvSpPr>
          <p:spPr>
            <a:xfrm>
              <a:off x="9775768" y="2030005"/>
              <a:ext cx="689956" cy="2709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19062" y="3034145"/>
              <a:ext cx="1150196" cy="3097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54530" y="5962819"/>
              <a:ext cx="7006167"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512916" y="1075898"/>
            <a:ext cx="7647709" cy="954107"/>
          </a:xfrm>
          <a:prstGeom prst="rect">
            <a:avLst/>
          </a:prstGeom>
        </p:spPr>
        <p:txBody>
          <a:bodyPr wrap="square">
            <a:spAutoFit/>
          </a:bodyPr>
          <a:lstStyle/>
          <a:p>
            <a:r>
              <a:rPr lang="en-US" sz="2800" b="1" dirty="0">
                <a:hlinkClick r:id="rId3"/>
              </a:rPr>
              <a:t>https://gil.usg.edu/</a:t>
            </a:r>
            <a:endParaRPr lang="en-US" sz="2800" b="1" dirty="0"/>
          </a:p>
          <a:p>
            <a:endParaRPr lang="en-US" sz="2800" dirty="0"/>
          </a:p>
        </p:txBody>
      </p:sp>
    </p:spTree>
    <p:extLst>
      <p:ext uri="{BB962C8B-B14F-4D97-AF65-F5344CB8AC3E}">
        <p14:creationId xmlns:p14="http://schemas.microsoft.com/office/powerpoint/2010/main" val="51075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88967" y="232756"/>
            <a:ext cx="9526387" cy="839586"/>
          </a:xfrm>
        </p:spPr>
        <p:txBody>
          <a:bodyPr>
            <a:normAutofit/>
          </a:bodyPr>
          <a:lstStyle/>
          <a:p>
            <a:r>
              <a:rPr lang="en-US" sz="3600" b="1" dirty="0">
                <a:latin typeface="+mn-lt"/>
              </a:rPr>
              <a:t>DOCUMENTS LOGIN PAGE</a:t>
            </a:r>
          </a:p>
        </p:txBody>
      </p:sp>
      <p:grpSp>
        <p:nvGrpSpPr>
          <p:cNvPr id="13" name="Group 12"/>
          <p:cNvGrpSpPr/>
          <p:nvPr/>
        </p:nvGrpSpPr>
        <p:grpSpPr>
          <a:xfrm>
            <a:off x="1088967" y="1072342"/>
            <a:ext cx="10020370" cy="4621876"/>
            <a:chOff x="1210125" y="1072342"/>
            <a:chExt cx="10020370" cy="4621876"/>
          </a:xfrm>
        </p:grpSpPr>
        <p:grpSp>
          <p:nvGrpSpPr>
            <p:cNvPr id="11" name="Group 10"/>
            <p:cNvGrpSpPr/>
            <p:nvPr/>
          </p:nvGrpSpPr>
          <p:grpSpPr>
            <a:xfrm>
              <a:off x="1210125" y="1072342"/>
              <a:ext cx="10020369" cy="4621876"/>
              <a:chOff x="1226751" y="1238597"/>
              <a:chExt cx="10020369" cy="4621876"/>
            </a:xfrm>
          </p:grpSpPr>
          <p:pic>
            <p:nvPicPr>
              <p:cNvPr id="3" name="Picture 2"/>
              <p:cNvPicPr>
                <a:picLocks noChangeAspect="1"/>
              </p:cNvPicPr>
              <p:nvPr/>
            </p:nvPicPr>
            <p:blipFill>
              <a:blip r:embed="rId2"/>
              <a:stretch>
                <a:fillRect/>
              </a:stretch>
            </p:blipFill>
            <p:spPr>
              <a:xfrm>
                <a:off x="1226751" y="1238597"/>
                <a:ext cx="10020369" cy="4596938"/>
              </a:xfrm>
              <a:prstGeom prst="rect">
                <a:avLst/>
              </a:prstGeom>
            </p:spPr>
          </p:pic>
          <p:sp>
            <p:nvSpPr>
              <p:cNvPr id="10" name="Rectangle 9"/>
              <p:cNvSpPr/>
              <p:nvPr/>
            </p:nvSpPr>
            <p:spPr>
              <a:xfrm>
                <a:off x="2261062" y="5336771"/>
                <a:ext cx="6758247" cy="5237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0424160" y="1163782"/>
              <a:ext cx="806335" cy="9892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562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102" y="440575"/>
            <a:ext cx="9925223" cy="789710"/>
          </a:xfrm>
        </p:spPr>
        <p:txBody>
          <a:bodyPr>
            <a:normAutofit/>
          </a:bodyPr>
          <a:lstStyle/>
          <a:p>
            <a:r>
              <a:rPr lang="en-US" b="1" dirty="0">
                <a:latin typeface="+mn-lt"/>
              </a:rPr>
              <a:t>GIL EXPRESS DOCUMENTS</a:t>
            </a:r>
          </a:p>
        </p:txBody>
      </p:sp>
      <p:sp>
        <p:nvSpPr>
          <p:cNvPr id="9" name="Content Placeholder 8"/>
          <p:cNvSpPr>
            <a:spLocks noGrp="1"/>
          </p:cNvSpPr>
          <p:nvPr>
            <p:ph idx="1"/>
          </p:nvPr>
        </p:nvSpPr>
        <p:spPr>
          <a:xfrm>
            <a:off x="1496291" y="1961804"/>
            <a:ext cx="9867034" cy="4089861"/>
          </a:xfrm>
        </p:spPr>
        <p:txBody>
          <a:bodyPr>
            <a:normAutofit fontScale="70000" lnSpcReduction="20000"/>
          </a:bodyPr>
          <a:lstStyle/>
          <a:p>
            <a:pPr marL="0" lvl="0" indent="0">
              <a:buNone/>
            </a:pPr>
            <a:r>
              <a:rPr lang="en-US" b="1" dirty="0"/>
              <a:t>GIL Express Contact List</a:t>
            </a:r>
            <a:r>
              <a:rPr lang="en-US" dirty="0"/>
              <a:t> -  A list of contacts for each library with email addresses and phone numbers. This list is updated each fall and spring. You’ll also get emails on the G2FULFILLMENT listserv about these updates from time to time.  </a:t>
            </a:r>
          </a:p>
          <a:p>
            <a:pPr marL="0" lvl="0" indent="0">
              <a:buNone/>
            </a:pPr>
            <a:r>
              <a:rPr lang="en-US" b="1" dirty="0"/>
              <a:t>Closed-Dates Chart</a:t>
            </a:r>
            <a:r>
              <a:rPr lang="en-US" dirty="0"/>
              <a:t> - This chart is available for each semester – Spring, Summer, and Fall. It can be useful when you are suggesting another library to a patron.  For example, if GGC or GSU had something that couldn’t be requested via GIL Express and the patron needed to visit the library to access it.  You would look at the chart to see if they are open.</a:t>
            </a:r>
          </a:p>
          <a:p>
            <a:pPr marL="0" indent="0">
              <a:buNone/>
            </a:pPr>
            <a:r>
              <a:rPr lang="en-US" b="1" dirty="0"/>
              <a:t>STAT Courier Information – </a:t>
            </a:r>
            <a:r>
              <a:rPr lang="en-US" dirty="0"/>
              <a:t>The STAT documents located here include STAT labels for ILL and GIL Express, STAT </a:t>
            </a:r>
            <a:r>
              <a:rPr lang="en-US" dirty="0" err="1"/>
              <a:t>logsheets</a:t>
            </a:r>
            <a:r>
              <a:rPr lang="en-US" dirty="0"/>
              <a:t>, delivery locations, route codes and address codes.</a:t>
            </a:r>
          </a:p>
          <a:p>
            <a:pPr marL="0" indent="0">
              <a:buNone/>
            </a:pPr>
            <a:r>
              <a:rPr lang="en-US" b="1" dirty="0"/>
              <a:t>Institutional Billing – </a:t>
            </a:r>
            <a:r>
              <a:rPr lang="en-US" dirty="0"/>
              <a:t>Instructions on how to process Institutional Billing invoices for your library are located here. There is also a </a:t>
            </a:r>
            <a:r>
              <a:rPr lang="en-US" dirty="0" smtClean="0"/>
              <a:t>PowerPoint </a:t>
            </a:r>
            <a:r>
              <a:rPr lang="en-US" dirty="0"/>
              <a:t>about Institutional Billing.</a:t>
            </a:r>
          </a:p>
          <a:p>
            <a:pPr marL="0" indent="0">
              <a:buNone/>
            </a:pPr>
            <a:r>
              <a:rPr lang="en-US" b="1" dirty="0"/>
              <a:t>GIL Express Blocking – </a:t>
            </a:r>
            <a:r>
              <a:rPr lang="en-US" dirty="0"/>
              <a:t>Patrons from your libraries with overdue GIL Express books should be blocked in Alma using the daily GIL Express Blocking Report. Information on how to block patrons with overdue GE books using the GIL Express blocking reports is provided here. Not everyone who works with GIL Express will receive the blocking report. </a:t>
            </a:r>
            <a:r>
              <a:rPr lang="en-US" dirty="0">
                <a:effectLst/>
              </a:rPr>
              <a:t>If you are not (but should be) receiving this daily email, submit a GIL Support Help Desk ticket. </a:t>
            </a:r>
          </a:p>
          <a:p>
            <a:pPr marL="0" indent="0">
              <a:buNone/>
            </a:pPr>
            <a:r>
              <a:rPr lang="en-US" dirty="0"/>
              <a:t> </a:t>
            </a:r>
            <a:endParaRPr lang="en-US" b="1" dirty="0"/>
          </a:p>
          <a:p>
            <a:pPr marL="0" indent="0">
              <a:buNone/>
            </a:pPr>
            <a:endParaRPr lang="en-US" dirty="0"/>
          </a:p>
        </p:txBody>
      </p:sp>
      <p:pic>
        <p:nvPicPr>
          <p:cNvPr id="3" name="Picture 2"/>
          <p:cNvPicPr>
            <a:picLocks noChangeAspect="1"/>
          </p:cNvPicPr>
          <p:nvPr/>
        </p:nvPicPr>
        <p:blipFill>
          <a:blip r:embed="rId2"/>
          <a:stretch>
            <a:fillRect/>
          </a:stretch>
        </p:blipFill>
        <p:spPr>
          <a:xfrm>
            <a:off x="6086475" y="3386137"/>
            <a:ext cx="19050" cy="85725"/>
          </a:xfrm>
          <a:prstGeom prst="rect">
            <a:avLst/>
          </a:prstGeom>
        </p:spPr>
      </p:pic>
    </p:spTree>
    <p:extLst>
      <p:ext uri="{BB962C8B-B14F-4D97-AF65-F5344CB8AC3E}">
        <p14:creationId xmlns:p14="http://schemas.microsoft.com/office/powerpoint/2010/main" val="406088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476" y="1125376"/>
            <a:ext cx="9732316" cy="4701846"/>
          </a:xfrm>
          <a:prstGeom prst="rect">
            <a:avLst/>
          </a:prstGeom>
        </p:spPr>
      </p:pic>
      <p:sp>
        <p:nvSpPr>
          <p:cNvPr id="6" name="TextBox 5"/>
          <p:cNvSpPr txBox="1"/>
          <p:nvPr/>
        </p:nvSpPr>
        <p:spPr>
          <a:xfrm>
            <a:off x="1421476" y="91440"/>
            <a:ext cx="9651077" cy="646331"/>
          </a:xfrm>
          <a:prstGeom prst="rect">
            <a:avLst/>
          </a:prstGeom>
          <a:noFill/>
        </p:spPr>
        <p:txBody>
          <a:bodyPr wrap="square" rtlCol="0">
            <a:spAutoFit/>
          </a:bodyPr>
          <a:lstStyle/>
          <a:p>
            <a:r>
              <a:rPr lang="en-US" sz="3600" b="1" dirty="0"/>
              <a:t>DOCUMENTS GOOGLE DRIVE</a:t>
            </a:r>
          </a:p>
        </p:txBody>
      </p:sp>
    </p:spTree>
    <p:extLst>
      <p:ext uri="{BB962C8B-B14F-4D97-AF65-F5344CB8AC3E}">
        <p14:creationId xmlns:p14="http://schemas.microsoft.com/office/powerpoint/2010/main" val="1349766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B01AC0B2913D4B8C7092473F844AE3" ma:contentTypeVersion="8" ma:contentTypeDescription="Create a new document." ma:contentTypeScope="" ma:versionID="43c54af4eff982f4051591b0a14aacbb">
  <xsd:schema xmlns:xsd="http://www.w3.org/2001/XMLSchema" xmlns:xs="http://www.w3.org/2001/XMLSchema" xmlns:p="http://schemas.microsoft.com/office/2006/metadata/properties" xmlns:ns1="http://schemas.microsoft.com/sharepoint/v3" xmlns:ns2="f98504ee-447d-4854-b5c9-a62ae54a5fa4" xmlns:ns3="c44460e2-2acd-408a-8031-490648dbd2db" targetNamespace="http://schemas.microsoft.com/office/2006/metadata/properties" ma:root="true" ma:fieldsID="50ddce27aa317656ed30253e07bea07a" ns1:_="" ns2:_="" ns3:_="">
    <xsd:import namespace="http://schemas.microsoft.com/sharepoint/v3"/>
    <xsd:import namespace="f98504ee-447d-4854-b5c9-a62ae54a5fa4"/>
    <xsd:import namespace="c44460e2-2acd-408a-8031-490648dbd2db"/>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8504ee-447d-4854-b5c9-a62ae54a5f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4460e2-2acd-408a-8031-490648dbd2d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ECD31-030D-40A5-BCA3-61EA6A6932DD}">
  <ds:schemaRefs>
    <ds:schemaRef ds:uri="http://schemas.microsoft.com/sharepoint/v3/contenttype/forms"/>
  </ds:schemaRefs>
</ds:datastoreItem>
</file>

<file path=customXml/itemProps2.xml><?xml version="1.0" encoding="utf-8"?>
<ds:datastoreItem xmlns:ds="http://schemas.openxmlformats.org/officeDocument/2006/customXml" ds:itemID="{FDFEEE95-F9B8-4F2A-8CF9-AE313937104C}">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 ds:uri="http://schemas.microsoft.com/sharepoint/v3"/>
    <ds:schemaRef ds:uri="f98504ee-447d-4854-b5c9-a62ae54a5fa4"/>
    <ds:schemaRef ds:uri="c44460e2-2acd-408a-8031-490648dbd2d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3679EE7-11C1-4163-A6D5-01ED809F34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8504ee-447d-4854-b5c9-a62ae54a5fa4"/>
    <ds:schemaRef ds:uri="c44460e2-2acd-408a-8031-490648dbd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TotalTime>
  <Words>1639</Words>
  <Application>Microsoft Office PowerPoint</Application>
  <PresentationFormat>Widescreen</PresentationFormat>
  <Paragraphs>134</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Gill Sans MT</vt:lpstr>
      <vt:lpstr>Times New Roman</vt:lpstr>
      <vt:lpstr>Wingdings</vt:lpstr>
      <vt:lpstr>Gallery</vt:lpstr>
      <vt:lpstr>GIL EXPRESS BASICS</vt:lpstr>
      <vt:lpstr>GETTING STARTED WITH GIL EXPRESS</vt:lpstr>
      <vt:lpstr>USEFUL LINKS FOR GIL EXPRESS</vt:lpstr>
      <vt:lpstr>Link to Ex libris release notes </vt:lpstr>
      <vt:lpstr>USEFUL LINKS FOR GIL EXPRESS</vt:lpstr>
      <vt:lpstr>GIL EXPRESS DOCUMENTS</vt:lpstr>
      <vt:lpstr>DOCUMENTS LOGIN PAGE</vt:lpstr>
      <vt:lpstr>GIL EXPRESS DOCUMENTS</vt:lpstr>
      <vt:lpstr>PowerPoint Presentation</vt:lpstr>
      <vt:lpstr>GIL EXPRESS IN ALMA</vt:lpstr>
      <vt:lpstr>Viewing GIL Express requests</vt:lpstr>
      <vt:lpstr>Pick From Shelf</vt:lpstr>
      <vt:lpstr>HOW DO YOU PICK FROM SHELF?</vt:lpstr>
      <vt:lpstr>Processing Pick From Shelf</vt:lpstr>
      <vt:lpstr>RECEIVING REQUESTED MATERIAL</vt:lpstr>
      <vt:lpstr>Viewing GIL Express Activity</vt:lpstr>
      <vt:lpstr>MANAGING YOUR HOLD SHELVES</vt:lpstr>
      <vt:lpstr>EXPIRED HOLD SHELF</vt:lpstr>
      <vt:lpstr> PROCESSING GE EXPIRED HOLDS </vt:lpstr>
      <vt:lpstr>PATRON INFORMATION</vt:lpstr>
      <vt:lpstr>LETTERS AND NOTICES</vt:lpstr>
      <vt:lpstr>LETTER CONFIGURATION IN ALMA</vt:lpstr>
      <vt:lpstr>PowerPoint Presentation</vt:lpstr>
      <vt:lpstr>LETTER CONFIGURATION</vt:lpstr>
      <vt:lpstr>Additional Resources for Alma Letters</vt:lpstr>
      <vt:lpstr>GIL EXPRESS REPORTS in the Alma network</vt:lpstr>
      <vt:lpstr>PowerPoint Presentation</vt:lpstr>
      <vt:lpstr>GIL EXPRESS REPORTS/Institution level</vt:lpstr>
      <vt:lpstr>Criteria for active loans report</vt:lpstr>
      <vt:lpstr>criteria for lost books report</vt:lpstr>
      <vt:lpstr>GIL Express blocking</vt:lpstr>
      <vt:lpstr>Institutional billing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GIL EXPRESS BASICS</dc:title>
  <dc:creator>Mary W Poland</dc:creator>
  <cp:lastModifiedBy>Mary Poland</cp:lastModifiedBy>
  <cp:revision>20</cp:revision>
  <dcterms:created xsi:type="dcterms:W3CDTF">2020-10-09T17:21:38Z</dcterms:created>
  <dcterms:modified xsi:type="dcterms:W3CDTF">2020-10-13T21:27:21Z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0x0101007DB01AC0B2913D4B8C7092473F844AE3</vt:lpwstr>
  </property>
</Properties>
</file>