
<file path=[Content_Types].xml><?xml version="1.0" encoding="utf-8"?>
<Types xmlns="http://schemas.openxmlformats.org/package/2006/content-types">
  <Default ContentType="image/jpeg" Extension="jpg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4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6858000" cx="9144000"/>
  <p:notesSz cx="70104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3037839" cy="46481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970937" y="0"/>
            <a:ext cx="3037839" cy="46481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81100" y="696912"/>
            <a:ext cx="4648198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701039" y="4415789"/>
            <a:ext cx="5608319" cy="41833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829967"/>
            <a:ext cx="3037839" cy="46481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970937" y="8829967"/>
            <a:ext cx="3037839" cy="464818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rIns="93175" tIns="465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idx="1" type="body"/>
          </p:nvPr>
        </p:nvSpPr>
        <p:spPr>
          <a:xfrm>
            <a:off x="701039" y="4415789"/>
            <a:ext cx="5608319" cy="41833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Shape 26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idx="1" type="body"/>
          </p:nvPr>
        </p:nvSpPr>
        <p:spPr>
          <a:xfrm>
            <a:off x="701039" y="4415789"/>
            <a:ext cx="5608319" cy="41833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Shape 37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idx="1" type="body"/>
          </p:nvPr>
        </p:nvSpPr>
        <p:spPr>
          <a:xfrm>
            <a:off x="701039" y="4415789"/>
            <a:ext cx="5608319" cy="41833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Shape 46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>
            <p:ph idx="1" type="body"/>
          </p:nvPr>
        </p:nvSpPr>
        <p:spPr>
          <a:xfrm>
            <a:off x="701039" y="4415789"/>
            <a:ext cx="5608200" cy="418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" name="Shape 53"/>
          <p:cNvSpPr/>
          <p:nvPr>
            <p:ph idx="2" type="sldImg"/>
          </p:nvPr>
        </p:nvSpPr>
        <p:spPr>
          <a:xfrm>
            <a:off x="1181100" y="696912"/>
            <a:ext cx="4648200" cy="34863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idx="1" type="body"/>
          </p:nvPr>
        </p:nvSpPr>
        <p:spPr>
          <a:xfrm>
            <a:off x="701039" y="4415789"/>
            <a:ext cx="5608200" cy="418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Shape 60"/>
          <p:cNvSpPr/>
          <p:nvPr>
            <p:ph idx="2" type="sldImg"/>
          </p:nvPr>
        </p:nvSpPr>
        <p:spPr>
          <a:xfrm>
            <a:off x="1181100" y="696912"/>
            <a:ext cx="4648200" cy="34863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idx="1" type="body"/>
          </p:nvPr>
        </p:nvSpPr>
        <p:spPr>
          <a:xfrm>
            <a:off x="701039" y="4415789"/>
            <a:ext cx="5608319" cy="41833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Shape 67"/>
          <p:cNvSpPr/>
          <p:nvPr>
            <p:ph idx="2" type="sldImg"/>
          </p:nvPr>
        </p:nvSpPr>
        <p:spPr>
          <a:xfrm>
            <a:off x="11811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x="822958" y="286604"/>
            <a:ext cx="7543800" cy="145075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Calibri"/>
              <a:buNone/>
              <a:defRPr b="0" i="0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Font typeface="Arial"/>
              <a:buNone/>
              <a:defRPr sz="1800"/>
            </a:lvl2pPr>
            <a:lvl3pPr indent="0" lvl="2">
              <a:spcBef>
                <a:spcPts val="0"/>
              </a:spcBef>
              <a:buFont typeface="Arial"/>
              <a:buNone/>
              <a:defRPr sz="1800"/>
            </a:lvl3pPr>
            <a:lvl4pPr indent="0" lvl="3">
              <a:spcBef>
                <a:spcPts val="0"/>
              </a:spcBef>
              <a:buFont typeface="Arial"/>
              <a:buNone/>
              <a:defRPr sz="1800"/>
            </a:lvl4pPr>
            <a:lvl5pPr indent="0" lvl="4">
              <a:spcBef>
                <a:spcPts val="0"/>
              </a:spcBef>
              <a:buFont typeface="Arial"/>
              <a:buNone/>
              <a:defRPr sz="1800"/>
            </a:lvl5pPr>
            <a:lvl6pPr indent="0" lvl="5">
              <a:spcBef>
                <a:spcPts val="0"/>
              </a:spcBef>
              <a:buFont typeface="Arial"/>
              <a:buNone/>
              <a:defRPr sz="1800"/>
            </a:lvl6pPr>
            <a:lvl7pPr indent="0" lvl="6">
              <a:spcBef>
                <a:spcPts val="0"/>
              </a:spcBef>
              <a:buFont typeface="Arial"/>
              <a:buNone/>
              <a:defRPr sz="1800"/>
            </a:lvl7pPr>
            <a:lvl8pPr indent="0" lvl="7">
              <a:spcBef>
                <a:spcPts val="0"/>
              </a:spcBef>
              <a:buFont typeface="Arial"/>
              <a:buNone/>
              <a:defRPr sz="1800"/>
            </a:lvl8pPr>
            <a:lvl9pPr indent="0" lvl="8">
              <a:spcBef>
                <a:spcPts val="0"/>
              </a:spcBef>
              <a:buFont typeface="Arial"/>
              <a:buNone/>
              <a:defRPr sz="1800"/>
            </a:lvl9pPr>
          </a:lstStyle>
          <a:p/>
        </p:txBody>
      </p:sp>
      <p:sp>
        <p:nvSpPr>
          <p:cNvPr id="20" name="Shape 20"/>
          <p:cNvSpPr txBox="1"/>
          <p:nvPr>
            <p:ph idx="1" type="body"/>
          </p:nvPr>
        </p:nvSpPr>
        <p:spPr>
          <a:xfrm>
            <a:off x="822958" y="1845733"/>
            <a:ext cx="75438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289560" lvl="0" marL="91440" marR="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Char char=" "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149352" lvl="1" marL="38404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80772" lvl="2" marL="56692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75691" lvl="3" marL="74980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83311" lvl="4" marL="93268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30299" lvl="5" marL="1100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33499" lvl="6" marL="1300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36699" lvl="7" marL="1500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27201" lvl="8" marL="1699999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0" type="dt"/>
          </p:nvPr>
        </p:nvSpPr>
        <p:spPr>
          <a:xfrm>
            <a:off x="822961" y="6459785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Calibri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1" type="ftr"/>
          </p:nvPr>
        </p:nvSpPr>
        <p:spPr>
          <a:xfrm>
            <a:off x="2764639" y="6459785"/>
            <a:ext cx="3617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Calibri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7425342" y="6459785"/>
            <a:ext cx="9840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0" y="6334316"/>
            <a:ext cx="9144001" cy="6648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Shape 12"/>
          <p:cNvSpPr txBox="1"/>
          <p:nvPr>
            <p:ph type="title"/>
          </p:nvPr>
        </p:nvSpPr>
        <p:spPr>
          <a:xfrm>
            <a:off x="822958" y="286604"/>
            <a:ext cx="7543800" cy="145075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Calibri"/>
              <a:buNone/>
              <a:defRPr b="0" i="0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Font typeface="Arial"/>
              <a:buNone/>
              <a:defRPr sz="1800"/>
            </a:lvl2pPr>
            <a:lvl3pPr indent="0" lvl="2">
              <a:spcBef>
                <a:spcPts val="0"/>
              </a:spcBef>
              <a:buFont typeface="Arial"/>
              <a:buNone/>
              <a:defRPr sz="1800"/>
            </a:lvl3pPr>
            <a:lvl4pPr indent="0" lvl="3">
              <a:spcBef>
                <a:spcPts val="0"/>
              </a:spcBef>
              <a:buFont typeface="Arial"/>
              <a:buNone/>
              <a:defRPr sz="1800"/>
            </a:lvl4pPr>
            <a:lvl5pPr indent="0" lvl="4">
              <a:spcBef>
                <a:spcPts val="0"/>
              </a:spcBef>
              <a:buFont typeface="Arial"/>
              <a:buNone/>
              <a:defRPr sz="1800"/>
            </a:lvl5pPr>
            <a:lvl6pPr indent="0" lvl="5">
              <a:spcBef>
                <a:spcPts val="0"/>
              </a:spcBef>
              <a:buFont typeface="Arial"/>
              <a:buNone/>
              <a:defRPr sz="1800"/>
            </a:lvl6pPr>
            <a:lvl7pPr indent="0" lvl="6">
              <a:spcBef>
                <a:spcPts val="0"/>
              </a:spcBef>
              <a:buFont typeface="Arial"/>
              <a:buNone/>
              <a:defRPr sz="1800"/>
            </a:lvl7pPr>
            <a:lvl8pPr indent="0" lvl="7">
              <a:spcBef>
                <a:spcPts val="0"/>
              </a:spcBef>
              <a:buFont typeface="Arial"/>
              <a:buNone/>
              <a:defRPr sz="1800"/>
            </a:lvl8pPr>
            <a:lvl9pPr indent="0" lvl="8">
              <a:spcBef>
                <a:spcPts val="0"/>
              </a:spcBef>
              <a:buFont typeface="Arial"/>
              <a:buNone/>
              <a:defRPr sz="1800"/>
            </a:lvl9pPr>
          </a:lstStyle>
          <a:p/>
        </p:txBody>
      </p:sp>
      <p:sp>
        <p:nvSpPr>
          <p:cNvPr id="13" name="Shape 13"/>
          <p:cNvSpPr txBox="1"/>
          <p:nvPr>
            <p:ph idx="1" type="body"/>
          </p:nvPr>
        </p:nvSpPr>
        <p:spPr>
          <a:xfrm>
            <a:off x="822958" y="1845733"/>
            <a:ext cx="75438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289560" lvl="0" marL="91440" marR="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Char char=" "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149352" lvl="1" marL="38404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80772" lvl="2" marL="56692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75691" lvl="3" marL="74980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83311" lvl="4" marL="93268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30299" lvl="5" marL="1100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33499" lvl="6" marL="1300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36699" lvl="7" marL="1500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27201" lvl="8" marL="1699999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822961" y="6459785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Calibri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2764639" y="6459785"/>
            <a:ext cx="3617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Calibri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7425342" y="6459785"/>
            <a:ext cx="9840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05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cxnSp>
        <p:nvCxnSpPr>
          <p:cNvPr id="17" name="Shape 17"/>
          <p:cNvCxnSpPr/>
          <p:nvPr/>
        </p:nvCxnSpPr>
        <p:spPr>
          <a:xfrm>
            <a:off x="895149" y="1737842"/>
            <a:ext cx="7475219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gif"/><Relationship Id="rId4" Type="http://schemas.openxmlformats.org/officeDocument/2006/relationships/image" Target="../media/image2.png"/><Relationship Id="rId5" Type="http://schemas.openxmlformats.org/officeDocument/2006/relationships/image" Target="../media/image5.png"/><Relationship Id="rId6" Type="http://schemas.openxmlformats.org/officeDocument/2006/relationships/image" Target="../media/image4.png"/><Relationship Id="rId7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gif"/><Relationship Id="rId4" Type="http://schemas.openxmlformats.org/officeDocument/2006/relationships/image" Target="../media/image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gif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gif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gif"/><Relationship Id="rId4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gi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3928532" y="274637"/>
            <a:ext cx="4834467" cy="13763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25000"/>
              <a:buFont typeface="Calibri"/>
              <a:buNone/>
            </a:pPr>
            <a:r>
              <a:rPr b="0" i="0" lang="en-US" sz="324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External Authentication</a:t>
            </a:r>
            <a:br>
              <a:rPr b="0" i="0" lang="en-US" sz="324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324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24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in </a:t>
            </a:r>
          </a:p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822958" y="1845733"/>
            <a:ext cx="75438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    </a:t>
            </a:r>
          </a:p>
        </p:txBody>
      </p:sp>
      <p:pic>
        <p:nvPicPr>
          <p:cNvPr id="30" name="Shape 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9900" y="274637"/>
            <a:ext cx="3009899" cy="106679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discoveralma.com/classes/819hdh90faspaFJ0aKD9/images/what_is_alma.png" id="31" name="Shape 31"/>
          <p:cNvPicPr preferRelativeResize="0"/>
          <p:nvPr/>
        </p:nvPicPr>
        <p:blipFill rotWithShape="1">
          <a:blip r:embed="rId4">
            <a:alphaModFix/>
          </a:blip>
          <a:srcRect b="0" l="0" r="34528" t="0"/>
          <a:stretch/>
        </p:blipFill>
        <p:spPr>
          <a:xfrm>
            <a:off x="4536982" y="915804"/>
            <a:ext cx="3118104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open-systems.ufl.edu/files/image_shibboleth_logo_color.png" id="32" name="Shape 3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260475" y="2774255"/>
            <a:ext cx="1428748" cy="142874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www.apereo.org/sites/default/files/styles/project_logo/public/projects/logos/cas_max_logo_0.png?itok=uD4hQ5-h" id="33" name="Shape 3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479800" y="2893316"/>
            <a:ext cx="1552575" cy="119062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ashfaqshinwary.files.wordpress.com/2013/05/ldap-logo.jpg" id="34" name="Shape 3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946557" y="2582499"/>
            <a:ext cx="1812262" cy="18122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3928532" y="274637"/>
            <a:ext cx="4834467" cy="13763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25000"/>
              <a:buFont typeface="Calibri"/>
              <a:buNone/>
            </a:pPr>
            <a:r>
              <a:rPr b="0" i="0" lang="en-US" sz="3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What is </a:t>
            </a:r>
            <a:br>
              <a:rPr b="0" i="0" lang="en-US" sz="3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External Authentication?</a:t>
            </a:r>
          </a:p>
        </p:txBody>
      </p:sp>
      <p:pic>
        <p:nvPicPr>
          <p:cNvPr id="40" name="Shape 4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9900" y="274637"/>
            <a:ext cx="3009899" cy="1066799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Shape 41"/>
          <p:cNvSpPr txBox="1"/>
          <p:nvPr/>
        </p:nvSpPr>
        <p:spPr>
          <a:xfrm>
            <a:off x="975358" y="1998133"/>
            <a:ext cx="75438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    </a:t>
            </a:r>
          </a:p>
          <a:p>
            <a:pPr indent="-193548" lvl="1" marL="384048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91440" lvl="0" marL="91440" marR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Font typeface="Calibri"/>
              <a:buNone/>
            </a:pPr>
            <a:r>
              <a:t/>
            </a:r>
            <a:endParaRPr b="0" i="0" sz="20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Font typeface="Calibri"/>
              <a:buNone/>
            </a:pPr>
            <a:r>
              <a:t/>
            </a:r>
            <a:endParaRPr b="0" i="0" sz="20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822958" y="1845733"/>
            <a:ext cx="75438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t/>
            </a:r>
            <a:endParaRPr b="0" i="0" sz="20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External authentication is a type of access control where a trusted source verifies a user’s credentials.</a:t>
            </a:r>
          </a:p>
        </p:txBody>
      </p:sp>
      <p:pic>
        <p:nvPicPr>
          <p:cNvPr id="43" name="Shape 4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997032" y="2743200"/>
            <a:ext cx="5350298" cy="35906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3928532" y="274637"/>
            <a:ext cx="4834467" cy="13763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25000"/>
              <a:buFont typeface="Calibri"/>
              <a:buNone/>
            </a:pPr>
            <a:r>
              <a:rPr b="0" i="0" lang="en-US" sz="3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Types of users in Alma</a:t>
            </a:r>
          </a:p>
        </p:txBody>
      </p:sp>
      <p:pic>
        <p:nvPicPr>
          <p:cNvPr id="49" name="Shape 4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9900" y="274637"/>
            <a:ext cx="3009899" cy="1066799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Shape 50"/>
          <p:cNvSpPr txBox="1"/>
          <p:nvPr>
            <p:ph idx="1" type="body"/>
          </p:nvPr>
        </p:nvSpPr>
        <p:spPr>
          <a:xfrm>
            <a:off x="822958" y="1845733"/>
            <a:ext cx="75438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t/>
            </a:r>
            <a:endParaRPr b="0" i="0" sz="20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t/>
            </a:r>
            <a:endParaRPr b="0" i="0" sz="20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t/>
            </a:r>
            <a:endParaRPr b="0" i="0" sz="20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3408" lvl="1" marL="63550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</a:pPr>
            <a:r>
              <a:rPr b="0" i="0" lang="en-US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Internal</a:t>
            </a:r>
          </a:p>
          <a:p>
            <a:pPr indent="-348488" lvl="2" marL="81838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</a:pPr>
            <a:r>
              <a:rPr b="0" i="0" lang="en-US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Created in Alma, password managed in Alma</a:t>
            </a:r>
          </a:p>
          <a:p>
            <a:pPr indent="-348488" lvl="2" marL="81838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</a:pPr>
            <a:r>
              <a:rPr b="0" i="0" lang="en-US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Mostly limited to some small patron groups and one or two Sysadmin type accounts</a:t>
            </a:r>
          </a:p>
          <a:p>
            <a:pPr indent="-343408" lvl="1" marL="63550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3408" lvl="1" marL="63550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</a:pPr>
            <a:r>
              <a:rPr b="0" i="0" lang="en-US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External</a:t>
            </a:r>
          </a:p>
          <a:p>
            <a:pPr indent="-348488" lvl="2" marL="81838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</a:pPr>
            <a:r>
              <a:rPr b="0" i="0" lang="en-US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Imported via SIS Integration, password managed externally</a:t>
            </a:r>
          </a:p>
          <a:p>
            <a:pPr indent="-348488" lvl="2" marL="81838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</a:pPr>
            <a:r>
              <a:rPr b="0" i="0" lang="en-US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Majority of users will fall in this category</a:t>
            </a:r>
          </a:p>
          <a:p>
            <a:pPr indent="-5587" lvl="2" marL="47548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3928532" y="274637"/>
            <a:ext cx="4834500" cy="13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25000"/>
              <a:buFont typeface="Calibri"/>
              <a:buNone/>
            </a:pPr>
            <a:r>
              <a:rPr lang="en-US" sz="3600"/>
              <a:t>Updating External Auth</a:t>
            </a:r>
          </a:p>
        </p:txBody>
      </p:sp>
      <p:pic>
        <p:nvPicPr>
          <p:cNvPr id="56" name="Shape 5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9900" y="274637"/>
            <a:ext cx="3009900" cy="106680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Shape 57"/>
          <p:cNvSpPr txBox="1"/>
          <p:nvPr>
            <p:ph idx="1" type="body"/>
          </p:nvPr>
        </p:nvSpPr>
        <p:spPr>
          <a:xfrm>
            <a:off x="822958" y="1845733"/>
            <a:ext cx="7543800" cy="40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t/>
            </a:r>
            <a:endParaRPr b="0" i="0" sz="20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t/>
            </a:r>
            <a:endParaRPr b="0" i="0" sz="20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t/>
            </a:r>
            <a:endParaRPr b="0" i="0" sz="20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3408" lvl="1" marL="63550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</a:pPr>
            <a:r>
              <a:rPr lang="en-US"/>
              <a:t>Authentication methods will continue to change</a:t>
            </a:r>
          </a:p>
          <a:p>
            <a: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t/>
            </a:r>
            <a:endParaRPr/>
          </a:p>
          <a:p>
            <a:pPr indent="-343408" lvl="1" marL="63550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</a:pPr>
            <a:r>
              <a:rPr lang="en-US"/>
              <a:t>Updates and new methods can be tested with Alma</a:t>
            </a:r>
          </a:p>
          <a:p>
            <a: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t/>
            </a:r>
            <a:endParaRPr/>
          </a:p>
          <a:p>
            <a:pPr indent="-343408" lvl="1" marL="63550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</a:pPr>
            <a:r>
              <a:rPr lang="en-US"/>
              <a:t>Will always require help from your local IT teams</a:t>
            </a:r>
          </a:p>
          <a:p>
            <a:pPr indent="-5586" lvl="2" marL="47548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3928532" y="274637"/>
            <a:ext cx="4834500" cy="13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25000"/>
              <a:buFont typeface="Calibri"/>
              <a:buNone/>
            </a:pPr>
            <a:r>
              <a:rPr lang="en-US" sz="3600"/>
              <a:t>Future Plans?</a:t>
            </a:r>
          </a:p>
        </p:txBody>
      </p:sp>
      <p:pic>
        <p:nvPicPr>
          <p:cNvPr id="63" name="Shape 6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9900" y="274637"/>
            <a:ext cx="3009900" cy="1066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Shape 6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79525" y="1845725"/>
            <a:ext cx="6809199" cy="4023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3928532" y="274637"/>
            <a:ext cx="4834467" cy="13763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25000"/>
              <a:buFont typeface="Calibri"/>
              <a:buNone/>
            </a:pPr>
            <a:r>
              <a:rPr b="0" i="0" lang="en-US" sz="324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External Authentication</a:t>
            </a:r>
            <a:br>
              <a:rPr b="0" i="0" lang="en-US" sz="324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324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24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in </a:t>
            </a:r>
          </a:p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822958" y="1845733"/>
            <a:ext cx="75438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    </a:t>
            </a:r>
          </a:p>
        </p:txBody>
      </p:sp>
      <p:pic>
        <p:nvPicPr>
          <p:cNvPr id="71" name="Shape 7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9900" y="274637"/>
            <a:ext cx="3009899" cy="106679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discoveralma.com/classes/819hdh90faspaFJ0aKD9/images/what_is_alma.png" id="72" name="Shape 72"/>
          <p:cNvPicPr preferRelativeResize="0"/>
          <p:nvPr/>
        </p:nvPicPr>
        <p:blipFill rotWithShape="1">
          <a:blip r:embed="rId4">
            <a:alphaModFix/>
          </a:blip>
          <a:srcRect b="0" l="0" r="34528" t="0"/>
          <a:stretch/>
        </p:blipFill>
        <p:spPr>
          <a:xfrm>
            <a:off x="4536982" y="915804"/>
            <a:ext cx="3118104" cy="619125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Shape 73"/>
          <p:cNvSpPr txBox="1"/>
          <p:nvPr/>
        </p:nvSpPr>
        <p:spPr>
          <a:xfrm>
            <a:off x="0" y="1998133"/>
            <a:ext cx="91440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tIns="45700">
            <a:noAutofit/>
          </a:bodyPr>
          <a:lstStyle/>
          <a:p>
            <a:pPr indent="-342900" lvl="0" marL="34290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t/>
            </a:r>
            <a:endParaRPr b="0" i="0" sz="36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08" lvl="1" marL="292608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Calibri"/>
              <a:buNone/>
            </a:pPr>
            <a:r>
              <a:t/>
            </a:r>
            <a:endParaRPr b="0" i="0" sz="36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08" lvl="1" marL="292608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b="0" i="0" lang="en-US" sz="3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Thank you!</a:t>
            </a:r>
          </a:p>
          <a:p>
            <a:pPr indent="-508" lvl="1" marL="292608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Calibri"/>
              <a:buNone/>
            </a:pPr>
            <a:r>
              <a:t/>
            </a:r>
            <a:endParaRPr b="0" i="0" sz="36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08" lvl="1" marL="292608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b="0" i="0" lang="en-US" sz="3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Questions?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Retrospect">
  <a:themeElements>
    <a:clrScheme name="Custom 1">
      <a:dk1>
        <a:srgbClr val="000000"/>
      </a:dk1>
      <a:lt1>
        <a:srgbClr val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42852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