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64" r:id="rId3"/>
    <p:sldId id="289" r:id="rId4"/>
    <p:sldId id="283" r:id="rId5"/>
    <p:sldId id="285" r:id="rId6"/>
    <p:sldId id="286" r:id="rId7"/>
    <p:sldId id="287" r:id="rId8"/>
    <p:sldId id="284" r:id="rId9"/>
    <p:sldId id="288" r:id="rId10"/>
    <p:sldId id="290" r:id="rId11"/>
    <p:sldId id="291" r:id="rId12"/>
    <p:sldId id="292" r:id="rId13"/>
    <p:sldId id="293" r:id="rId14"/>
    <p:sldId id="297" r:id="rId15"/>
    <p:sldId id="294" r:id="rId16"/>
    <p:sldId id="295" r:id="rId17"/>
    <p:sldId id="296" r:id="rId18"/>
    <p:sldId id="266" r:id="rId19"/>
    <p:sldId id="301" r:id="rId20"/>
    <p:sldId id="302" r:id="rId21"/>
    <p:sldId id="282" r:id="rId22"/>
    <p:sldId id="299" r:id="rId23"/>
    <p:sldId id="298" r:id="rId24"/>
    <p:sldId id="274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howGuides="1">
      <p:cViewPr varScale="1">
        <p:scale>
          <a:sx n="74" d="100"/>
          <a:sy n="74" d="100"/>
        </p:scale>
        <p:origin x="810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5/9/2024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5/9/2024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galileo-network.alma.exlibrisgroup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ibguides.galileo.usg.edu/GIL-FOLI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s.org/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IL-COURIER-L@LISTSERV.UGA.EDU" TargetMode="External"/><Relationship Id="rId2" Type="http://schemas.openxmlformats.org/officeDocument/2006/relationships/hyperlink" Target="mailto:G2FULFILLMENT@LISTSERV.UG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desk@usg.edu" TargetMode="External"/><Relationship Id="rId5" Type="http://schemas.openxmlformats.org/officeDocument/2006/relationships/hyperlink" Target="https://listserv.uga.edu/cgi-bin/wa?INDEX" TargetMode="External"/><Relationship Id="rId4" Type="http://schemas.openxmlformats.org/officeDocument/2006/relationships/hyperlink" Target="mailto:GA-G2ALL@LISTESERV.UGA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gil.usg.edu/gil_expre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gil.usg.edu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2" y="0"/>
            <a:ext cx="9220200" cy="35814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GIL EXPRESS: </a:t>
            </a:r>
            <a:b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</a:t>
            </a:r>
            <a:b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b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WILL BE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012" y="5334000"/>
            <a:ext cx="7567745" cy="1244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Rosemary Humphrey, Kennesaw State University</a:t>
            </a:r>
          </a:p>
          <a:p>
            <a:r>
              <a:rPr lang="en-US" dirty="0" smtClean="0"/>
              <a:t>Mary </a:t>
            </a:r>
            <a:r>
              <a:rPr lang="en-US" dirty="0"/>
              <a:t>Poland, University of Georgia</a:t>
            </a:r>
          </a:p>
          <a:p>
            <a:r>
              <a:rPr lang="en-US" dirty="0" smtClean="0"/>
              <a:t>Viki Timian, University of Georgia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60" y="3558540"/>
            <a:ext cx="1747904" cy="16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smtClean="0"/>
              <a:t>Viewing GIL Express Activity</a:t>
            </a:r>
            <a:endParaRPr lang="en-US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309" y="1701800"/>
            <a:ext cx="10382598" cy="88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GIL Express information, including the Hold status, is located under the “Network Activity” tab on the Patron’s Account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667000"/>
            <a:ext cx="103822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pPr algn="ctr"/>
            <a:r>
              <a:rPr lang="en-US" b="1" dirty="0" smtClean="0"/>
              <a:t>MANAGING ACTIVE HOLDS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0412" y="2667000"/>
            <a:ext cx="9906000" cy="385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Patron doesn’t want the item – cancelling an active hold</a:t>
            </a:r>
          </a:p>
          <a:p>
            <a:pPr lvl="1"/>
            <a:r>
              <a:rPr lang="en-US" dirty="0" smtClean="0"/>
              <a:t>Go </a:t>
            </a:r>
            <a:r>
              <a:rPr lang="en-US" dirty="0"/>
              <a:t>to the Active Hold Shelf</a:t>
            </a:r>
          </a:p>
          <a:p>
            <a:pPr lvl="1"/>
            <a:r>
              <a:rPr lang="en-US" dirty="0"/>
              <a:t>For Gil Express items, Update Expiry is the only option available to change</a:t>
            </a:r>
          </a:p>
          <a:p>
            <a:pPr lvl="1"/>
            <a:r>
              <a:rPr lang="en-US" dirty="0"/>
              <a:t>Update expiration date to a past date</a:t>
            </a:r>
          </a:p>
          <a:p>
            <a:pPr lvl="1"/>
            <a:r>
              <a:rPr lang="en-US" dirty="0"/>
              <a:t>This action sends the record to the Expired Hold Shelf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Patron </a:t>
            </a:r>
            <a:r>
              <a:rPr lang="en-US" dirty="0"/>
              <a:t>doesn’t pick up </a:t>
            </a:r>
            <a:r>
              <a:rPr lang="en-US" dirty="0" smtClean="0"/>
              <a:t>an </a:t>
            </a:r>
            <a:r>
              <a:rPr lang="en-US" dirty="0"/>
              <a:t>item - hold expires</a:t>
            </a:r>
          </a:p>
          <a:p>
            <a:pPr lvl="1"/>
            <a:r>
              <a:rPr lang="en-US" dirty="0"/>
              <a:t>Record is </a:t>
            </a:r>
            <a:r>
              <a:rPr lang="en-US" dirty="0" smtClean="0"/>
              <a:t>automatically moved </a:t>
            </a:r>
            <a:r>
              <a:rPr lang="en-US" dirty="0"/>
              <a:t>to the Expired Hold Shelf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1" y="1371600"/>
            <a:ext cx="9386568" cy="11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EXPIRED HOLD SHELF</a:t>
            </a:r>
            <a:endParaRPr lang="en-US" b="1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21583" y="3068017"/>
            <a:ext cx="10798383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400" b="1" dirty="0"/>
              <a:t>Send to Institution:  Items to go to another institution (GIL Express</a:t>
            </a:r>
            <a:r>
              <a:rPr lang="en-US" sz="2400" b="1" dirty="0" smtClean="0"/>
              <a:t>)</a:t>
            </a:r>
          </a:p>
          <a:p>
            <a:pPr>
              <a:spcBef>
                <a:spcPts val="0"/>
              </a:spcBef>
              <a:defRPr/>
            </a:pPr>
            <a:endParaRPr lang="en-US" sz="2400" b="1" dirty="0"/>
          </a:p>
          <a:p>
            <a:pPr>
              <a:spcBef>
                <a:spcPts val="0"/>
              </a:spcBef>
              <a:defRPr/>
            </a:pPr>
            <a:r>
              <a:rPr lang="en-US" sz="2000" b="1" dirty="0" err="1" smtClean="0"/>
              <a:t>Reshelve</a:t>
            </a:r>
            <a:r>
              <a:rPr lang="en-US" sz="2000" b="1" dirty="0"/>
              <a:t>:</a:t>
            </a:r>
            <a:r>
              <a:rPr lang="en-US" sz="2000" dirty="0"/>
              <a:t> Items handled by your “currently at” location’s circulation desk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/>
              <a:t>Send to Circulation Desk: </a:t>
            </a:r>
            <a:r>
              <a:rPr lang="en-US" sz="2000" dirty="0"/>
              <a:t>Items handled by another circulation desk within the same Library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/>
              <a:t>Send to Library: </a:t>
            </a:r>
            <a:r>
              <a:rPr lang="en-US" sz="2000" dirty="0"/>
              <a:t>Items to go to another library within your institution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/>
              <a:t>Activate Next: </a:t>
            </a:r>
            <a:r>
              <a:rPr lang="en-US" sz="2000" dirty="0"/>
              <a:t>Items that have another request pending in the queue for pickup at that same circulation desk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86" y="1635608"/>
            <a:ext cx="9982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SHIPPING/DELIVERY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29" y="1676400"/>
            <a:ext cx="10157354" cy="4775200"/>
          </a:xfrm>
        </p:spPr>
        <p:txBody>
          <a:bodyPr>
            <a:normAutofit/>
          </a:bodyPr>
          <a:lstStyle/>
          <a:p>
            <a:r>
              <a:rPr lang="en-US" dirty="0" smtClean="0"/>
              <a:t>Some institutions </a:t>
            </a:r>
            <a:r>
              <a:rPr lang="en-US" dirty="0"/>
              <a:t>have multiple library locations, </a:t>
            </a:r>
            <a:r>
              <a:rPr lang="en-US" dirty="0" smtClean="0"/>
              <a:t>please </a:t>
            </a:r>
            <a:r>
              <a:rPr lang="en-US" dirty="0"/>
              <a:t>double check </a:t>
            </a:r>
            <a:r>
              <a:rPr lang="en-US" dirty="0" smtClean="0"/>
              <a:t>that books are </a:t>
            </a:r>
            <a:r>
              <a:rPr lang="en-US" dirty="0"/>
              <a:t>being sent to the correct </a:t>
            </a:r>
            <a:r>
              <a:rPr lang="en-US" dirty="0" smtClean="0"/>
              <a:t>locations.</a:t>
            </a:r>
            <a:endParaRPr lang="en-US" dirty="0"/>
          </a:p>
          <a:p>
            <a:r>
              <a:rPr lang="en-US" dirty="0" smtClean="0"/>
              <a:t>Remember to put book bands on books going to other libraries</a:t>
            </a:r>
          </a:p>
          <a:p>
            <a:r>
              <a:rPr lang="en-US" dirty="0" smtClean="0"/>
              <a:t>Leave a little room in the zip ties on the book bags</a:t>
            </a:r>
            <a:endParaRPr lang="en-US" dirty="0"/>
          </a:p>
          <a:p>
            <a:r>
              <a:rPr lang="en-US" dirty="0" smtClean="0"/>
              <a:t>Separate </a:t>
            </a:r>
            <a:r>
              <a:rPr lang="en-US" dirty="0"/>
              <a:t>ILL and GIL Express </a:t>
            </a:r>
            <a:r>
              <a:rPr lang="en-US" dirty="0" smtClean="0"/>
              <a:t>books. Don’t send them in </a:t>
            </a:r>
            <a:r>
              <a:rPr lang="en-US" dirty="0"/>
              <a:t>the same bag. We use </a:t>
            </a:r>
            <a:r>
              <a:rPr lang="en-US" dirty="0" smtClean="0"/>
              <a:t>white labels for GE and blue labels for ILL to </a:t>
            </a:r>
            <a:r>
              <a:rPr lang="en-US" dirty="0"/>
              <a:t>differentiate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 </a:t>
            </a:r>
            <a:r>
              <a:rPr lang="en-US" dirty="0"/>
              <a:t>Courier charges by the stop. Report </a:t>
            </a:r>
            <a:r>
              <a:rPr lang="en-US" dirty="0" smtClean="0"/>
              <a:t>to the GIL Support help desk any </a:t>
            </a:r>
            <a:r>
              <a:rPr lang="en-US" dirty="0"/>
              <a:t>time </a:t>
            </a:r>
            <a:r>
              <a:rPr lang="en-US" dirty="0" smtClean="0"/>
              <a:t>the </a:t>
            </a:r>
            <a:r>
              <a:rPr lang="en-US" dirty="0"/>
              <a:t>courier does not come to your location.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GIL EXPRESS REPORTS IN ANALYTICS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70877" y="2713738"/>
            <a:ext cx="4973041" cy="512064"/>
          </a:xfrm>
        </p:spPr>
        <p:txBody>
          <a:bodyPr/>
          <a:lstStyle/>
          <a:p>
            <a:r>
              <a:rPr lang="en-US" b="0" dirty="0" smtClean="0"/>
              <a:t>User Role – Designs Analytics</a:t>
            </a:r>
            <a:endParaRPr lang="en-US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3505200"/>
            <a:ext cx="2924175" cy="29051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43950" y="2709420"/>
            <a:ext cx="4951651" cy="520700"/>
          </a:xfrm>
        </p:spPr>
        <p:txBody>
          <a:bodyPr/>
          <a:lstStyle/>
          <a:p>
            <a:r>
              <a:rPr lang="en-US" b="0" dirty="0" smtClean="0"/>
              <a:t>GIL Express Reports Dashboard</a:t>
            </a:r>
            <a:endParaRPr lang="en-US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3505200"/>
            <a:ext cx="2927497" cy="3048000"/>
          </a:xfrm>
        </p:spPr>
      </p:pic>
      <p:sp>
        <p:nvSpPr>
          <p:cNvPr id="10" name="TextBox 9"/>
          <p:cNvSpPr txBox="1"/>
          <p:nvPr/>
        </p:nvSpPr>
        <p:spPr>
          <a:xfrm>
            <a:off x="1217612" y="1622302"/>
            <a:ext cx="954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Reports for GIL Express loans of local materials can be found at the institution level of Analytics.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pPr algn="ctr"/>
            <a:r>
              <a:rPr lang="en-US" b="1" dirty="0" smtClean="0"/>
              <a:t>REPORTS IN THE NETWORK ZONE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117309" y="1536174"/>
            <a:ext cx="99301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Statistics on local patrons’ GIL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Express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requests and charges are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available in the Network Zone at 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b="1" u="sng" dirty="0" smtClean="0">
                <a:solidFill>
                  <a:srgbClr val="C00000"/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b="1" u="sng" dirty="0">
                <a:solidFill>
                  <a:srgbClr val="C00000"/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://galileo-network.alma.exlibrisgroup.com</a:t>
            </a:r>
            <a:r>
              <a:rPr lang="en-US" b="1" u="sng" dirty="0" smtClean="0">
                <a:solidFill>
                  <a:srgbClr val="C00000"/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/</a:t>
            </a:r>
            <a:r>
              <a:rPr lang="en-US" b="1" u="sng" dirty="0">
                <a:solidFill>
                  <a:schemeClr val="tx2"/>
                </a:solidFill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C00000"/>
                </a:solidFill>
                <a:ea typeface="Times New Roman" panose="02020603050405020304" pitchFamily="18" charset="0"/>
              </a:rPr>
              <a:t> </a:t>
            </a:r>
            <a:endParaRPr lang="en-US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institutional leads for each library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have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login credentials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Alma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in the Network Zone or you can submit a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GIL Support help desk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ticket to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request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them. 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4419600"/>
            <a:ext cx="441007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4419600"/>
            <a:ext cx="62103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WHAT IT WILL BE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FUTURE OF GIL EXPRESS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47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EBSCO FOLIO </a:t>
            </a:r>
            <a:br>
              <a:rPr lang="en-US" b="1" dirty="0" smtClean="0"/>
            </a:br>
            <a:r>
              <a:rPr lang="en-US" b="1" dirty="0" smtClean="0"/>
              <a:t>IMPLEMENTATION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03" y="1905000"/>
            <a:ext cx="9980851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hlinkClick r:id="rId2"/>
              </a:rPr>
              <a:t>https</a:t>
            </a:r>
            <a:r>
              <a:rPr lang="en-US" sz="2800" b="1" dirty="0">
                <a:hlinkClick r:id="rId2"/>
              </a:rPr>
              <a:t>://libguides.galileo.usg.edu/GIL-FOLIO</a:t>
            </a:r>
            <a:endParaRPr lang="en-US" sz="2800" b="1" dirty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03" y="2819400"/>
            <a:ext cx="97345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EBSCO CONNECT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42" y="1676400"/>
            <a:ext cx="7776087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EBSCO ACADEMY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21" y="1981200"/>
            <a:ext cx="9753600" cy="2408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831" y="4601584"/>
            <a:ext cx="9666181" cy="17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IT IS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386" y="2057400"/>
            <a:ext cx="1036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GIL Express is a </a:t>
            </a:r>
            <a:r>
              <a:rPr lang="en-US" sz="2800" dirty="0"/>
              <a:t>program allowing </a:t>
            </a:r>
            <a:r>
              <a:rPr lang="en-US" sz="2800" dirty="0" smtClean="0"/>
              <a:t>eligible students, </a:t>
            </a:r>
            <a:r>
              <a:rPr lang="en-US" sz="2800" dirty="0"/>
              <a:t>faculty, or staff </a:t>
            </a:r>
            <a:r>
              <a:rPr lang="en-US" sz="2800" dirty="0" smtClean="0"/>
              <a:t>members </a:t>
            </a:r>
            <a:r>
              <a:rPr lang="en-US" sz="2800" dirty="0"/>
              <a:t>from </a:t>
            </a:r>
            <a:r>
              <a:rPr lang="en-US" sz="2800" dirty="0" smtClean="0"/>
              <a:t>any </a:t>
            </a:r>
            <a:r>
              <a:rPr lang="en-US" sz="2800" dirty="0"/>
              <a:t>University System of Georgia institution to borrow books from any other University System of Georgia Library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Materials </a:t>
            </a:r>
            <a:r>
              <a:rPr lang="en-US" sz="2800" dirty="0"/>
              <a:t>may be borrowed in person from the lending library (</a:t>
            </a:r>
            <a:r>
              <a:rPr lang="en-US" sz="2800" b="1" dirty="0"/>
              <a:t>Walkup Charges</a:t>
            </a:r>
            <a:r>
              <a:rPr lang="en-US" sz="2800" dirty="0"/>
              <a:t>) or materials may be requested </a:t>
            </a:r>
            <a:r>
              <a:rPr lang="en-US" sz="2800" dirty="0" smtClean="0"/>
              <a:t>from </a:t>
            </a:r>
            <a:r>
              <a:rPr lang="en-US" sz="2800" dirty="0"/>
              <a:t>the GIL-Find Catalog to be sent to patron’s preferred pickup library (</a:t>
            </a:r>
            <a:r>
              <a:rPr lang="en-US" sz="2800" b="1" dirty="0"/>
              <a:t>Remote Charges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918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228600"/>
            <a:ext cx="8458200" cy="2133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/>
                <a:latin typeface="+mj-lt"/>
              </a:rPr>
              <a:t>EBSCO FOLIO Implementation and GIL Express</a:t>
            </a:r>
            <a:endParaRPr lang="en-US" sz="4400" b="1" dirty="0">
              <a:effectLst/>
              <a:latin typeface="+mj-lt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303212" y="2743201"/>
            <a:ext cx="8077439" cy="22098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Managing borrowing/lending</a:t>
            </a:r>
          </a:p>
          <a:p>
            <a:endParaRPr lang="en-US" sz="4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Lessons (to be) learned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089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pPr algn="ctr"/>
            <a:r>
              <a:rPr lang="en-US" b="1" dirty="0" smtClean="0"/>
              <a:t>OpenRS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61" y="2209800"/>
            <a:ext cx="6750304" cy="4470400"/>
          </a:xfrm>
        </p:spPr>
      </p:pic>
      <p:sp>
        <p:nvSpPr>
          <p:cNvPr id="5" name="TextBox 4"/>
          <p:cNvSpPr txBox="1"/>
          <p:nvPr/>
        </p:nvSpPr>
        <p:spPr>
          <a:xfrm>
            <a:off x="1117309" y="1371600"/>
            <a:ext cx="35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3"/>
              </a:rPr>
              <a:t>https://openrs.org</a:t>
            </a:r>
            <a:r>
              <a:rPr lang="en-US" sz="2800" b="1" dirty="0" smtClean="0">
                <a:hlinkClick r:id="rId3"/>
              </a:rPr>
              <a:t>/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15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DELIVERY SERVICE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79613" y="2209800"/>
            <a:ext cx="929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FY25 – STAT COURIER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FY26 AND BEYOND – RFP TO SELECT MOST COST EFFECTIVE DELIVERY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012" y="4419600"/>
            <a:ext cx="7313295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Stay Tuned … Let’s Find Out What Comes Next!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4" y="5685163"/>
            <a:ext cx="7313295" cy="812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Viki Timian – vtimian@uga.edu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Rosemary Humphrey – rhumph13@kennesaw.edu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Mary Poland – mwpoland@uga.edu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533400"/>
            <a:ext cx="3891165" cy="37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First Things – GIL Express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1" y="1676400"/>
            <a:ext cx="10057051" cy="5029199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Subscribe to these lists:</a:t>
            </a:r>
          </a:p>
          <a:p>
            <a:pPr lvl="1"/>
            <a:r>
              <a:rPr lang="en-US" sz="2600" dirty="0" smtClean="0"/>
              <a:t>GIL </a:t>
            </a:r>
            <a:r>
              <a:rPr lang="en-US" sz="2600" dirty="0"/>
              <a:t>Fulfillment Community - </a:t>
            </a:r>
            <a:r>
              <a:rPr lang="en-US" sz="2600" u="sng" dirty="0" smtClean="0">
                <a:hlinkClick r:id="rId2"/>
              </a:rPr>
              <a:t>G2FULFILLMENT@LISTSERV.UGA.EDU</a:t>
            </a:r>
            <a:endParaRPr lang="en-US" sz="2600" u="sng" dirty="0"/>
          </a:p>
          <a:p>
            <a:pPr lvl="1"/>
            <a:r>
              <a:rPr lang="en-US" sz="2600" dirty="0" smtClean="0"/>
              <a:t>GIL </a:t>
            </a:r>
            <a:r>
              <a:rPr lang="en-US" sz="2600" dirty="0"/>
              <a:t>Express Courier Information – </a:t>
            </a:r>
            <a:r>
              <a:rPr lang="en-US" sz="2600" dirty="0" smtClean="0">
                <a:hlinkClick r:id="rId3"/>
              </a:rPr>
              <a:t>GIL-COURIER-L@LISTSERV.UGA.EDU</a:t>
            </a:r>
            <a:endParaRPr lang="en-US" sz="2600" dirty="0" smtClean="0"/>
          </a:p>
          <a:p>
            <a:pPr lvl="1"/>
            <a:r>
              <a:rPr lang="en-US" sz="2600" dirty="0"/>
              <a:t>GIL General Information – </a:t>
            </a:r>
            <a:r>
              <a:rPr lang="en-US" sz="2600" dirty="0">
                <a:hlinkClick r:id="rId4"/>
              </a:rPr>
              <a:t>GA-G2ALL@LISTESERV.UGA.EDU</a:t>
            </a:r>
            <a:endParaRPr lang="en-US" sz="2600" dirty="0"/>
          </a:p>
          <a:p>
            <a:pPr lvl="1"/>
            <a:r>
              <a:rPr lang="en-US" sz="2600" dirty="0" smtClean="0"/>
              <a:t>To </a:t>
            </a:r>
            <a:r>
              <a:rPr lang="en-US" sz="2600" dirty="0"/>
              <a:t>subscribe to the email lists go to the website - </a:t>
            </a:r>
            <a:r>
              <a:rPr lang="en-US" sz="2600" u="sng" dirty="0">
                <a:hlinkClick r:id="rId5"/>
              </a:rPr>
              <a:t>listserv.uga.edu</a:t>
            </a:r>
            <a:r>
              <a:rPr lang="en-US" sz="2600" u="sng" dirty="0"/>
              <a:t> </a:t>
            </a:r>
            <a:endParaRPr lang="en-US" sz="2600" dirty="0"/>
          </a:p>
          <a:p>
            <a:pPr lvl="1"/>
            <a:r>
              <a:rPr lang="en-US" sz="2600" b="1" dirty="0" smtClean="0"/>
              <a:t>Or</a:t>
            </a:r>
            <a:r>
              <a:rPr lang="en-US" sz="2600" dirty="0"/>
              <a:t>, email </a:t>
            </a:r>
            <a:r>
              <a:rPr lang="en-US" sz="2600" u="sng" dirty="0" smtClean="0">
                <a:hlinkClick r:id="rId6"/>
              </a:rPr>
              <a:t>helpdesk@usg.edu</a:t>
            </a:r>
            <a:endParaRPr lang="en-US" sz="2600" u="sng" dirty="0" smtClean="0"/>
          </a:p>
          <a:p>
            <a:r>
              <a:rPr lang="en-US" sz="2600" dirty="0" smtClean="0"/>
              <a:t>Review this website:</a:t>
            </a:r>
          </a:p>
          <a:p>
            <a:pPr lvl="1"/>
            <a:r>
              <a:rPr lang="en-US" sz="2600" u="sng" dirty="0"/>
              <a:t>https://sites.google.com/view/g3almatraining/</a:t>
            </a:r>
            <a:endParaRPr lang="en-US" sz="2600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426645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7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GIL EXPRESS </a:t>
            </a:r>
            <a:r>
              <a:rPr lang="en-US" b="1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hlinkClick r:id="rId2"/>
              </a:rPr>
              <a:t>http</a:t>
            </a:r>
            <a:r>
              <a:rPr lang="en-US" b="1" u="sng" dirty="0">
                <a:hlinkClick r:id="rId2"/>
              </a:rPr>
              <a:t>://gil.usg.edu/gil_express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133600"/>
            <a:ext cx="9144000" cy="45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64537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/>
              <a:t>DOWNLOADS &amp; DOCS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0012" y="1752600"/>
            <a:ext cx="7800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https://gil.usg.edu/</a:t>
            </a:r>
            <a:endParaRPr lang="en-US" sz="2800" b="1" dirty="0"/>
          </a:p>
          <a:p>
            <a:endParaRPr lang="en-US" sz="2800" dirty="0"/>
          </a:p>
        </p:txBody>
      </p:sp>
      <p:pic>
        <p:nvPicPr>
          <p:cNvPr id="21" name="Picture 20" descr="C:\Users\mwpoland\Desktop\GEDoc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2514600"/>
            <a:ext cx="9525000" cy="4083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4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DOWNLOADS &amp; </a:t>
            </a:r>
            <a:r>
              <a:rPr lang="en-US" b="1" dirty="0" smtClean="0"/>
              <a:t>DOCS LOGIN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50" y="1828800"/>
            <a:ext cx="10134600" cy="43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GIL EXPRESS DOCUMENTS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GIL Express Documents </a:t>
            </a:r>
            <a:r>
              <a:rPr lang="en-US" b="1" dirty="0"/>
              <a:t>Google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600200"/>
            <a:ext cx="9220200" cy="43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DOCUMENT HIGHLIGHTS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7213" y="1828800"/>
            <a:ext cx="9447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GIL Express Contacts List </a:t>
            </a:r>
            <a:r>
              <a:rPr lang="en-US" dirty="0" smtClean="0"/>
              <a:t>– List of library staff at each institution who can be contacted about a GIL Express 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GIL Express Blocking </a:t>
            </a:r>
            <a:r>
              <a:rPr lang="en-US" dirty="0" smtClean="0"/>
              <a:t>– Guide on how to block accounts for overdue GIL Express 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Institutional Billing </a:t>
            </a:r>
            <a:r>
              <a:rPr lang="en-US" dirty="0" smtClean="0"/>
              <a:t>– Guide describing the annual institutional billing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GIL Express Employees-Policies </a:t>
            </a:r>
            <a:r>
              <a:rPr lang="en-US" dirty="0" smtClean="0"/>
              <a:t>– Documentation detailing policies for library employees.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GIL Express Damaged Book Slips </a:t>
            </a:r>
            <a:r>
              <a:rPr lang="en-US" dirty="0" smtClean="0"/>
              <a:t>– Slips to be used when a book borrowed through GIL Express is damaged.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98" y="1143000"/>
            <a:ext cx="7852514" cy="21336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Search and process requests daily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Fill or cancel requests within 4 business days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Remember to use the Scan In function to move books through the workflow process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698" y="152401"/>
            <a:ext cx="7471514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cap="all" dirty="0" smtClean="0"/>
              <a:t>GIL Express in ALMA</a:t>
            </a:r>
            <a:endParaRPr lang="en-US" sz="4400" b="1" cap="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3276600"/>
            <a:ext cx="6400800" cy="33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Office PowerPoint</Application>
  <PresentationFormat>Custom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Trebuchet MS</vt:lpstr>
      <vt:lpstr>Books 16x9</vt:lpstr>
      <vt:lpstr>GIL EXPRESS:  WHAT IS  AND  WHAT WILL BE</vt:lpstr>
      <vt:lpstr>WHAT IT IS </vt:lpstr>
      <vt:lpstr>First Things – GIL Express</vt:lpstr>
      <vt:lpstr>GIL EXPRESS WEBSITE</vt:lpstr>
      <vt:lpstr>DOWNLOADS &amp; DOCS</vt:lpstr>
      <vt:lpstr>DOWNLOADS &amp; DOCS LOGIN</vt:lpstr>
      <vt:lpstr>GIL EXPRESS DOCUMENTS </vt:lpstr>
      <vt:lpstr>DOCUMENT HIGHLIGHTS</vt:lpstr>
      <vt:lpstr>Search and process requests daily  Fill or cancel requests within 4 business days   Remember to use the Scan In function to move books through the workflow process   </vt:lpstr>
      <vt:lpstr>Viewing GIL Express Activity</vt:lpstr>
      <vt:lpstr>MANAGING ACTIVE HOLDS</vt:lpstr>
      <vt:lpstr>EXPIRED HOLD SHELF</vt:lpstr>
      <vt:lpstr>SHIPPING/DELIVERY</vt:lpstr>
      <vt:lpstr>GIL EXPRESS REPORTS IN ANALYTICS</vt:lpstr>
      <vt:lpstr>REPORTS IN THE NETWORK ZONE</vt:lpstr>
      <vt:lpstr>WHAT IT WILL BE</vt:lpstr>
      <vt:lpstr>EBSCO FOLIO  IMPLEMENTATION PROJECT</vt:lpstr>
      <vt:lpstr>EBSCO CONNECT</vt:lpstr>
      <vt:lpstr>EBSCO ACADEMY</vt:lpstr>
      <vt:lpstr>PowerPoint Presentation</vt:lpstr>
      <vt:lpstr>OpenRS    </vt:lpstr>
      <vt:lpstr>FUTURE DELIVERY SERVICE</vt:lpstr>
      <vt:lpstr>Stay Tuned … Let’s Find Out What Comes Next!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2015-10-08T01:17:37Z</dcterms:created>
  <dcterms:modified xsi:type="dcterms:W3CDTF">2024-05-09T14:25:25Z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