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0" r:id="rId4"/>
    <p:sldId id="261" r:id="rId5"/>
    <p:sldId id="262" r:id="rId6"/>
    <p:sldId id="266" r:id="rId7"/>
    <p:sldId id="267" r:id="rId8"/>
    <p:sldId id="270" r:id="rId9"/>
    <p:sldId id="268" r:id="rId10"/>
    <p:sldId id="265" r:id="rId11"/>
    <p:sldId id="271" r:id="rId12"/>
    <p:sldId id="272" r:id="rId13"/>
    <p:sldId id="263" r:id="rId14"/>
    <p:sldId id="269" r:id="rId15"/>
    <p:sldId id="273" r:id="rId16"/>
    <p:sldId id="274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9559E-283B-4E7C-AFC4-79D527C1527C}" type="datetimeFigureOut">
              <a:rPr lang="en-US" smtClean="0"/>
              <a:t>5/16/2018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E857C-E90E-4E16-8DC9-816946C9BD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591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9559E-283B-4E7C-AFC4-79D527C1527C}" type="datetimeFigureOut">
              <a:rPr lang="en-US" smtClean="0"/>
              <a:t>5/16/2018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E857C-E90E-4E16-8DC9-816946C9BD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9875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9559E-283B-4E7C-AFC4-79D527C1527C}" type="datetimeFigureOut">
              <a:rPr lang="en-US" smtClean="0"/>
              <a:t>5/16/2018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E857C-E90E-4E16-8DC9-816946C9BD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8763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9559E-283B-4E7C-AFC4-79D527C1527C}" type="datetimeFigureOut">
              <a:rPr lang="en-US" smtClean="0"/>
              <a:t>5/16/2018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E857C-E90E-4E16-8DC9-816946C9BD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4419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9559E-283B-4E7C-AFC4-79D527C1527C}" type="datetimeFigureOut">
              <a:rPr lang="en-US" smtClean="0"/>
              <a:t>5/16/2018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E857C-E90E-4E16-8DC9-816946C9BD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0732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9559E-283B-4E7C-AFC4-79D527C1527C}" type="datetimeFigureOut">
              <a:rPr lang="en-US" smtClean="0"/>
              <a:t>5/16/2018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E857C-E90E-4E16-8DC9-816946C9BD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5085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9559E-283B-4E7C-AFC4-79D527C1527C}" type="datetimeFigureOut">
              <a:rPr lang="en-US" smtClean="0"/>
              <a:t>5/16/2018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E857C-E90E-4E16-8DC9-816946C9BD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9417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9559E-283B-4E7C-AFC4-79D527C1527C}" type="datetimeFigureOut">
              <a:rPr lang="en-US" smtClean="0"/>
              <a:t>5/16/2018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E857C-E90E-4E16-8DC9-816946C9BD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354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9559E-283B-4E7C-AFC4-79D527C1527C}" type="datetimeFigureOut">
              <a:rPr lang="en-US" smtClean="0"/>
              <a:t>5/16/2018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E857C-E90E-4E16-8DC9-816946C9BD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4953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9559E-283B-4E7C-AFC4-79D527C1527C}" type="datetimeFigureOut">
              <a:rPr lang="en-US" smtClean="0"/>
              <a:t>5/16/2018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E857C-E90E-4E16-8DC9-816946C9BD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193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9559E-283B-4E7C-AFC4-79D527C1527C}" type="datetimeFigureOut">
              <a:rPr lang="en-US" smtClean="0"/>
              <a:t>5/16/2018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E857C-E90E-4E16-8DC9-816946C9BD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1387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59559E-283B-4E7C-AFC4-79D527C1527C}" type="datetimeFigureOut">
              <a:rPr lang="en-US" smtClean="0"/>
              <a:t>5/16/2018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BE857C-E90E-4E16-8DC9-816946C9BD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4307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2971800"/>
            <a:ext cx="587775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Sean Purcell</a:t>
            </a:r>
          </a:p>
          <a:p>
            <a:r>
              <a:rPr lang="en-US" dirty="0"/>
              <a:t>Manager, GIL &amp; GALILEO Tech Support Services</a:t>
            </a:r>
          </a:p>
          <a:p>
            <a:r>
              <a:rPr lang="en-US" dirty="0"/>
              <a:t>University System of Georgia</a:t>
            </a:r>
          </a:p>
          <a:p>
            <a:endParaRPr lang="en-US" dirty="0" smtClean="0"/>
          </a:p>
          <a:p>
            <a:r>
              <a:rPr lang="en-US" dirty="0" smtClean="0"/>
              <a:t>Simon Hunt</a:t>
            </a:r>
          </a:p>
          <a:p>
            <a:r>
              <a:rPr lang="en-US" dirty="0" smtClean="0"/>
              <a:t>Head of Database Maintenance</a:t>
            </a:r>
            <a:r>
              <a:rPr lang="en-US" dirty="0" smtClean="0"/>
              <a:t>, Cataloging Department</a:t>
            </a:r>
          </a:p>
          <a:p>
            <a:r>
              <a:rPr lang="en-US" dirty="0" smtClean="0"/>
              <a:t>University of Georgia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14400" y="2082225"/>
            <a:ext cx="7239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Importing and exporting records in Alma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277947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3475" y="914400"/>
            <a:ext cx="6877050" cy="527685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1295400" y="3733800"/>
            <a:ext cx="6477000" cy="2362200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" name="Straight Connector 3"/>
          <p:cNvCxnSpPr/>
          <p:nvPr/>
        </p:nvCxnSpPr>
        <p:spPr>
          <a:xfrm>
            <a:off x="1295400" y="3733800"/>
            <a:ext cx="6477000" cy="23622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" name="Rounded Rectangle 2"/>
          <p:cNvSpPr/>
          <p:nvPr/>
        </p:nvSpPr>
        <p:spPr>
          <a:xfrm>
            <a:off x="5486400" y="3352800"/>
            <a:ext cx="1295400" cy="304800"/>
          </a:xfrm>
          <a:prstGeom prst="round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133475" y="228600"/>
            <a:ext cx="70199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Matching- “unique OCLC identifier” is the ideal method for cataloged records with OCLC numbers (with one exception).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590800" y="6324600"/>
            <a:ext cx="3886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Always prefer what is already in the NZ.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43022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7550" y="152400"/>
            <a:ext cx="5734050" cy="43434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6125" y="5105400"/>
            <a:ext cx="5476875" cy="86677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81000" y="4599256"/>
            <a:ext cx="54054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 this case, the MMS ID match method should be used for a one-to-one re-linking.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28600" y="316468"/>
            <a:ext cx="290128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exception:</a:t>
            </a:r>
          </a:p>
          <a:p>
            <a:r>
              <a:rPr lang="en-US" dirty="0" smtClean="0"/>
              <a:t>when re-importing IZ records after external editing.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952116" y="1693326"/>
            <a:ext cx="1143000" cy="27699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200" b="1" dirty="0" smtClean="0"/>
              <a:t>de-select this!</a:t>
            </a:r>
            <a:endParaRPr lang="en-US" sz="1200" b="1" dirty="0"/>
          </a:p>
        </p:txBody>
      </p:sp>
      <p:cxnSp>
        <p:nvCxnSpPr>
          <p:cNvPr id="6" name="Straight Arrow Connector 5"/>
          <p:cNvCxnSpPr>
            <a:stCxn id="4" idx="3"/>
          </p:cNvCxnSpPr>
          <p:nvPr/>
        </p:nvCxnSpPr>
        <p:spPr>
          <a:xfrm flipV="1">
            <a:off x="3095116" y="778133"/>
            <a:ext cx="1857884" cy="105369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313745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1042988"/>
            <a:ext cx="6172200" cy="477202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28600" y="1418272"/>
            <a:ext cx="2362200" cy="147732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A new electronic collection was created for this batch of records so they can be managed as a whole.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28600" y="4293275"/>
            <a:ext cx="2438400" cy="203132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If you select multiple </a:t>
            </a:r>
            <a:r>
              <a:rPr lang="en-US" dirty="0" err="1" smtClean="0"/>
              <a:t>porfolios</a:t>
            </a:r>
            <a:r>
              <a:rPr lang="en-US" dirty="0" smtClean="0"/>
              <a:t> (for example, if your records will link to multi-volume works), make sure your source records contain only the 856 fields you want!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2590800" y="2743200"/>
            <a:ext cx="914400" cy="3810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V="1">
            <a:off x="2667000" y="4419600"/>
            <a:ext cx="1600200" cy="762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219200" y="392668"/>
            <a:ext cx="670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Inventory tab- will create new holdings or portfolios as you import.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18116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457200"/>
            <a:ext cx="2057400" cy="646331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Records are filtered (indication rules)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514600" y="2554069"/>
            <a:ext cx="2286000" cy="646331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Matches are identified (Match Profile)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657600" y="3962400"/>
            <a:ext cx="2743200" cy="646331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Normalization rules are applied to incoming record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715000" y="5221069"/>
            <a:ext cx="2895600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Records are merged/overlaid according to profile settings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5486400" y="1103531"/>
            <a:ext cx="2743200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s</a:t>
            </a:r>
            <a:r>
              <a:rPr lang="en-US" dirty="0" smtClean="0"/>
              <a:t>equence of import events</a:t>
            </a:r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2057400" y="1103531"/>
            <a:ext cx="0" cy="47843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3810000" y="3200400"/>
            <a:ext cx="0" cy="7620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6096000" y="4608731"/>
            <a:ext cx="0" cy="61233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1320923" y="1581964"/>
            <a:ext cx="2057400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Inventory attached</a:t>
            </a:r>
            <a:endParaRPr lang="en-US" dirty="0"/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2971800" y="1941510"/>
            <a:ext cx="0" cy="61255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70066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213" y="1681163"/>
            <a:ext cx="8791575" cy="349567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014496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825" y="2152650"/>
            <a:ext cx="8134350" cy="2552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819884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95400" y="1743670"/>
            <a:ext cx="2362200" cy="92333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Data Enrichment adds selected holdings/item record fields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819400" y="3239869"/>
            <a:ext cx="2286000" cy="646331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Records are filtered (indication rules)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495800" y="4495800"/>
            <a:ext cx="2743200" cy="646331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Normalization rules are </a:t>
            </a:r>
            <a:r>
              <a:rPr lang="en-US" dirty="0" smtClean="0"/>
              <a:t>applied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400800" y="5650468"/>
            <a:ext cx="2209800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Records are </a:t>
            </a:r>
            <a:r>
              <a:rPr lang="en-US" dirty="0" smtClean="0"/>
              <a:t>exported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5486400" y="1103531"/>
            <a:ext cx="2743200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s</a:t>
            </a:r>
            <a:r>
              <a:rPr lang="en-US" dirty="0" smtClean="0"/>
              <a:t>equence of </a:t>
            </a:r>
            <a:r>
              <a:rPr lang="en-US" dirty="0" smtClean="0"/>
              <a:t>export events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90500" y="180201"/>
            <a:ext cx="2590800" cy="92333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Set is created (advanced search or imported set from Analytics)</a:t>
            </a:r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1905000" y="1103531"/>
            <a:ext cx="0" cy="64013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3276600" y="2667000"/>
            <a:ext cx="0" cy="57286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4876800" y="3886200"/>
            <a:ext cx="0" cy="6096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6846903" y="5142131"/>
            <a:ext cx="0" cy="50833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877035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3000" y="3124200"/>
            <a:ext cx="6781800" cy="923330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Importing records: two scenarios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Batch loading e-resource packages (for example, from </a:t>
            </a:r>
            <a:r>
              <a:rPr lang="en-US" dirty="0" err="1" smtClean="0"/>
              <a:t>WorldCat</a:t>
            </a:r>
            <a:r>
              <a:rPr lang="en-US" dirty="0" smtClean="0"/>
              <a:t>)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Editing IZ records (previously exported and not linked to the NZ)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685800"/>
            <a:ext cx="8353425" cy="187642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6649" y="4619625"/>
            <a:ext cx="1762125" cy="147637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054306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5638800"/>
            <a:ext cx="533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Make sure formats conform to what is being imported. </a:t>
            </a:r>
            <a:endParaRPr lang="en-US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88" y="1038225"/>
            <a:ext cx="9039225" cy="421957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ounded Rectangle 2"/>
          <p:cNvSpPr/>
          <p:nvPr/>
        </p:nvSpPr>
        <p:spPr>
          <a:xfrm>
            <a:off x="127986" y="3664258"/>
            <a:ext cx="4038600" cy="1143000"/>
          </a:xfrm>
          <a:prstGeom prst="round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828800" y="468868"/>
            <a:ext cx="556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Consider the type of record you’re importing.</a:t>
            </a:r>
            <a:endParaRPr lang="en-US" dirty="0"/>
          </a:p>
        </p:txBody>
      </p:sp>
      <p:cxnSp>
        <p:nvCxnSpPr>
          <p:cNvPr id="12" name="Straight Arrow Connector 11"/>
          <p:cNvCxnSpPr/>
          <p:nvPr/>
        </p:nvCxnSpPr>
        <p:spPr>
          <a:xfrm flipH="1">
            <a:off x="1600200" y="826532"/>
            <a:ext cx="1295400" cy="69746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>
            <a:off x="1752600" y="826532"/>
            <a:ext cx="1143000" cy="206906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2" idx="0"/>
          </p:cNvCxnSpPr>
          <p:nvPr/>
        </p:nvCxnSpPr>
        <p:spPr>
          <a:xfrm flipH="1" flipV="1">
            <a:off x="3124200" y="4876800"/>
            <a:ext cx="304800" cy="7620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4648200" y="3914001"/>
            <a:ext cx="2286000" cy="276999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200" b="1" dirty="0" smtClean="0"/>
              <a:t>A MARC file (.</a:t>
            </a:r>
            <a:r>
              <a:rPr lang="en-US" sz="1200" b="1" dirty="0" err="1" smtClean="0"/>
              <a:t>mrc</a:t>
            </a:r>
            <a:r>
              <a:rPr lang="en-US" sz="1200" b="1" dirty="0" smtClean="0"/>
              <a:t>) is a binary file</a:t>
            </a:r>
            <a:endParaRPr lang="en-US" sz="1200" b="1" dirty="0"/>
          </a:p>
        </p:txBody>
      </p:sp>
      <p:cxnSp>
        <p:nvCxnSpPr>
          <p:cNvPr id="20" name="Straight Arrow Connector 19"/>
          <p:cNvCxnSpPr>
            <a:stCxn id="18" idx="1"/>
          </p:cNvCxnSpPr>
          <p:nvPr/>
        </p:nvCxnSpPr>
        <p:spPr>
          <a:xfrm flipH="1" flipV="1">
            <a:off x="2247900" y="3914001"/>
            <a:ext cx="2400300" cy="1385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727534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52400"/>
            <a:ext cx="8382000" cy="532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762000" y="5715000"/>
            <a:ext cx="7696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For example- the encoding standard being exported from </a:t>
            </a:r>
            <a:r>
              <a:rPr lang="en-US" dirty="0" err="1" smtClean="0"/>
              <a:t>WorldCat</a:t>
            </a:r>
            <a:r>
              <a:rPr lang="en-US" dirty="0" smtClean="0"/>
              <a:t> matches the encoding format in the Alma profile (MARC-8 is the same as ISO8859_1).</a:t>
            </a:r>
            <a:endParaRPr lang="en-US" dirty="0"/>
          </a:p>
        </p:txBody>
      </p:sp>
      <p:sp>
        <p:nvSpPr>
          <p:cNvPr id="3" name="Rounded Rectangle 2"/>
          <p:cNvSpPr/>
          <p:nvPr/>
        </p:nvSpPr>
        <p:spPr>
          <a:xfrm>
            <a:off x="4724400" y="4191000"/>
            <a:ext cx="1447800" cy="381000"/>
          </a:xfrm>
          <a:prstGeom prst="round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1102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1074" y="914400"/>
            <a:ext cx="5724525" cy="27051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7086600" y="1337846"/>
            <a:ext cx="1447800" cy="33855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dirty="0"/>
              <a:t>i</a:t>
            </a:r>
            <a:r>
              <a:rPr lang="en-US" sz="1600" dirty="0" smtClean="0"/>
              <a:t>ndication rules</a:t>
            </a:r>
            <a:endParaRPr lang="en-US" sz="1600" dirty="0"/>
          </a:p>
        </p:txBody>
      </p:sp>
      <p:sp>
        <p:nvSpPr>
          <p:cNvPr id="3" name="TextBox 2"/>
          <p:cNvSpPr txBox="1"/>
          <p:nvPr/>
        </p:nvSpPr>
        <p:spPr>
          <a:xfrm>
            <a:off x="6781800" y="2209800"/>
            <a:ext cx="1828800" cy="33855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dirty="0"/>
              <a:t>n</a:t>
            </a:r>
            <a:r>
              <a:rPr lang="en-US" sz="1600" dirty="0" smtClean="0"/>
              <a:t>ormalization rules</a:t>
            </a:r>
            <a:endParaRPr lang="en-US" sz="1600" dirty="0"/>
          </a:p>
        </p:txBody>
      </p:sp>
      <p:cxnSp>
        <p:nvCxnSpPr>
          <p:cNvPr id="5" name="Straight Arrow Connector 4"/>
          <p:cNvCxnSpPr>
            <a:stCxn id="2" idx="1"/>
          </p:cNvCxnSpPr>
          <p:nvPr/>
        </p:nvCxnSpPr>
        <p:spPr>
          <a:xfrm flipH="1">
            <a:off x="6248400" y="1507123"/>
            <a:ext cx="838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>
            <a:stCxn id="3" idx="1"/>
          </p:cNvCxnSpPr>
          <p:nvPr/>
        </p:nvCxnSpPr>
        <p:spPr>
          <a:xfrm flipH="1">
            <a:off x="6019800" y="2379077"/>
            <a:ext cx="7620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219200" y="240268"/>
            <a:ext cx="6400800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apply indication and normalization rules created via the MD Editor</a:t>
            </a:r>
            <a:endParaRPr 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4861" y="3886200"/>
            <a:ext cx="4181475" cy="26670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Straight Arrow Connector 5"/>
          <p:cNvCxnSpPr/>
          <p:nvPr/>
        </p:nvCxnSpPr>
        <p:spPr>
          <a:xfrm>
            <a:off x="3200400" y="3352800"/>
            <a:ext cx="1295400" cy="9144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548510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2009775"/>
            <a:ext cx="3943350" cy="233362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914400" y="725269"/>
            <a:ext cx="6324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Indication rule example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will filter out all records with more than one 856 field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09600" y="4876800"/>
            <a:ext cx="7772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Note- the indication “true” means records that meet the criteria will be excluded.</a:t>
            </a:r>
          </a:p>
          <a:p>
            <a:endParaRPr lang="en-US" dirty="0" smtClean="0"/>
          </a:p>
          <a:p>
            <a:r>
              <a:rPr lang="en-US" dirty="0"/>
              <a:t>T</a:t>
            </a:r>
            <a:r>
              <a:rPr lang="en-US" dirty="0" smtClean="0"/>
              <a:t>his is the opposite of how indication rules work when used on sets, where records flagged with a “true” indication are retained in the filtered set.</a:t>
            </a:r>
          </a:p>
          <a:p>
            <a:endParaRPr lang="en-US" dirty="0"/>
          </a:p>
          <a:p>
            <a:r>
              <a:rPr lang="en-US" dirty="0" smtClean="0"/>
              <a:t>Also, there is no corresponding “false” indication.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239000" y="2971800"/>
            <a:ext cx="838200" cy="27699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200" b="1" dirty="0" smtClean="0"/>
              <a:t>MD Editor</a:t>
            </a:r>
            <a:endParaRPr lang="en-US" sz="1200" b="1" dirty="0"/>
          </a:p>
        </p:txBody>
      </p:sp>
      <p:cxnSp>
        <p:nvCxnSpPr>
          <p:cNvPr id="6" name="Straight Arrow Connector 5"/>
          <p:cNvCxnSpPr>
            <a:stCxn id="4" idx="1"/>
          </p:cNvCxnSpPr>
          <p:nvPr/>
        </p:nvCxnSpPr>
        <p:spPr>
          <a:xfrm flipH="1" flipV="1">
            <a:off x="6553200" y="3110299"/>
            <a:ext cx="685800" cy="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344640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100"/>
          <a:stretch/>
        </p:blipFill>
        <p:spPr bwMode="auto">
          <a:xfrm>
            <a:off x="323850" y="1600200"/>
            <a:ext cx="3486150" cy="3655381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838200" y="304800"/>
            <a:ext cx="7620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Normalization rules</a:t>
            </a:r>
          </a:p>
          <a:p>
            <a:r>
              <a:rPr lang="en-US" dirty="0" smtClean="0"/>
              <a:t>- “</a:t>
            </a:r>
            <a:r>
              <a:rPr lang="en-US" b="1" dirty="0" smtClean="0"/>
              <a:t>OCLC unwanted field removal</a:t>
            </a:r>
            <a:r>
              <a:rPr lang="en-US" dirty="0" smtClean="0"/>
              <a:t>” (called “USG OCLC import filter” in the MD Editor) is recommended for clearing obsolete and unwanted fields from new bibliographic records.</a:t>
            </a:r>
            <a:endParaRPr lang="en-US" dirty="0"/>
          </a:p>
        </p:txBody>
      </p:sp>
      <p:pic>
        <p:nvPicPr>
          <p:cNvPr id="8196" name="Picture 4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30"/>
          <a:stretch/>
        </p:blipFill>
        <p:spPr bwMode="auto">
          <a:xfrm>
            <a:off x="4171950" y="3568823"/>
            <a:ext cx="4591050" cy="2664503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4" name="Straight Arrow Connector 3"/>
          <p:cNvCxnSpPr>
            <a:stCxn id="8194" idx="2"/>
          </p:cNvCxnSpPr>
          <p:nvPr/>
        </p:nvCxnSpPr>
        <p:spPr>
          <a:xfrm>
            <a:off x="2066925" y="5255581"/>
            <a:ext cx="0" cy="61181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682549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9325" y="2381250"/>
            <a:ext cx="4638675" cy="333375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066800" y="304800"/>
            <a:ext cx="7086600" cy="175432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Feel free to use the rules that exist already, but take care: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Read through the rules in the MD Editor before applying them to your imports, exports or sets- they might not do what the titles implies.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If you want to change or add to a rule, </a:t>
            </a:r>
            <a:r>
              <a:rPr lang="en-US" b="1" dirty="0" smtClean="0"/>
              <a:t>make a copy first</a:t>
            </a:r>
            <a:r>
              <a:rPr lang="en-US" dirty="0" smtClean="0"/>
              <a:t>. The rules in the Shared folders may be in use, and you could end up affecting huge batches of records-- things like the OCLC nightly load.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39307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66800" y="254675"/>
            <a:ext cx="7086600" cy="203132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Test your rules thoroughly: use the “preview” feature in the MD Editor to see how individual records will be affected.</a:t>
            </a:r>
          </a:p>
          <a:p>
            <a:endParaRPr lang="en-US" dirty="0" smtClean="0"/>
          </a:p>
          <a:p>
            <a:r>
              <a:rPr lang="en-US" dirty="0" smtClean="0"/>
              <a:t>However, rules sometimes behave differently in the MDE than when applied in a job or import/export, so test them out: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In the sandbox first, then</a:t>
            </a:r>
          </a:p>
          <a:p>
            <a:pPr marL="285750" indent="-285750">
              <a:buFontTx/>
              <a:buChar char="-"/>
            </a:pPr>
            <a:r>
              <a:rPr lang="en-US" dirty="0"/>
              <a:t>o</a:t>
            </a:r>
            <a:r>
              <a:rPr lang="en-US" dirty="0" smtClean="0"/>
              <a:t>n small sets in the live environment.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612" y="2438400"/>
            <a:ext cx="8562975" cy="350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562600" y="6260068"/>
            <a:ext cx="3924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</a:t>
            </a:r>
            <a:r>
              <a:rPr lang="en-US" dirty="0" smtClean="0"/>
              <a:t>ow back to the import profile…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56582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1002</TotalTime>
  <Words>585</Words>
  <Application>Microsoft Office PowerPoint</Application>
  <PresentationFormat>On-screen Show (4:3)</PresentationFormat>
  <Paragraphs>58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Simon Hunt</dc:creator>
  <cp:lastModifiedBy>Simon Hunt</cp:lastModifiedBy>
  <cp:revision>45</cp:revision>
  <dcterms:created xsi:type="dcterms:W3CDTF">2018-05-14T13:19:31Z</dcterms:created>
  <dcterms:modified xsi:type="dcterms:W3CDTF">2018-05-16T20:25:40Z</dcterms:modified>
</cp:coreProperties>
</file>