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6" r:id="rId7"/>
    <p:sldId id="267" r:id="rId8"/>
    <p:sldId id="270" r:id="rId9"/>
    <p:sldId id="268" r:id="rId10"/>
    <p:sldId id="265" r:id="rId11"/>
    <p:sldId id="271" r:id="rId12"/>
    <p:sldId id="272" r:id="rId13"/>
    <p:sldId id="263" r:id="rId14"/>
    <p:sldId id="269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9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87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87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4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073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4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35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9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9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3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9559E-283B-4E7C-AFC4-79D527C1527C}" type="datetimeFigureOut">
              <a:rPr lang="en-US" smtClean="0"/>
              <a:t>5/16/2018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E857C-E90E-4E16-8DC9-816946C9B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3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971800"/>
            <a:ext cx="58777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Sean Purcell</a:t>
            </a:r>
          </a:p>
          <a:p>
            <a:r>
              <a:rPr lang="en-US" dirty="0"/>
              <a:t>Manager, GIL &amp; GALILEO Tech Support Services</a:t>
            </a:r>
          </a:p>
          <a:p>
            <a:r>
              <a:rPr lang="en-US" dirty="0"/>
              <a:t>University System of Georgia</a:t>
            </a:r>
          </a:p>
          <a:p>
            <a:endParaRPr lang="en-US" dirty="0" smtClean="0"/>
          </a:p>
          <a:p>
            <a:r>
              <a:rPr lang="en-US" dirty="0" smtClean="0"/>
              <a:t>Simon Hunt</a:t>
            </a:r>
          </a:p>
          <a:p>
            <a:r>
              <a:rPr lang="en-US" dirty="0" smtClean="0"/>
              <a:t>Head of Database Maintenance</a:t>
            </a:r>
            <a:r>
              <a:rPr lang="en-US" dirty="0" smtClean="0"/>
              <a:t>, Cataloging Department</a:t>
            </a:r>
          </a:p>
          <a:p>
            <a:r>
              <a:rPr lang="en-US" dirty="0" smtClean="0"/>
              <a:t>University of Georgia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2082225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Importing and exporting records in Alma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779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475" y="914400"/>
            <a:ext cx="6877050" cy="52768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95400" y="3733800"/>
            <a:ext cx="6477000" cy="23622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1295400" y="3733800"/>
            <a:ext cx="6477000" cy="23622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5486400" y="3352800"/>
            <a:ext cx="1295400" cy="3048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33475" y="228600"/>
            <a:ext cx="7019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Matching- “unique OCLC identifier” is the ideal method for cataloged records with OCLC numbers (with one exception).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90800" y="6324600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Always prefer what is already in the NZ.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02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7550" y="152400"/>
            <a:ext cx="5734050" cy="4343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5" y="5105400"/>
            <a:ext cx="5476875" cy="8667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4599256"/>
            <a:ext cx="5405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 this case, the MMS ID match method should be used for a one-to-one re-linking.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16468"/>
            <a:ext cx="2901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exception:</a:t>
            </a:r>
          </a:p>
          <a:p>
            <a:r>
              <a:rPr lang="en-US" dirty="0" smtClean="0"/>
              <a:t>when re-importing IZ records after external editing.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2116" y="1693326"/>
            <a:ext cx="1143000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de-select this!</a:t>
            </a:r>
            <a:endParaRPr lang="en-US" sz="1200" b="1" dirty="0"/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 flipV="1">
            <a:off x="3095116" y="778133"/>
            <a:ext cx="1857884" cy="10536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3745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042988"/>
            <a:ext cx="6172200" cy="47720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1418272"/>
            <a:ext cx="2362200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 new electronic collection was created for this batch of records so they can be managed as a whole.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4293275"/>
            <a:ext cx="24384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If you select multiple </a:t>
            </a:r>
            <a:r>
              <a:rPr lang="en-US" dirty="0" err="1" smtClean="0"/>
              <a:t>porfolios</a:t>
            </a:r>
            <a:r>
              <a:rPr lang="en-US" dirty="0" smtClean="0"/>
              <a:t> (for example, if your records will link to multi-volume works), make sure your source records contain only the 856 fields you want!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90800" y="2743200"/>
            <a:ext cx="914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2667000" y="4419600"/>
            <a:ext cx="16002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19200" y="392668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Inventory tab- will create new holdings or portfolios as you import.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811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205740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Records are filtered (indication rules)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2554069"/>
            <a:ext cx="22860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Matches are identified (Match Profile)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3962400"/>
            <a:ext cx="27432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Normalization rules are applied to incoming record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15000" y="5221069"/>
            <a:ext cx="2895600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Records are merged/overlaid according to profile settings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86400" y="1103531"/>
            <a:ext cx="2743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equence of import events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057400" y="1103531"/>
            <a:ext cx="0" cy="4784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10000" y="32004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096000" y="4608731"/>
            <a:ext cx="0" cy="6123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20923" y="1581964"/>
            <a:ext cx="20574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Inventory attached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971800" y="1941510"/>
            <a:ext cx="0" cy="6125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066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681163"/>
            <a:ext cx="8791575" cy="34956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449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152650"/>
            <a:ext cx="813435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1988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1743670"/>
            <a:ext cx="2362200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Data Enrichment adds selected holdings/item record fields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819400" y="3239869"/>
            <a:ext cx="2286000" cy="6463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Records are filtered (indication rules)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5800" y="4495800"/>
            <a:ext cx="2743200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Normalization rules are </a:t>
            </a:r>
            <a:r>
              <a:rPr lang="en-US" dirty="0" smtClean="0"/>
              <a:t>applied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5650468"/>
            <a:ext cx="2209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Records are </a:t>
            </a:r>
            <a:r>
              <a:rPr lang="en-US" dirty="0" smtClean="0"/>
              <a:t>exported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86400" y="1103531"/>
            <a:ext cx="27432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equence of </a:t>
            </a:r>
            <a:r>
              <a:rPr lang="en-US" dirty="0" smtClean="0"/>
              <a:t>export events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" y="180201"/>
            <a:ext cx="2590800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Set is created (advanced search or imported set from Analytics)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905000" y="1103531"/>
            <a:ext cx="0" cy="6401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276600" y="2667000"/>
            <a:ext cx="0" cy="5728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76800" y="38862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846903" y="5142131"/>
            <a:ext cx="0" cy="5083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703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3124200"/>
            <a:ext cx="6781800" cy="923330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Importing records: two scenarios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Batch loading e-resource packages (for example, from </a:t>
            </a:r>
            <a:r>
              <a:rPr lang="en-US" dirty="0" err="1" smtClean="0"/>
              <a:t>WorldCat</a:t>
            </a:r>
            <a:r>
              <a:rPr lang="en-US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Editing IZ records (previously exported and not linked to the NZ)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85800"/>
            <a:ext cx="8353425" cy="18764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649" y="4619625"/>
            <a:ext cx="1762125" cy="14763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543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56388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Make sure formats conform to what is being imported. 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038225"/>
            <a:ext cx="9039225" cy="42195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127986" y="3664258"/>
            <a:ext cx="4038600" cy="11430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468868"/>
            <a:ext cx="556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Consider the type of record you’re importing.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1600200" y="826532"/>
            <a:ext cx="1295400" cy="6974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752600" y="826532"/>
            <a:ext cx="1143000" cy="20690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2" idx="0"/>
          </p:cNvCxnSpPr>
          <p:nvPr/>
        </p:nvCxnSpPr>
        <p:spPr>
          <a:xfrm flipH="1" flipV="1">
            <a:off x="3124200" y="4876800"/>
            <a:ext cx="3048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648200" y="3914001"/>
            <a:ext cx="2286000" cy="2769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A MARC file (.</a:t>
            </a:r>
            <a:r>
              <a:rPr lang="en-US" sz="1200" b="1" dirty="0" err="1" smtClean="0"/>
              <a:t>mrc</a:t>
            </a:r>
            <a:r>
              <a:rPr lang="en-US" sz="1200" b="1" dirty="0" smtClean="0"/>
              <a:t>) is a binary file</a:t>
            </a:r>
            <a:endParaRPr lang="en-US" sz="1200" b="1" dirty="0"/>
          </a:p>
        </p:txBody>
      </p:sp>
      <p:cxnSp>
        <p:nvCxnSpPr>
          <p:cNvPr id="20" name="Straight Arrow Connector 19"/>
          <p:cNvCxnSpPr>
            <a:stCxn id="18" idx="1"/>
          </p:cNvCxnSpPr>
          <p:nvPr/>
        </p:nvCxnSpPr>
        <p:spPr>
          <a:xfrm flipH="1" flipV="1">
            <a:off x="2247900" y="3914001"/>
            <a:ext cx="2400300" cy="1385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753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83820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2000" y="57150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example- the encoding standard being exported from </a:t>
            </a:r>
            <a:r>
              <a:rPr lang="en-US" dirty="0" err="1" smtClean="0"/>
              <a:t>WorldCat</a:t>
            </a:r>
            <a:r>
              <a:rPr lang="en-US" dirty="0" smtClean="0"/>
              <a:t> matches the encoding format in the Alma profile (MARC-8 is the same as ISO8859_1).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4724400" y="4191000"/>
            <a:ext cx="1447800" cy="381000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1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4" y="914400"/>
            <a:ext cx="5724525" cy="27051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086600" y="1337846"/>
            <a:ext cx="144780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i</a:t>
            </a:r>
            <a:r>
              <a:rPr lang="en-US" sz="1600" dirty="0" smtClean="0"/>
              <a:t>ndication rules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6781800" y="2209800"/>
            <a:ext cx="1828800" cy="33855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n</a:t>
            </a:r>
            <a:r>
              <a:rPr lang="en-US" sz="1600" dirty="0" smtClean="0"/>
              <a:t>ormalization rules</a:t>
            </a:r>
            <a:endParaRPr lang="en-US" sz="1600" dirty="0"/>
          </a:p>
        </p:txBody>
      </p:sp>
      <p:cxnSp>
        <p:nvCxnSpPr>
          <p:cNvPr id="5" name="Straight Arrow Connector 4"/>
          <p:cNvCxnSpPr>
            <a:stCxn id="2" idx="1"/>
          </p:cNvCxnSpPr>
          <p:nvPr/>
        </p:nvCxnSpPr>
        <p:spPr>
          <a:xfrm flipH="1">
            <a:off x="6248400" y="1507123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1"/>
          </p:cNvCxnSpPr>
          <p:nvPr/>
        </p:nvCxnSpPr>
        <p:spPr>
          <a:xfrm flipH="1">
            <a:off x="6019800" y="2379077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19200" y="240268"/>
            <a:ext cx="6400800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apply indication and normalization rules created via the MD Editor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61" y="3886200"/>
            <a:ext cx="4181475" cy="2667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200400" y="3352800"/>
            <a:ext cx="1295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4851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009775"/>
            <a:ext cx="3943350" cy="23336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725269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Indication rule example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will filter out all records with more than one 856 field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48768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Note- the indication “true” means records that meet the criteria will be excluded.</a:t>
            </a:r>
          </a:p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his is the opposite of how indication rules work when used on sets, where records flagged with a “true” indication are retained in the filtered set.</a:t>
            </a:r>
          </a:p>
          <a:p>
            <a:endParaRPr lang="en-US" dirty="0"/>
          </a:p>
          <a:p>
            <a:r>
              <a:rPr lang="en-US" dirty="0" smtClean="0"/>
              <a:t>Also, there is no corresponding “false” indication.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39000" y="2971800"/>
            <a:ext cx="838200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 smtClean="0"/>
              <a:t>MD Editor</a:t>
            </a:r>
            <a:endParaRPr lang="en-US" sz="1200" b="1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 flipV="1">
            <a:off x="6553200" y="3110299"/>
            <a:ext cx="68580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464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00"/>
          <a:stretch/>
        </p:blipFill>
        <p:spPr bwMode="auto">
          <a:xfrm>
            <a:off x="323850" y="1600200"/>
            <a:ext cx="3486150" cy="36553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38200" y="3048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Normalization rules</a:t>
            </a:r>
          </a:p>
          <a:p>
            <a:r>
              <a:rPr lang="en-US" dirty="0" smtClean="0"/>
              <a:t>- “</a:t>
            </a:r>
            <a:r>
              <a:rPr lang="en-US" b="1" dirty="0" smtClean="0"/>
              <a:t>OCLC unwanted field removal</a:t>
            </a:r>
            <a:r>
              <a:rPr lang="en-US" dirty="0" smtClean="0"/>
              <a:t>” (called “USG OCLC import filter” in the MD Editor) is recommended for clearing obsolete and unwanted fields from new bibliographic records.</a:t>
            </a:r>
            <a:endParaRPr lang="en-US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30"/>
          <a:stretch/>
        </p:blipFill>
        <p:spPr bwMode="auto">
          <a:xfrm>
            <a:off x="4171950" y="3568823"/>
            <a:ext cx="4591050" cy="26645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/>
          <p:cNvCxnSpPr>
            <a:stCxn id="8194" idx="2"/>
          </p:cNvCxnSpPr>
          <p:nvPr/>
        </p:nvCxnSpPr>
        <p:spPr>
          <a:xfrm>
            <a:off x="2066925" y="5255581"/>
            <a:ext cx="0" cy="611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25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381250"/>
            <a:ext cx="4638675" cy="3333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6800" y="304800"/>
            <a:ext cx="7086600" cy="17543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Feel free to use the rules that exist already, but take care: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Read through the rules in the MD Editor before applying them to your imports, exports or sets- they might not do what the titles implies.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If you want to change or add to a rule, </a:t>
            </a:r>
            <a:r>
              <a:rPr lang="en-US" b="1" dirty="0" smtClean="0"/>
              <a:t>make a copy first</a:t>
            </a:r>
            <a:r>
              <a:rPr lang="en-US" dirty="0" smtClean="0"/>
              <a:t>. The rules in the Shared folders may be in use, and you could end up affecting huge batches of records-- things like the OCLC nightly load.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30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254675"/>
            <a:ext cx="7086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Test your rules thoroughly: use the “preview” feature in the MD Editor to see how individual records will be affected.</a:t>
            </a:r>
          </a:p>
          <a:p>
            <a:endParaRPr lang="en-US" dirty="0" smtClean="0"/>
          </a:p>
          <a:p>
            <a:r>
              <a:rPr lang="en-US" dirty="0" smtClean="0"/>
              <a:t>However, rules sometimes behave differently in the MDE than when applied in a job or import/export, so test them out: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In the sandbox first, then</a:t>
            </a:r>
          </a:p>
          <a:p>
            <a:pPr marL="285750" indent="-285750">
              <a:buFontTx/>
              <a:buChar char="-"/>
            </a:pPr>
            <a:r>
              <a:rPr lang="en-US" dirty="0"/>
              <a:t>o</a:t>
            </a:r>
            <a:r>
              <a:rPr lang="en-US" dirty="0" smtClean="0"/>
              <a:t>n small sets in the live environment.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12" y="2438400"/>
            <a:ext cx="85629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62600" y="6260068"/>
            <a:ext cx="3924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</a:t>
            </a:r>
            <a:r>
              <a:rPr lang="en-US" dirty="0" smtClean="0"/>
              <a:t>ow back to the import profile…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658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1002</TotalTime>
  <Words>585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Hunt</dc:creator>
  <cp:lastModifiedBy>Simon Hunt</cp:lastModifiedBy>
  <cp:revision>45</cp:revision>
  <dcterms:created xsi:type="dcterms:W3CDTF">2018-05-14T13:19:31Z</dcterms:created>
  <dcterms:modified xsi:type="dcterms:W3CDTF">2018-05-16T20:25:40Z</dcterms:modified>
</cp:coreProperties>
</file>