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6" r:id="rId4"/>
    <p:sldId id="266" r:id="rId5"/>
    <p:sldId id="261" r:id="rId6"/>
    <p:sldId id="263" r:id="rId7"/>
    <p:sldId id="262" r:id="rId8"/>
    <p:sldId id="287" r:id="rId9"/>
    <p:sldId id="267" r:id="rId10"/>
    <p:sldId id="268" r:id="rId11"/>
    <p:sldId id="269" r:id="rId12"/>
    <p:sldId id="270" r:id="rId13"/>
    <p:sldId id="271" r:id="rId14"/>
    <p:sldId id="276" r:id="rId15"/>
    <p:sldId id="275" r:id="rId16"/>
    <p:sldId id="277" r:id="rId17"/>
    <p:sldId id="272" r:id="rId18"/>
    <p:sldId id="278" r:id="rId19"/>
    <p:sldId id="279" r:id="rId20"/>
    <p:sldId id="280" r:id="rId21"/>
    <p:sldId id="282" r:id="rId22"/>
    <p:sldId id="281" r:id="rId23"/>
    <p:sldId id="284" r:id="rId24"/>
    <p:sldId id="283" r:id="rId25"/>
    <p:sldId id="274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5"/>
    <p:restoredTop sz="96207"/>
  </p:normalViewPr>
  <p:slideViewPr>
    <p:cSldViewPr snapToGrid="0">
      <p:cViewPr>
        <p:scale>
          <a:sx n="160" d="100"/>
          <a:sy n="160" d="100"/>
        </p:scale>
        <p:origin x="464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C5CE-B10E-7D46-81A6-38B12F76EF88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A5948-C454-E041-980D-10D625BA5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3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A5948-C454-E041-980D-10D625BA5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BC3D-BE39-B008-6808-A816D95F6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D39BE-BE1E-E7F3-5C2E-C61665BCF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3DE87-CEDF-C83E-B652-42ED1101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3EFD-3078-D558-F0F2-63603F1A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8825D-914E-2F9C-155E-352C9AE3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B917-54EF-6504-6351-FDB65031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677CB-CEA3-0505-725E-9770279D8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3811-3BF1-215A-608C-8D93DAE2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15EB1-31DD-466E-1815-8ADE520E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3E202-FBDE-2131-6DEF-ED6E1DB5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1C76D-C5DC-6C39-7D41-C0F247D6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58C6D-24EF-3AEE-0866-3DB418865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F4FB0-F47C-5419-7D73-64DEC472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E9FB1-3079-81A9-9251-5EBC784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E905F-E5E9-851C-9391-9568A107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3054-2D92-CDF7-FBCE-F6563625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059E-9BB9-7B1F-C929-0FA4B85FA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889CA-D093-2259-D6B6-DE688C4C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6335B-5E0B-3243-AD37-71B76A4B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626E0-B158-BF2E-5603-FBB7FB88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EDD0-8683-B778-E5F5-671EA728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966CC-18C4-05DF-5897-1155AA151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CC6E0-D446-C383-95D3-ABB04E3B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907B-CF0B-0056-7DBC-8E5D8B28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FF554-03BD-4A9F-9C87-9434DA7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5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C81C-B6B8-FC72-BDC4-9999BC5F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2FA0-B42D-0D04-9CC9-BB6C20F4A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3E320-5E9B-C1EC-18DE-8B144CA99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5A6C9-716D-E27E-72EF-A120A222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281BB-61DC-7BB2-DE69-A0EF6831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5FCFA-5705-11F8-3CCA-1149246C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5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E025-AD5E-ECFB-2A82-0DD82592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4E6F-1B07-2BA7-0EDC-6BD6C3BF3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35461-12B4-CDC1-DE59-BBD762E9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D5BA3-6B12-DA0C-560C-919CFFBD8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0B841-1D00-6AE2-4ED8-109497D5F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31A56-F113-96D5-3128-64BB77FF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10D27-0A57-D5FA-C3B8-37581179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ABC0A-15E8-D0A0-EEC3-AD9B9F9C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1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75D2-527B-F25D-B97C-280C73E0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57353-1C98-A378-3288-42C905E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C7C64-F574-5C10-8183-6988070F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19024-20CB-B364-FA1B-6173D055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5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C82A8-DB73-56B6-7454-E0AD77F7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59D8F-64EF-B0ED-FB21-F4FB7BF0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8288A-8692-67F4-DDE8-8108BC23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7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485B-6620-71CD-CE64-F3B9CA3F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8F36-8AA1-8B15-A9FF-D86B9A02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83AE9-2411-EFCE-475F-2DAFAE24A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B7C7B-761A-9251-3174-6BB9AF40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7932B-717A-DEE8-00C0-06843DEB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D1D1F-EE7A-77CE-58A7-F84FA2EF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5AFA-1F2E-6DB3-2F87-3939F5A8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55C3F-09EA-1E35-F2BD-58DB6B2D8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DC841-2DD0-08B3-73AD-0295E7319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50D3E-1ECE-4389-4EE2-B5CA30EB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645AC-0BD0-2063-4D9D-1FC32806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9D2CC-52DD-58DF-0EB3-4C629C94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1A02B-5E45-F45B-565A-72EAD4D5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CD86C-1FC0-20DB-962B-A294165C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0CC2-83B5-1909-5D3C-817452627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ED255-7610-5C4D-8B74-4870C511A522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0403E-7ED3-C05A-EAD3-6F323327B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9510F-C1B5-63BC-1375-BE38CF5E4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206039-E2B0-E845-BD19-0486B8A4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Electronic_Resource_Management/030_Working_with_Local_Electronic_Resources/015Managing_Electronic_Resources#Managing_Electronic_Collecti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Electronic_Resource_Management/020_Working_with_Community_Zone_Electronic_Resources/040Automatic_Upload_of_Electronic_Holding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Cross-Product/Integrations/Alma_and_SF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Electronic_Resource_Management/030_Working_with_Local_Electronic_Resources/015Managing_Electronic_Resources#Adding_a_Local_Electronic_Collec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40Resource_Management/060Record_Import/020Managing_Import_Profil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Electronic_Resource_Management/051Link_Resolver/010Alma_Link_Resolver_Workflow#Control_Ability_to_Ignore_Title-Based_Link_Resolving" TargetMode="External"/><Relationship Id="rId2" Type="http://schemas.openxmlformats.org/officeDocument/2006/relationships/hyperlink" Target="https://knowledge.exlibrisgroup.com/Alma/Product_Documentation/010Alma_Online_Help_(English)/030Fulfillment/080Configuring_Fulfillment/090Discovery_Interface_Display_Logic/035ViewI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Electronic_Resource_Management/010Working_with_Electronic_Resources_-_Overview" TargetMode="External"/><Relationship Id="rId2" Type="http://schemas.openxmlformats.org/officeDocument/2006/relationships/hyperlink" Target="https://sites.google.com/view/g3almatraining/er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out.galileo.usg.edu/suppo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Training/AlmaEssentials/Alma_Essentials_-_English/A_Terminology_and_Inventory_Models/C_Electronic_Resources_in_Alma_-_The_Three_Zon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Content/New_and_Upcoming_Collections/Alma_CKB_Release_Notes" TargetMode="External"/><Relationship Id="rId2" Type="http://schemas.openxmlformats.org/officeDocument/2006/relationships/hyperlink" Target="https://knowledge.exlibrisgroup.com/Alma/Product_Materials/050Alma_FAQs/E-Resource_Management/Central_KnowledgeBase_(CKB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50Inventory/010Introduction_to_Alma_Invento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EB98-9949-B4B3-1CFE-9EDDD5F71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/>
              <a:t>Live, Laugh, Alma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89359-04F8-FA52-BC5B-CB2285605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3602038"/>
            <a:ext cx="6858000" cy="1655762"/>
          </a:xfrm>
        </p:spPr>
        <p:txBody>
          <a:bodyPr/>
          <a:lstStyle/>
          <a:p>
            <a:r>
              <a:rPr lang="en-US" b="1"/>
              <a:t>A Comprehensive Review of E-Resource Management in Alma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2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7CFE-0BAD-8EE8-AB69-13FC7732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4EC7-95A9-64F8-5C1D-D6471A45D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52"/>
            <a:ext cx="10515600" cy="4917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Types of Electronic Collections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Database</a:t>
            </a:r>
            <a:r>
              <a:rPr lang="en-US" sz="2400" dirty="0"/>
              <a:t>: Only links out to the vendor database/platform level. No individual titles/portfolios. “Database” is an electronic collection without Full Text Service and Portfolios. Examples: Abstracting and indexing databases or Reference resource, like Britannica. </a:t>
            </a:r>
          </a:p>
          <a:p>
            <a:r>
              <a:rPr lang="en-US" sz="2400" b="1" dirty="0"/>
              <a:t>Collection (with portfolios): </a:t>
            </a:r>
            <a:r>
              <a:rPr lang="en-US" sz="2400" dirty="0"/>
              <a:t>Grouped together titles, like journal package, and e‑book collections. Examples: / JSTOR Arts &amp; Sciences &amp; </a:t>
            </a:r>
            <a:r>
              <a:rPr lang="en-US" sz="2400" dirty="0" err="1"/>
              <a:t>Ebook</a:t>
            </a:r>
            <a:r>
              <a:rPr lang="en-US" sz="2400" dirty="0"/>
              <a:t> Central Academic</a:t>
            </a:r>
          </a:p>
          <a:p>
            <a:r>
              <a:rPr lang="en-US" sz="2400" b="1" dirty="0"/>
              <a:t>Collection (with portfolios + Collection Level linking Enabled): </a:t>
            </a:r>
            <a:r>
              <a:rPr lang="en-US" sz="2400" dirty="0"/>
              <a:t>An</a:t>
            </a:r>
            <a:r>
              <a:rPr lang="en-US" sz="2400" b="1" dirty="0"/>
              <a:t> </a:t>
            </a:r>
            <a:r>
              <a:rPr lang="en-US" sz="2400" dirty="0"/>
              <a:t>Alma Collection with the database/platform level link enabled. This allows users to search and find the collection in Primo, in addition to the individual titles.</a:t>
            </a:r>
          </a:p>
        </p:txBody>
      </p:sp>
    </p:spTree>
    <p:extLst>
      <p:ext uri="{BB962C8B-B14F-4D97-AF65-F5344CB8AC3E}">
        <p14:creationId xmlns:p14="http://schemas.microsoft.com/office/powerpoint/2010/main" val="74880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A28B8-4DD3-E14A-DD5D-8A268A1E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C952-53FB-931D-12A3-BBB87BF4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Portfolios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4993-4671-F5A6-1837-DBA6C06F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Portfolio </a:t>
            </a:r>
            <a:r>
              <a:rPr lang="en-US" dirty="0"/>
              <a:t>represents a single electronic title, typically within a collection. However, you can create/maintain a standalone portfolio independent of a collection.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Portfolios contain title level coverage, linking information, as well as public and internal notes.</a:t>
            </a:r>
          </a:p>
          <a:p>
            <a:r>
              <a:rPr lang="en-US" dirty="0"/>
              <a:t>Title level metadata can be as minimal or robust as you would like.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8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79F64-33DF-B75C-1236-DC1AA1B52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8069-07F5-D2DF-DDF0-B9189864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– Full Text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3ED5-0CA9-26FE-3764-E2887B85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cannot attach portfolios directly to a collection without a </a:t>
            </a:r>
            <a:r>
              <a:rPr lang="en-US" b="1" dirty="0"/>
              <a:t>Full Text Service.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Full‑Text service</a:t>
            </a:r>
            <a:r>
              <a:rPr lang="en-US" dirty="0"/>
              <a:t> functions as the middle “service” layer, sitting between the collection level and the title‑level portfolios. </a:t>
            </a:r>
          </a:p>
          <a:p>
            <a:r>
              <a:rPr lang="en-US" b="1" dirty="0"/>
              <a:t>Service activation status: </a:t>
            </a:r>
            <a:r>
              <a:rPr lang="en-US" dirty="0"/>
              <a:t>Allowing you to activate or deactivate the display of the title level access point to the end-users.</a:t>
            </a:r>
          </a:p>
          <a:p>
            <a:r>
              <a:rPr lang="en-US" b="1" dirty="0"/>
              <a:t>Where Authentication is enabled</a:t>
            </a:r>
            <a:r>
              <a:rPr lang="en-US" dirty="0"/>
              <a:t>: </a:t>
            </a:r>
            <a:r>
              <a:rPr lang="en-US" dirty="0" err="1"/>
              <a:t>OpenAthens</a:t>
            </a:r>
            <a:r>
              <a:rPr lang="en-US" dirty="0"/>
              <a:t> and Linking Parser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2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33C9C-7486-052C-381C-E3831198E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B63D-3E67-CC78-02F1-152D4691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4CC0-2437-0129-0EB8-816811A0D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Complete Activation</a:t>
            </a:r>
          </a:p>
          <a:p>
            <a:r>
              <a:rPr lang="en-US" sz="2000" dirty="0"/>
              <a:t>Complete Collections and Databases</a:t>
            </a:r>
          </a:p>
          <a:p>
            <a:r>
              <a:rPr lang="en-US" sz="2000" dirty="0"/>
              <a:t>All portfolios activated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Selective Activation</a:t>
            </a:r>
            <a:endParaRPr lang="en-US" sz="2400" dirty="0"/>
          </a:p>
          <a:p>
            <a:r>
              <a:rPr lang="en-US" sz="2000" dirty="0"/>
              <a:t>Only selective portfolios are activated</a:t>
            </a:r>
          </a:p>
          <a:p>
            <a:r>
              <a:rPr lang="en-US" sz="2000" dirty="0"/>
              <a:t>Common for journal subscriptions and PDA/DDA e‑books</a:t>
            </a:r>
          </a:p>
          <a:p>
            <a:r>
              <a:rPr lang="en-US" sz="2000" dirty="0"/>
              <a:t>Supports various methods of portfolio activation</a:t>
            </a:r>
          </a:p>
          <a:p>
            <a:pPr lvl="1"/>
            <a:r>
              <a:rPr lang="en-US" sz="2000" dirty="0"/>
              <a:t>Manual activation</a:t>
            </a:r>
          </a:p>
          <a:p>
            <a:pPr lvl="1"/>
            <a:r>
              <a:rPr lang="en-US" sz="2000" dirty="0"/>
              <a:t>Batch data loading</a:t>
            </a:r>
          </a:p>
          <a:p>
            <a:pPr lvl="1"/>
            <a:r>
              <a:rPr lang="en-US" sz="2000" dirty="0">
                <a:sym typeface="Wingdings" pitchFamily="2" charset="2"/>
              </a:rPr>
              <a:t>Upload Electronic Holdings </a:t>
            </a:r>
            <a:r>
              <a:rPr lang="en-US" sz="2000" dirty="0"/>
              <a:t>Integration Profile</a:t>
            </a:r>
            <a:endParaRPr lang="en-US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112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7E230-1110-A4AE-7C4B-8E87EF171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D168-1271-8413-2F68-2B868F86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– Complete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9FFFC-B68F-0004-B1B6-0B61684F2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Complete Activation</a:t>
            </a:r>
          </a:p>
          <a:p>
            <a:r>
              <a:rPr lang="en-US" dirty="0"/>
              <a:t>Complete Collections and Databases</a:t>
            </a:r>
          </a:p>
          <a:p>
            <a:r>
              <a:rPr lang="en-US" dirty="0"/>
              <a:t>All portfolios activated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Do you want the collection searchable in Primo?</a:t>
            </a:r>
          </a:p>
          <a:p>
            <a:r>
              <a:rPr lang="en-US" dirty="0"/>
              <a:t>Must have collection Level URL</a:t>
            </a:r>
          </a:p>
          <a:p>
            <a:r>
              <a:rPr lang="en-US" dirty="0"/>
              <a:t>Unsuppressed Bib</a:t>
            </a:r>
          </a:p>
          <a:p>
            <a:r>
              <a:rPr lang="en-US" dirty="0"/>
              <a:t>Sometimes CZ Collection’s Collection level URL is for product information and needs to be changed.</a:t>
            </a:r>
          </a:p>
          <a:p>
            <a:r>
              <a:rPr lang="en-US" dirty="0"/>
              <a:t>Recommended to use persistent link from your Databases AZ list (GALILEO </a:t>
            </a:r>
            <a:r>
              <a:rPr lang="en-US" dirty="0" err="1"/>
              <a:t>ExpressLink</a:t>
            </a:r>
            <a:r>
              <a:rPr lang="en-US" dirty="0"/>
              <a:t> or </a:t>
            </a:r>
            <a:r>
              <a:rPr lang="en-US" dirty="0" err="1"/>
              <a:t>LibGuide</a:t>
            </a:r>
            <a:r>
              <a:rPr lang="en-US" dirty="0"/>
              <a:t> URLs)</a:t>
            </a:r>
          </a:p>
          <a:p>
            <a:r>
              <a:rPr lang="en-US" dirty="0">
                <a:hlinkClick r:id="rId2"/>
              </a:rPr>
              <a:t>https://knowledge.exlibrisgroup.com/Alma/Product_Documentation/010Alma_Online_Help_(English)/Electronic_Resource_Management/030_Working_with_Local_Electronic_Resources/015Managing_Electronic_Resources#Managing_Electronic_Collections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0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B9C9D-42AA-9D26-ACE7-257125EF2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7964-25C7-565E-A0B7-A9585028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– Selective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A178-401B-06CF-8FD2-2F6F102E3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Selective Activation</a:t>
            </a:r>
            <a:endParaRPr lang="en-US" dirty="0"/>
          </a:p>
          <a:p>
            <a:r>
              <a:rPr lang="en-US" dirty="0"/>
              <a:t>Only selective portfolios are activated</a:t>
            </a:r>
          </a:p>
          <a:p>
            <a:r>
              <a:rPr lang="en-US" dirty="0"/>
              <a:t>Common for journal subscriptions and PDA/DDA e‑books</a:t>
            </a:r>
          </a:p>
          <a:p>
            <a:r>
              <a:rPr lang="en-US" dirty="0"/>
              <a:t>Supports various methods of portfolio activation</a:t>
            </a:r>
          </a:p>
          <a:p>
            <a:pPr lvl="1"/>
            <a:r>
              <a:rPr lang="en-US" dirty="0"/>
              <a:t>Manual activation</a:t>
            </a:r>
          </a:p>
          <a:p>
            <a:pPr lvl="1"/>
            <a:r>
              <a:rPr lang="en-US" dirty="0"/>
              <a:t>Batch data loading</a:t>
            </a:r>
          </a:p>
          <a:p>
            <a:pPr lvl="1"/>
            <a:r>
              <a:rPr lang="en-US" dirty="0"/>
              <a:t>Activate all (then deactivate selective portfolio)</a:t>
            </a:r>
          </a:p>
          <a:p>
            <a:pPr lvl="1"/>
            <a:r>
              <a:rPr lang="en-US" dirty="0"/>
              <a:t>Integration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6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CEF99-AC7C-3BBC-9A59-DBF70C4F8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E5F6-82E7-29C0-B4C9-4D816BCF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– Selective Activation - Integration Profile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AD2F4-1DFA-61E4-3B98-18325981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Alma Configuration </a:t>
            </a:r>
            <a:r>
              <a:rPr lang="en-US" dirty="0">
                <a:sym typeface="Wingdings" pitchFamily="2" charset="2"/>
              </a:rPr>
              <a:t> General  </a:t>
            </a:r>
            <a:r>
              <a:rPr lang="en-US" dirty="0"/>
              <a:t>Integration Profile </a:t>
            </a:r>
            <a:r>
              <a:rPr lang="en-US" dirty="0">
                <a:sym typeface="Wingdings" pitchFamily="2" charset="2"/>
              </a:rPr>
              <a:t> Upload Electronic Holdings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100" dirty="0">
                <a:hlinkClick r:id="rId2"/>
              </a:rPr>
              <a:t>https://knowledge.exlibrisgroup.com/Alma/Product_Documentation/010Alma_Online_Help_(English)/Electronic_Resource_Management/020_Working_with_Community_Zone_Electronic_Resources/040Automatic_Upload_of_Electronic_Holdings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err="1"/>
              <a:t>Ebook</a:t>
            </a:r>
            <a:r>
              <a:rPr lang="en-US" sz="2100" dirty="0"/>
              <a:t> Central (be aware of owned titles with local bib records)</a:t>
            </a:r>
          </a:p>
          <a:p>
            <a:r>
              <a:rPr lang="en-US" sz="2100" dirty="0"/>
              <a:t>Elsevier</a:t>
            </a:r>
          </a:p>
          <a:p>
            <a:r>
              <a:rPr lang="en-US" sz="2100" dirty="0"/>
              <a:t>JSTOR</a:t>
            </a:r>
          </a:p>
          <a:p>
            <a:r>
              <a:rPr lang="en-US" sz="2100" dirty="0"/>
              <a:t>Ovid</a:t>
            </a:r>
          </a:p>
          <a:p>
            <a:r>
              <a:rPr lang="en-US" sz="2100" dirty="0"/>
              <a:t>Oxford</a:t>
            </a:r>
          </a:p>
          <a:p>
            <a:r>
              <a:rPr lang="en-US" sz="2100" dirty="0"/>
              <a:t>Sage</a:t>
            </a:r>
          </a:p>
          <a:p>
            <a:r>
              <a:rPr lang="en-US" sz="2100" dirty="0"/>
              <a:t>Springer</a:t>
            </a:r>
          </a:p>
          <a:p>
            <a:r>
              <a:rPr lang="en-US" sz="2100" dirty="0"/>
              <a:t>T&amp;F</a:t>
            </a:r>
          </a:p>
          <a:p>
            <a:r>
              <a:rPr lang="en-US" sz="2100" dirty="0"/>
              <a:t>Wiley</a:t>
            </a:r>
          </a:p>
        </p:txBody>
      </p:sp>
    </p:spTree>
    <p:extLst>
      <p:ext uri="{BB962C8B-B14F-4D97-AF65-F5344CB8AC3E}">
        <p14:creationId xmlns:p14="http://schemas.microsoft.com/office/powerpoint/2010/main" val="302400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6F2370-8A56-2C6D-7634-DB1FC19E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3969-0F91-7527-2E5E-09B84E50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Activation -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693AE-E93F-EB86-EE06-0C8BC946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Proxy enabled / selected</a:t>
            </a:r>
          </a:p>
          <a:p>
            <a:r>
              <a:rPr lang="en-US" dirty="0"/>
              <a:t>Can be set at Service Level (preferred) or Portfolio Level.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/>
              <a:t>Proxy managed in Alma Configuration </a:t>
            </a:r>
            <a:r>
              <a:rPr lang="en-US" dirty="0">
                <a:sym typeface="Wingdings" pitchFamily="2" charset="2"/>
              </a:rPr>
              <a:t> General  </a:t>
            </a:r>
            <a:r>
              <a:rPr lang="en-US" dirty="0"/>
              <a:t>Integration Profile </a:t>
            </a:r>
            <a:r>
              <a:rPr lang="en-US" dirty="0">
                <a:sym typeface="Wingdings" pitchFamily="2" charset="2"/>
              </a:rPr>
              <a:t> Resolver Proxy (GALILEO managed)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0C436-779E-6A60-D898-823AC959A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08" y="3084606"/>
            <a:ext cx="5554562" cy="17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9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B4E4C-96A4-54C4-71F1-8CCD2EBC6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92734-1503-A120-7805-8BC5397D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Activation -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97DF-1A2E-0C3D-2476-B574140A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Linking Parser Parameters</a:t>
            </a:r>
          </a:p>
          <a:p>
            <a:pPr marL="0" indent="0">
              <a:buNone/>
            </a:pPr>
            <a:r>
              <a:rPr lang="en-US" dirty="0"/>
              <a:t>Alma and SFX Linking Parser Parameters Guide </a:t>
            </a:r>
            <a:r>
              <a:rPr lang="en-US" sz="1800" dirty="0">
                <a:hlinkClick r:id="rId2"/>
              </a:rPr>
              <a:t>https://knowledge.exlibrisgroup.com/Cross-Product/Integrations/Alma_and_SFX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Some example of vendors that require Linking Parser Parameters:</a:t>
            </a:r>
          </a:p>
          <a:p>
            <a:r>
              <a:rPr lang="en-US" sz="1800" dirty="0"/>
              <a:t>EBSCO</a:t>
            </a:r>
          </a:p>
          <a:p>
            <a:r>
              <a:rPr lang="en-US" sz="1800" dirty="0"/>
              <a:t>Gale</a:t>
            </a:r>
          </a:p>
          <a:p>
            <a:r>
              <a:rPr lang="en-US" sz="1800" dirty="0" err="1"/>
              <a:t>Ebook</a:t>
            </a:r>
            <a:r>
              <a:rPr lang="en-US" sz="1800" dirty="0"/>
              <a:t> Central</a:t>
            </a:r>
          </a:p>
          <a:p>
            <a:r>
              <a:rPr lang="en-US" sz="1800" dirty="0"/>
              <a:t>ProQuest </a:t>
            </a:r>
          </a:p>
          <a:p>
            <a:r>
              <a:rPr lang="en-US" sz="1800" dirty="0"/>
              <a:t>Ovid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0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75642A-923E-D6EE-F05E-2C71ED30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339B-2E68-9F62-7244-BDDEE4C6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Activation - Authentication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0C672B5-3E19-AC73-D960-87231D2AE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269" y="1853334"/>
            <a:ext cx="8105461" cy="47414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CBEF22-B834-300C-4358-46865AC20D92}"/>
              </a:ext>
            </a:extLst>
          </p:cNvPr>
          <p:cNvSpPr/>
          <p:nvPr/>
        </p:nvSpPr>
        <p:spPr>
          <a:xfrm>
            <a:off x="4445876" y="2816772"/>
            <a:ext cx="693683" cy="252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629FC5-377D-1291-013F-F6197B594C23}"/>
              </a:ext>
            </a:extLst>
          </p:cNvPr>
          <p:cNvSpPr/>
          <p:nvPr/>
        </p:nvSpPr>
        <p:spPr>
          <a:xfrm>
            <a:off x="2170387" y="5901558"/>
            <a:ext cx="7824951" cy="5913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8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BAC382-43E8-AFB4-52AD-E996775B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857F-29F6-9663-9D13-9FF3423A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and Functional Views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6D7B46-5105-2F47-29BD-51B0D2375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2116" y="365124"/>
            <a:ext cx="666923" cy="6089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C0314-2EB6-93F8-8146-F34E2EE6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057" y="365125"/>
            <a:ext cx="694267" cy="6089297"/>
          </a:xfrm>
          <a:prstGeom prst="rect">
            <a:avLst/>
          </a:prstGeom>
        </p:spPr>
      </p:pic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589BAEC2-7A00-F2C3-D74F-FF519C4A2E97}"/>
              </a:ext>
            </a:extLst>
          </p:cNvPr>
          <p:cNvSpPr txBox="1">
            <a:spLocks/>
          </p:cNvSpPr>
          <p:nvPr/>
        </p:nvSpPr>
        <p:spPr>
          <a:xfrm>
            <a:off x="1028876" y="1784984"/>
            <a:ext cx="8143240" cy="478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Configuration View</a:t>
            </a:r>
          </a:p>
          <a:p>
            <a:r>
              <a:rPr lang="en-US" sz="2400" dirty="0"/>
              <a:t>Organized by major functional areas (Resource Management, Fulfillment, and Acquisitions)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Some configurations for ERM</a:t>
            </a:r>
          </a:p>
          <a:p>
            <a:r>
              <a:rPr lang="en-US" sz="2400" dirty="0"/>
              <a:t>Set up and manage Integration Profiles</a:t>
            </a:r>
          </a:p>
          <a:p>
            <a:pPr lvl="1"/>
            <a:r>
              <a:rPr lang="en-US" dirty="0"/>
              <a:t>Uploading Electronic Holdings</a:t>
            </a:r>
          </a:p>
          <a:p>
            <a:pPr lvl="1"/>
            <a:r>
              <a:rPr lang="en-US" dirty="0"/>
              <a:t>Authentication (Proxy/</a:t>
            </a:r>
            <a:r>
              <a:rPr lang="en-US" dirty="0" err="1"/>
              <a:t>OpenAthens</a:t>
            </a:r>
            <a:r>
              <a:rPr lang="en-US" dirty="0"/>
              <a:t>)</a:t>
            </a:r>
          </a:p>
          <a:p>
            <a:r>
              <a:rPr lang="en-US" sz="2400" dirty="0"/>
              <a:t>Display Logic rules</a:t>
            </a:r>
          </a:p>
          <a:p>
            <a:r>
              <a:rPr lang="en-US" sz="2400" dirty="0"/>
              <a:t>Controls General Electronic Services (ILL, request links)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9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F74CF-DBC7-DD2A-1969-61C23D80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71DD-E54D-7251-D408-A34EB005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Activation - Authentication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32AECE-F06A-D421-E852-71A868B45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161" y="1825625"/>
            <a:ext cx="104716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9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B759D-D93D-6E35-3B89-D3BDC548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3EE9-4252-8843-187A-3A2EA786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Local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9FD03-41ED-AB51-1A29-82993BB6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Electronic collection activated from the Community Zone</a:t>
            </a:r>
            <a:endParaRPr lang="en-US" dirty="0"/>
          </a:p>
          <a:p>
            <a:pPr lvl="1"/>
            <a:r>
              <a:rPr lang="en-US" dirty="0"/>
              <a:t>Based on shared, centrally maintained knowledge‑base data</a:t>
            </a:r>
          </a:p>
          <a:p>
            <a:pPr lvl="1"/>
            <a:r>
              <a:rPr lang="en-US" dirty="0"/>
              <a:t>Receives ongoing updates (titles, coverage, links) from the Community Knowledge Base (CKB)</a:t>
            </a:r>
          </a:p>
          <a:p>
            <a:pPr lvl="1"/>
            <a:r>
              <a:rPr lang="en-US" dirty="0"/>
              <a:t>Requires less local maintenance</a:t>
            </a:r>
          </a:p>
          <a:p>
            <a:pPr lvl="1"/>
            <a:r>
              <a:rPr lang="en-US" dirty="0"/>
              <a:t>Allows local overrides while staying linked to CKB</a:t>
            </a:r>
          </a:p>
          <a:p>
            <a:r>
              <a:rPr lang="en-US" b="1" dirty="0"/>
              <a:t>Locally created electronic collection</a:t>
            </a:r>
            <a:endParaRPr lang="en-US" dirty="0"/>
          </a:p>
          <a:p>
            <a:pPr lvl="1"/>
            <a:r>
              <a:rPr lang="en-US" dirty="0"/>
              <a:t>Created and managed entirely in the Institution Zone</a:t>
            </a:r>
          </a:p>
          <a:p>
            <a:pPr lvl="1"/>
            <a:r>
              <a:rPr lang="en-US" dirty="0"/>
              <a:t>Independent of CKB updates and requires full local maintenance of titles, coverage, and URLs</a:t>
            </a:r>
          </a:p>
          <a:p>
            <a:pPr lvl="1"/>
            <a:r>
              <a:rPr lang="en-US" dirty="0"/>
              <a:t>Used when no suitable CZ collection exists</a:t>
            </a:r>
          </a:p>
          <a:p>
            <a:pPr lvl="1"/>
            <a:r>
              <a:rPr lang="en-US" dirty="0"/>
              <a:t>Also used when non-CZ bib records (locally created or from vendor) are preferred. Example: Kanopy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0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285B5-C993-F8EC-8DA2-C8EC9C00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6F9B-7A85-377E-5656-CD402A1D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Local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8441-82C6-9022-CC78-A79A8A9D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Local Collections can be…</a:t>
            </a:r>
          </a:p>
          <a:p>
            <a:r>
              <a:rPr lang="en-US" dirty="0"/>
              <a:t>Collections with Service and Portfolios</a:t>
            </a:r>
          </a:p>
          <a:p>
            <a:r>
              <a:rPr lang="en-US" dirty="0"/>
              <a:t>Database</a:t>
            </a:r>
          </a:p>
          <a:p>
            <a:r>
              <a:rPr lang="en-US" dirty="0"/>
              <a:t>Single Portfolio</a:t>
            </a:r>
          </a:p>
          <a:p>
            <a:endParaRPr lang="en-US" dirty="0"/>
          </a:p>
          <a:p>
            <a:r>
              <a:rPr lang="en-US" dirty="0"/>
              <a:t>Adding Local Electronic Collections </a:t>
            </a:r>
            <a:r>
              <a:rPr lang="en-US" dirty="0">
                <a:hlinkClick r:id="rId2"/>
              </a:rPr>
              <a:t>https://knowledge.exlibrisgroup.com/Alma/Product_Documentation/010Alma_Online_Help_(English)/Electronic_Resource_Management/030_Working_with_Local_Electronic_Resources/015Managing_Electronic_Resources#Adding_a_Local_Electronic_Collection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0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E9A069-FF63-E7AD-E0AD-932136F77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511-6D0F-411D-9FC4-881014E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Local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CBC9-CCA0-3662-39FA-9B7B244DF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97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Metadata</a:t>
            </a:r>
          </a:p>
          <a:p>
            <a:pPr marL="0" indent="0">
              <a:buNone/>
            </a:pPr>
            <a:r>
              <a:rPr lang="en-US" dirty="0"/>
              <a:t>Basic metadata in portfolio record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1C30C-91D5-3949-B946-E786A213F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80" y="1825625"/>
            <a:ext cx="7025640" cy="45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50FBDB-AA8B-8294-79BA-B2B2B2F8F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DB0B-40AF-D4DC-EB00-73ACA481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- Local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2B6C-0326-AE06-E202-14C9984C7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Import vendor or local provided MARC records</a:t>
            </a:r>
          </a:p>
          <a:p>
            <a:r>
              <a:rPr lang="en-US" dirty="0"/>
              <a:t>Portfolios can be created by the Import Profile when importing MARC records</a:t>
            </a:r>
          </a:p>
          <a:p>
            <a:r>
              <a:rPr lang="en-US" dirty="0"/>
              <a:t>Alma Side menu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Resources </a:t>
            </a:r>
            <a:r>
              <a:rPr lang="en-US" dirty="0">
                <a:sym typeface="Wingdings" pitchFamily="2" charset="2"/>
              </a:rPr>
              <a:t> Import  Import Profile</a:t>
            </a:r>
            <a:endParaRPr lang="en-US" dirty="0"/>
          </a:p>
          <a:p>
            <a:r>
              <a:rPr lang="en-US" dirty="0"/>
              <a:t>Import Profiles </a:t>
            </a:r>
            <a:r>
              <a:rPr lang="en-US" dirty="0">
                <a:hlinkClick r:id="rId2"/>
              </a:rPr>
              <a:t>https://knowledge.exlibrisgroup.com/Alma/Product_Documentation/010Alma_Online_Help_(English)/040Resource_Management/060Record_Import/020Managing_Import_Profiles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64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A8C0-9EA2-407E-2FCE-765FFE7B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Resolver / Display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F8F8-47FC-8C5A-0C15-C54216D6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Configuration &gt; Fulfillment &gt; Discovery Interface Display Logic &gt; Display Logic Rules</a:t>
            </a:r>
          </a:p>
          <a:p>
            <a:r>
              <a:rPr lang="en-US" dirty="0"/>
              <a:t>Display Logic is set up in the NZ for GALILEO’s EBSCO and ProQuest databases, except for Cost-Share</a:t>
            </a:r>
          </a:p>
          <a:p>
            <a:r>
              <a:rPr lang="en-US" dirty="0"/>
              <a:t>Example: If a resource is in Academic Search Complete, don’t show links to other EBSCOhost collections</a:t>
            </a:r>
          </a:p>
          <a:p>
            <a:r>
              <a:rPr lang="en-US" dirty="0"/>
              <a:t>Reduces the number of collection links for a single title.</a:t>
            </a:r>
          </a:p>
          <a:p>
            <a:pPr marL="0" indent="0">
              <a:buNone/>
            </a:pPr>
            <a:r>
              <a:rPr lang="en-US" b="1" dirty="0"/>
              <a:t>Local Considerations</a:t>
            </a:r>
          </a:p>
          <a:p>
            <a:r>
              <a:rPr lang="en-US" dirty="0"/>
              <a:t>To give priority to X over Y. For example, e-Collection X may be lower cost than e-Collection Y, or e-Collection X may have better linking quality and reliability. </a:t>
            </a:r>
          </a:p>
          <a:p>
            <a:r>
              <a:rPr lang="en-US" dirty="0"/>
              <a:t>Open Access – View open access full text (for example, hide open access if full text exists or hide full text if open access exists).</a:t>
            </a:r>
          </a:p>
          <a:p>
            <a:r>
              <a:rPr lang="en-US" dirty="0">
                <a:hlinkClick r:id="rId2"/>
              </a:rPr>
              <a:t>https://knowledge.exlibrisgroup.com/Alma/Product_Documentation/010Alma_Online_Help_(English)/030Fulfillment/080Configuring_Fulfillment/090Discovery_Interface_Display_Logic/035ViewIt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https://knowledge.exlibrisgroup.com/Alma/Product_Documentation/010Alma_Online_Help_(English)/Electronic_Resource_Management/051Link_Resolver/010Alma_Link_Resolver_Workflow#Control_Ability_to_Ignore_Title-Based_Link_Resolving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A6EE-187F-74A4-E0CC-26BA80FF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5EB7E-5C5D-26C3-64F9-29D07E75C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GIL ERM </a:t>
            </a:r>
            <a:r>
              <a:rPr lang="en-US" dirty="0" err="1"/>
              <a:t>Documenation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https://sites.google.com/view/g3almatraining/erm</a:t>
            </a:r>
            <a:endParaRPr lang="en-US" dirty="0"/>
          </a:p>
          <a:p>
            <a:endParaRPr lang="en-US" dirty="0"/>
          </a:p>
          <a:p>
            <a:r>
              <a:rPr lang="en-US" dirty="0"/>
              <a:t>Ex Libris: </a:t>
            </a:r>
            <a:r>
              <a:rPr lang="en-US" dirty="0">
                <a:hlinkClick r:id="rId3"/>
              </a:rPr>
              <a:t>https://knowledge.exlibrisgroup.com/Alma/Product_Documentation/010Alma_Online_Help_(English)/Electronic_Resource_Management/010Working_with_Electronic_Resources_-_Overview</a:t>
            </a:r>
            <a:endParaRPr lang="en-US" dirty="0"/>
          </a:p>
          <a:p>
            <a:endParaRPr lang="en-US" dirty="0"/>
          </a:p>
          <a:p>
            <a:r>
              <a:rPr lang="en-US" dirty="0"/>
              <a:t>GALILEO Contact: </a:t>
            </a:r>
            <a:r>
              <a:rPr lang="en-US" dirty="0">
                <a:hlinkClick r:id="rId4"/>
              </a:rPr>
              <a:t>https://about.galileo.usg.edu/support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6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F1F7E-EF72-8706-C4C9-17768F2E8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7868-8307-446D-95A1-8D79C9C4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and Functional Views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A56698-4B91-396E-786B-CBA68465E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2116" y="365124"/>
            <a:ext cx="666923" cy="6089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B5F72-4BDC-170F-C0AA-F6EC392E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057" y="365125"/>
            <a:ext cx="694267" cy="6089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F69196-98F6-566A-96CE-F028AF939455}"/>
              </a:ext>
            </a:extLst>
          </p:cNvPr>
          <p:cNvSpPr txBox="1"/>
          <p:nvPr/>
        </p:nvSpPr>
        <p:spPr>
          <a:xfrm>
            <a:off x="982436" y="1814179"/>
            <a:ext cx="72237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Functional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Day‑to‑day workspace where staff perform operational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Includes functional menus such as Resource Management, Fulfillment, Acquisitions, and Analytics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Used to activate e‑collections, manage portfolios and coverage,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Task‑oriented and workflow‑focused rather than rules and settings defined in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95398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2A389-6B68-6187-F976-69F973D54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797D-F19A-C802-B8E5-8A915540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03D7-A001-C30B-3644-DCEA0214D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Alma Zones are layered data environments that determine </a:t>
            </a:r>
            <a:r>
              <a:rPr lang="en-US" b="1" dirty="0"/>
              <a:t>where records live and who controls them</a:t>
            </a:r>
            <a:r>
              <a:rPr lang="en-US" dirty="0"/>
              <a:t>. </a:t>
            </a:r>
          </a:p>
          <a:p>
            <a:r>
              <a:rPr lang="en-US" b="1" dirty="0"/>
              <a:t>Community Zone (CZ)</a:t>
            </a:r>
            <a:r>
              <a:rPr lang="en-US" dirty="0"/>
              <a:t> – Global vendor data</a:t>
            </a:r>
          </a:p>
          <a:p>
            <a:r>
              <a:rPr lang="en-US" b="1" dirty="0"/>
              <a:t>Network Zone (NZ)</a:t>
            </a:r>
            <a:r>
              <a:rPr lang="en-US" dirty="0"/>
              <a:t> – Consortium‑wide shared data – GALILEO Collections</a:t>
            </a:r>
          </a:p>
          <a:p>
            <a:r>
              <a:rPr lang="en-US" b="1" dirty="0"/>
              <a:t>Institution Zone (IZ)</a:t>
            </a:r>
            <a:r>
              <a:rPr lang="en-US" dirty="0"/>
              <a:t> – Your local library’s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https://knowledge.exlibrisgroup.com/Alma/Training/AlmaEssentials/Alma_Essentials_-_English/A_Terminology_and_Inventory_Models/C_Electronic_Resources_in_Alma_-_The_Three_Zones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0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71A05E-60B0-20E2-ACA3-0A72FC5B9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7A0F-3299-E2E6-E3AC-F9973E94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9E9DF-5622-523E-FBC3-EBE465541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Community Zone</a:t>
            </a:r>
            <a:r>
              <a:rPr lang="en-US" dirty="0"/>
              <a:t> is Alma’s global knowledge base</a:t>
            </a:r>
          </a:p>
          <a:p>
            <a:r>
              <a:rPr lang="en-US" dirty="0"/>
              <a:t>Maintained by: Ex Libris, Content providers, and Library community (contributions)</a:t>
            </a:r>
          </a:p>
          <a:p>
            <a:r>
              <a:rPr lang="en-US" dirty="0"/>
              <a:t>Contains: Electronic collections, Portfolios (journals, e‑books) and Linking, coverage, vendor updates</a:t>
            </a:r>
          </a:p>
          <a:p>
            <a:r>
              <a:rPr lang="en-US" dirty="0"/>
              <a:t>Libraries use the CZ to: Activate vendor‑supplied e‑collections, Receive automatic updates, Reduce local maintenance</a:t>
            </a:r>
          </a:p>
          <a:p>
            <a:r>
              <a:rPr lang="en-US" b="1" dirty="0"/>
              <a:t>You CANNOT:</a:t>
            </a:r>
            <a:r>
              <a:rPr lang="en-US" dirty="0"/>
              <a:t> Edit global CZ records directly, Delete CZ collections, Change vendor‑managed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8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23BCF-FD82-0899-B0F2-14257D09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BD25-38EA-8E4C-0421-0A0A5D19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86B70-DD8B-E35E-4940-483BFFDE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Institution Zone</a:t>
            </a:r>
            <a:r>
              <a:rPr lang="en-US" dirty="0"/>
              <a:t> is your library’s Alma environment</a:t>
            </a:r>
          </a:p>
          <a:p>
            <a:r>
              <a:rPr lang="en-US" dirty="0"/>
              <a:t>Local overrides of CZ data</a:t>
            </a:r>
          </a:p>
          <a:p>
            <a:pPr lvl="1"/>
            <a:r>
              <a:rPr lang="en-US" dirty="0"/>
              <a:t>Collection name</a:t>
            </a:r>
          </a:p>
          <a:p>
            <a:pPr lvl="1"/>
            <a:r>
              <a:rPr lang="en-US" dirty="0"/>
              <a:t>Local coverage, access, notes</a:t>
            </a:r>
          </a:p>
          <a:p>
            <a:r>
              <a:rPr lang="en-US" dirty="0"/>
              <a:t>Create local collections</a:t>
            </a:r>
          </a:p>
          <a:p>
            <a:r>
              <a:rPr lang="en-US" dirty="0"/>
              <a:t>Manage Selective CZ activated collections</a:t>
            </a:r>
          </a:p>
          <a:p>
            <a:r>
              <a:rPr lang="en-US" dirty="0"/>
              <a:t>Configurations like</a:t>
            </a:r>
            <a:r>
              <a:rPr lang="en-US" b="1" dirty="0"/>
              <a:t> </a:t>
            </a:r>
            <a:r>
              <a:rPr lang="en-US" dirty="0"/>
              <a:t>Authentication and Display Logic</a:t>
            </a:r>
          </a:p>
        </p:txBody>
      </p:sp>
    </p:spTree>
    <p:extLst>
      <p:ext uri="{BB962C8B-B14F-4D97-AF65-F5344CB8AC3E}">
        <p14:creationId xmlns:p14="http://schemas.microsoft.com/office/powerpoint/2010/main" val="138981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3C3B51-6191-303E-047E-1D8328482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67E4-95EC-D879-5266-12B76EF3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ABB0-FBBD-6D16-7DB4-480A9B300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Network Zone </a:t>
            </a:r>
            <a:r>
              <a:rPr lang="en-US" dirty="0"/>
              <a:t>sits </a:t>
            </a:r>
            <a:r>
              <a:rPr lang="en-US" b="1" dirty="0"/>
              <a:t>between</a:t>
            </a:r>
            <a:r>
              <a:rPr lang="en-US" dirty="0"/>
              <a:t> the CZ and IZ.</a:t>
            </a:r>
          </a:p>
          <a:p>
            <a:r>
              <a:rPr lang="en-US" dirty="0"/>
              <a:t>Share data across institutions</a:t>
            </a:r>
          </a:p>
          <a:p>
            <a:r>
              <a:rPr lang="en-US" dirty="0"/>
              <a:t>Standardize configurations</a:t>
            </a:r>
          </a:p>
          <a:p>
            <a:r>
              <a:rPr lang="en-US" dirty="0"/>
              <a:t>Reduce duplicate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Lives in the Network Zone?</a:t>
            </a:r>
          </a:p>
          <a:p>
            <a:r>
              <a:rPr lang="en-US" dirty="0"/>
              <a:t>GALILEO USG/Base Collections + </a:t>
            </a:r>
            <a:r>
              <a:rPr lang="en-US" dirty="0" err="1"/>
              <a:t>Costshare</a:t>
            </a:r>
            <a:endParaRPr lang="en-US" dirty="0"/>
          </a:p>
          <a:p>
            <a:r>
              <a:rPr lang="en-US" dirty="0"/>
              <a:t>GALILEO NZ Collections are branded with “GALILEO”</a:t>
            </a:r>
          </a:p>
          <a:p>
            <a:r>
              <a:rPr lang="en-US" dirty="0"/>
              <a:t>GALILEO licenses</a:t>
            </a:r>
          </a:p>
          <a:p>
            <a:r>
              <a:rPr lang="en-US" dirty="0"/>
              <a:t>Display Logic for GALIEO’s EBSCO and ProQuest collections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0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9BC07-C3CA-BE09-0307-BE7A4DCDE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E5F8-06BC-C7E8-9411-26025217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CKB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BCF3-8493-269B-07FC-9B732A56A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CKB updates in Alma</a:t>
            </a:r>
            <a:endParaRPr lang="en-US" dirty="0"/>
          </a:p>
          <a:p>
            <a:r>
              <a:rPr lang="en-US" dirty="0"/>
              <a:t>Regular updates that keep electronic collections aligned with Community Zone data</a:t>
            </a:r>
          </a:p>
          <a:p>
            <a:r>
              <a:rPr lang="en-US" dirty="0"/>
              <a:t>Include title additions/removals, coverage changes, bib updates, and link changes</a:t>
            </a:r>
          </a:p>
          <a:p>
            <a:r>
              <a:rPr lang="en-US" dirty="0"/>
              <a:t>Automatically applied to activated CZ collections based on </a:t>
            </a:r>
            <a:r>
              <a:rPr lang="en-US" b="1" dirty="0"/>
              <a:t>local settings in the Full Text Service</a:t>
            </a:r>
          </a:p>
          <a:p>
            <a:r>
              <a:rPr lang="en-US" dirty="0">
                <a:hlinkClick r:id="rId2"/>
              </a:rPr>
              <a:t>https://knowledge.exlibrisgroup.com/Alma/Product_Materials/050Alma_FAQs/E-Resource_Management/Central_KnowledgeBase_(CKB)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>
                <a:hlinkClick r:id="rId3"/>
              </a:rPr>
              <a:t>https://knowledge.exlibrisgroup.com/Content/New_and_Upcoming_Collections/Alma_CKB_Release_Notes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83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4891-CC17-DAF0-81DA-3F9B4024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Collections </a:t>
            </a:r>
            <a:r>
              <a:rPr lang="en-US" sz="3600" dirty="0"/>
              <a:t>aka </a:t>
            </a:r>
            <a:r>
              <a:rPr lang="en-US" sz="3600" dirty="0">
                <a:hlinkClick r:id="rId3"/>
              </a:rPr>
              <a:t>Electronic Inventory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CAB5-FAF7-C25B-B96F-EC15531E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473200"/>
            <a:ext cx="10703560" cy="4703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Electronic inventory </a:t>
            </a:r>
            <a:r>
              <a:rPr lang="en-US" sz="2000" dirty="0"/>
              <a:t>is the structured way Ex Libris represents a library’s </a:t>
            </a:r>
            <a:r>
              <a:rPr lang="en-US" sz="2000" b="1" dirty="0"/>
              <a:t>online content. </a:t>
            </a:r>
            <a:r>
              <a:rPr lang="en-US" sz="2000" dirty="0"/>
              <a:t>Collections activated from the </a:t>
            </a:r>
            <a:r>
              <a:rPr lang="en-US" sz="2000" b="1" dirty="0"/>
              <a:t>Community Zone</a:t>
            </a:r>
            <a:r>
              <a:rPr lang="en-US" sz="2000" dirty="0"/>
              <a:t> is one way to create electronic inventory in the Institution Zone, while still linked to the CKB</a:t>
            </a:r>
          </a:p>
          <a:p>
            <a:pPr marL="0" indent="0">
              <a:buNone/>
            </a:pPr>
            <a:r>
              <a:rPr lang="en-US" sz="2000" b="1" dirty="0"/>
              <a:t>Electronic inventory has three main parts:</a:t>
            </a:r>
            <a:endParaRPr lang="en-US" sz="2000" dirty="0"/>
          </a:p>
          <a:p>
            <a:r>
              <a:rPr lang="en-US" sz="2000" b="1" dirty="0"/>
              <a:t>Collection [level] </a:t>
            </a:r>
            <a:r>
              <a:rPr lang="en-US" sz="2000" dirty="0"/>
              <a:t>is at the top of the hierarchical structure. At this level you can customize the name of the collection, and you can link acquisition and license data at this level. A collection‑level URL (database access) can also be controlled at this level.</a:t>
            </a:r>
          </a:p>
          <a:p>
            <a:r>
              <a:rPr lang="en-US" sz="2000" b="1" dirty="0"/>
              <a:t>Full Text Service </a:t>
            </a:r>
            <a:r>
              <a:rPr lang="en-US" sz="2000" dirty="0"/>
              <a:t>functions as the </a:t>
            </a:r>
            <a:r>
              <a:rPr lang="en-US" sz="2000" b="1" dirty="0"/>
              <a:t>middle “service” layer</a:t>
            </a:r>
            <a:r>
              <a:rPr lang="en-US" sz="2000" dirty="0"/>
              <a:t> of electronic inventory, sitting between the collection level and the title‑level portfolios</a:t>
            </a:r>
          </a:p>
          <a:p>
            <a:r>
              <a:rPr lang="en-US" sz="2000" b="1" dirty="0"/>
              <a:t>Portfolios </a:t>
            </a:r>
            <a:r>
              <a:rPr lang="en-US" sz="2000" i="1" dirty="0"/>
              <a:t>function as the title‑level “items” for e‑resources. Each portfolio holds the practical access details—URLs, coverage dates, and linking parameters—that Alma uses to determine availability.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Electronic Collection</a:t>
            </a:r>
            <a:r>
              <a:rPr lang="en-US" sz="2000" dirty="0"/>
              <a:t> → contains → </a:t>
            </a:r>
            <a:r>
              <a:rPr lang="en-US" sz="2000" b="1" dirty="0"/>
              <a:t>Full Text Service</a:t>
            </a:r>
            <a:r>
              <a:rPr lang="en-US" sz="2000" dirty="0"/>
              <a:t>  → </a:t>
            </a:r>
            <a:r>
              <a:rPr lang="en-US" sz="2000" b="1" dirty="0"/>
              <a:t>Portfolios</a:t>
            </a:r>
            <a:r>
              <a:rPr lang="en-US" sz="2000" dirty="0"/>
              <a:t> → control → </a:t>
            </a:r>
            <a:r>
              <a:rPr lang="en-US" sz="2000" b="1" dirty="0"/>
              <a:t>Access and coverage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775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</TotalTime>
  <Words>1892</Words>
  <Application>Microsoft Macintosh PowerPoint</Application>
  <PresentationFormat>Widescreen</PresentationFormat>
  <Paragraphs>199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Wingdings</vt:lpstr>
      <vt:lpstr>Office Theme</vt:lpstr>
      <vt:lpstr>Live, Laugh, Alma</vt:lpstr>
      <vt:lpstr>Configuration and Functional Views</vt:lpstr>
      <vt:lpstr>Configuration and Functional Views</vt:lpstr>
      <vt:lpstr>Alma Zones</vt:lpstr>
      <vt:lpstr>Alma Zones</vt:lpstr>
      <vt:lpstr>Alma Zones</vt:lpstr>
      <vt:lpstr>Alma Zones</vt:lpstr>
      <vt:lpstr>CKB Updates</vt:lpstr>
      <vt:lpstr>Electronic Collections aka Electronic Inventory</vt:lpstr>
      <vt:lpstr>Electronic Collections</vt:lpstr>
      <vt:lpstr>Electronic Collections - Portfolios</vt:lpstr>
      <vt:lpstr>Electronic Collections – Full Text Service</vt:lpstr>
      <vt:lpstr>Electronic Collections - Activation</vt:lpstr>
      <vt:lpstr>Electronic Collections – Complete Activation</vt:lpstr>
      <vt:lpstr>Electronic Collections – Selective Activation</vt:lpstr>
      <vt:lpstr>Electronic Collections – Selective Activation - Integration Profile </vt:lpstr>
      <vt:lpstr>Electronic Collections - Activation - Authentication</vt:lpstr>
      <vt:lpstr>Electronic Collections - Activation - Authentication</vt:lpstr>
      <vt:lpstr>Electronic Collections - Activation - Authentication</vt:lpstr>
      <vt:lpstr>Electronic Collections - Activation - Authentication</vt:lpstr>
      <vt:lpstr>Electronic Collections - Local</vt:lpstr>
      <vt:lpstr>Electronic Collections - Local</vt:lpstr>
      <vt:lpstr>Electronic Collections - Local</vt:lpstr>
      <vt:lpstr>Electronic Collections - Local</vt:lpstr>
      <vt:lpstr>Link Resolver / Display logic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 Henslee</dc:creator>
  <cp:lastModifiedBy>Ken Henslee</cp:lastModifiedBy>
  <cp:revision>134</cp:revision>
  <dcterms:created xsi:type="dcterms:W3CDTF">2026-05-05T13:31:00Z</dcterms:created>
  <dcterms:modified xsi:type="dcterms:W3CDTF">2026-05-12T14:58:31Z</dcterms:modified>
</cp:coreProperties>
</file>