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9" r:id="rId2"/>
    <p:sldId id="278" r:id="rId3"/>
    <p:sldId id="274" r:id="rId4"/>
    <p:sldId id="280" r:id="rId5"/>
    <p:sldId id="273" r:id="rId6"/>
    <p:sldId id="281" r:id="rId7"/>
    <p:sldId id="283" r:id="rId8"/>
    <p:sldId id="28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2160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F9E6D-E280-4311-AE60-5E80CFA6816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4E657-1E80-470E-A274-DC6C1E7A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4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4E657-1E80-470E-A274-DC6C1E7AD7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7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F62D6CA-464E-43A9-AE1C-D51E0D26D95A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B568863-EAC6-48CE-B0C1-56023B071F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4571999"/>
          </a:xfrm>
        </p:spPr>
        <p:txBody>
          <a:bodyPr/>
          <a:lstStyle/>
          <a:p>
            <a:pPr algn="ctr"/>
            <a:r>
              <a:rPr lang="en-US" sz="4800" b="1" dirty="0" err="1" smtClean="0">
                <a:latin typeface="Century Gothic" panose="020B0502020202020204" pitchFamily="34" charset="0"/>
              </a:rPr>
              <a:t>marcive</a:t>
            </a:r>
            <a:r>
              <a:rPr lang="en-US" sz="4800" b="1" dirty="0" smtClean="0">
                <a:latin typeface="Century Gothic" panose="020B0502020202020204" pitchFamily="34" charset="0"/>
              </a:rPr>
              <a:t> </a:t>
            </a:r>
            <a:r>
              <a:rPr lang="en-US" sz="4800" b="1" dirty="0" smtClean="0">
                <a:latin typeface="Century Gothic" panose="020B0502020202020204" pitchFamily="34" charset="0"/>
              </a:rPr>
              <a:t>UPDATE</a:t>
            </a:r>
            <a:r>
              <a:rPr lang="en-US" sz="5400" b="1" dirty="0" smtClean="0">
                <a:latin typeface="Century Gothic" panose="020B0502020202020204" pitchFamily="34" charset="0"/>
              </a:rPr>
              <a:t/>
            </a:r>
            <a:br>
              <a:rPr lang="en-US" sz="5400" b="1" dirty="0" smtClean="0">
                <a:latin typeface="Century Gothic" panose="020B0502020202020204" pitchFamily="34" charset="0"/>
              </a:rPr>
            </a:br>
            <a:r>
              <a:rPr lang="en-US" sz="24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for </a:t>
            </a:r>
            <a:r>
              <a:rPr lang="en-US" sz="2400" b="1" dirty="0">
                <a:solidFill>
                  <a:srgbClr val="BA0C2F"/>
                </a:solidFill>
                <a:latin typeface="Century Gothic" panose="020B0502020202020204" pitchFamily="34" charset="0"/>
              </a:rPr>
              <a:t>USG Federal </a:t>
            </a:r>
            <a:r>
              <a:rPr lang="en-US" sz="24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Depository </a:t>
            </a:r>
            <a:r>
              <a:rPr lang="en-US" sz="2400" b="1" dirty="0">
                <a:solidFill>
                  <a:srgbClr val="BA0C2F"/>
                </a:solidFill>
                <a:latin typeface="Century Gothic" panose="020B0502020202020204" pitchFamily="34" charset="0"/>
              </a:rPr>
              <a:t>libraries </a:t>
            </a:r>
            <a:endParaRPr lang="en-US" sz="4400" b="1" dirty="0">
              <a:solidFill>
                <a:srgbClr val="BA0C2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730240"/>
            <a:ext cx="3976977" cy="670560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June 15, </a:t>
            </a:r>
            <a:r>
              <a:rPr lang="en-US" sz="24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2017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486400"/>
            <a:ext cx="3595826" cy="98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MARCIVE implementation timeline</a:t>
            </a:r>
            <a:endParaRPr lang="en-US" b="1" dirty="0">
              <a:solidFill>
                <a:srgbClr val="BA0C2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1965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Early March </a:t>
            </a:r>
            <a:r>
              <a:rPr lang="en-US" b="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– last full record load from MARCIVE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March 30</a:t>
            </a:r>
            <a:r>
              <a:rPr lang="en-US" baseline="3000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b="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– last day to add records to Voyager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April 21</a:t>
            </a:r>
            <a:r>
              <a:rPr lang="en-US" baseline="3000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st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b="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– last day to update records in Voyager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April 24</a:t>
            </a:r>
            <a:r>
              <a:rPr lang="en-US" baseline="3000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 – May 25</a:t>
            </a:r>
            <a:r>
              <a:rPr lang="en-US" baseline="3000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b="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– Voyager frozen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May 1</a:t>
            </a:r>
            <a:r>
              <a:rPr lang="en-US" baseline="300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st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– institutions that currently use MARCIVE need to </a:t>
            </a:r>
            <a:br>
              <a:rPr lang="en-US" b="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US" b="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        cancel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their </a:t>
            </a:r>
            <a:r>
              <a:rPr lang="en-US" b="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subscriptions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May 26</a:t>
            </a:r>
            <a:r>
              <a:rPr lang="en-US" baseline="3000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b="0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– Alma goes live</a:t>
            </a:r>
          </a:p>
          <a:p>
            <a:pPr marL="800100" lvl="1" indent="-342900"/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</a:rPr>
              <a:t>No copy cataloging for new federal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June</a:t>
            </a:r>
            <a:r>
              <a:rPr lang="en-US" b="0" dirty="0" smtClean="0">
                <a:latin typeface="Palatino Linotype" panose="02040502050505030304" pitchFamily="18" charset="0"/>
              </a:rPr>
              <a:t> – Test load of MARCIVE records into Alma</a:t>
            </a:r>
          </a:p>
          <a:p>
            <a:pPr marL="800100" lvl="1" indent="-342900"/>
            <a:r>
              <a:rPr lang="en-US" b="0" i="1" dirty="0" smtClean="0">
                <a:latin typeface="Palatino Linotype" panose="02040502050505030304" pitchFamily="18" charset="0"/>
              </a:rPr>
              <a:t>Workflows tested and documented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July</a:t>
            </a:r>
            <a:r>
              <a:rPr lang="en-US" b="0" dirty="0" smtClean="0">
                <a:latin typeface="Palatino Linotype" panose="02040502050505030304" pitchFamily="18" charset="0"/>
              </a:rPr>
              <a:t> </a:t>
            </a:r>
            <a:r>
              <a:rPr lang="en-US" b="0" dirty="0" smtClean="0">
                <a:latin typeface="Palatino Linotype" panose="02040502050505030304" pitchFamily="18" charset="0"/>
              </a:rPr>
              <a:t>– MARCIVE record loads for all USG FDLs begin</a:t>
            </a:r>
          </a:p>
          <a:p>
            <a:pPr marL="800100" lvl="1" indent="-342900"/>
            <a:r>
              <a:rPr lang="en-US" i="1" dirty="0">
                <a:latin typeface="Palatino Linotype" panose="02040502050505030304" pitchFamily="18" charset="0"/>
              </a:rPr>
              <a:t>Training for USG </a:t>
            </a:r>
            <a:r>
              <a:rPr lang="en-US" i="1" dirty="0" smtClean="0">
                <a:latin typeface="Palatino Linotype" panose="02040502050505030304" pitchFamily="18" charset="0"/>
              </a:rPr>
              <a:t>FDLs</a:t>
            </a:r>
            <a:endParaRPr lang="en-US" i="1" dirty="0" smtClean="0">
              <a:latin typeface="Palatino Linotype" panose="02040502050505030304" pitchFamily="18" charset="0"/>
            </a:endParaRPr>
          </a:p>
          <a:p>
            <a:pPr marL="800100" lvl="1" indent="-342900"/>
            <a:r>
              <a:rPr lang="en-US" i="1" dirty="0" smtClean="0">
                <a:latin typeface="Palatino Linotype" panose="02040502050505030304" pitchFamily="18" charset="0"/>
              </a:rPr>
              <a:t>Processing </a:t>
            </a:r>
            <a:r>
              <a:rPr lang="en-US" i="1" dirty="0" smtClean="0">
                <a:latin typeface="Palatino Linotype" panose="02040502050505030304" pitchFamily="18" charset="0"/>
              </a:rPr>
              <a:t>for new federal documents begins</a:t>
            </a:r>
            <a:endParaRPr lang="en-US" b="0" i="1" dirty="0" smtClean="0">
              <a:latin typeface="Palatino Linotype" panose="02040502050505030304" pitchFamily="18" charset="0"/>
            </a:endParaRPr>
          </a:p>
          <a:p>
            <a:pPr marL="800100" lvl="1" indent="-342900"/>
            <a:endParaRPr lang="en-US" b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Done as of May 31</a:t>
            </a:r>
            <a:r>
              <a:rPr lang="en-US" b="1" baseline="30000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st</a:t>
            </a:r>
            <a:r>
              <a:rPr lang="en-US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 </a:t>
            </a:r>
            <a:endParaRPr lang="en-US" sz="2000" b="1" i="1" dirty="0">
              <a:solidFill>
                <a:srgbClr val="BA0C2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76800"/>
          </a:xfrm>
        </p:spPr>
        <p:txBody>
          <a:bodyPr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Decide who needs to be on the USG FDL MARCIVE listserv </a:t>
            </a:r>
          </a:p>
          <a:p>
            <a:pPr marL="800100" lvl="1" indent="-342900"/>
            <a:r>
              <a:rPr lang="en-US" i="1" dirty="0" smtClean="0">
                <a:latin typeface="Palatino Linotype" panose="02040502050505030304" pitchFamily="18" charset="0"/>
              </a:rPr>
              <a:t>Depository coordinators plus tech services staff</a:t>
            </a:r>
            <a:endParaRPr lang="en-US" b="0" i="1" dirty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Check/update selection profiles with GPO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Check with MARCIVE about canceling current subscriptions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>
                <a:latin typeface="Palatino Linotype" panose="02040502050505030304" pitchFamily="18" charset="0"/>
              </a:rPr>
              <a:t>Plan for how to handle shipments </a:t>
            </a:r>
            <a:r>
              <a:rPr lang="en-US" b="0" dirty="0" smtClean="0">
                <a:latin typeface="Palatino Linotype" panose="02040502050505030304" pitchFamily="18" charset="0"/>
              </a:rPr>
              <a:t>from the end of March until early July</a:t>
            </a:r>
          </a:p>
          <a:p>
            <a:pPr marL="800100" lvl="1" indent="-342900"/>
            <a:r>
              <a:rPr lang="en-US" i="1" dirty="0">
                <a:latin typeface="Palatino Linotype" panose="02040502050505030304" pitchFamily="18" charset="0"/>
              </a:rPr>
              <a:t>Will need to check all shipments against shipping lists and claim as </a:t>
            </a:r>
            <a:r>
              <a:rPr lang="en-US" i="1" dirty="0" smtClean="0">
                <a:latin typeface="Palatino Linotype" panose="02040502050505030304" pitchFamily="18" charset="0"/>
              </a:rPr>
              <a:t>necessary</a:t>
            </a:r>
            <a:endParaRPr lang="en-US" b="0" dirty="0" smtClean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Decide if your institution wants to use any of the following:</a:t>
            </a:r>
          </a:p>
          <a:p>
            <a:pPr marL="800100" lvl="1" indent="-342900"/>
            <a:r>
              <a:rPr lang="en-US" i="1" dirty="0" smtClean="0">
                <a:latin typeface="Palatino Linotype" panose="02040502050505030304" pitchFamily="18" charset="0"/>
              </a:rPr>
              <a:t>MARCIVE Shipping List Service</a:t>
            </a:r>
          </a:p>
          <a:p>
            <a:pPr marL="800100" lvl="1" indent="-342900"/>
            <a:r>
              <a:rPr lang="en-US" b="0" i="1" dirty="0" smtClean="0">
                <a:latin typeface="Palatino Linotype" panose="02040502050505030304" pitchFamily="18" charset="0"/>
              </a:rPr>
              <a:t>Smar</a:t>
            </a:r>
            <a:r>
              <a:rPr lang="en-US" i="1" dirty="0" smtClean="0">
                <a:latin typeface="Palatino Linotype" panose="02040502050505030304" pitchFamily="18" charset="0"/>
              </a:rPr>
              <a:t>t barcodes from </a:t>
            </a:r>
            <a:r>
              <a:rPr lang="en-US" i="1" dirty="0" smtClean="0">
                <a:latin typeface="Palatino Linotype" panose="02040502050505030304" pitchFamily="18" charset="0"/>
              </a:rPr>
              <a:t>MARCIVE</a:t>
            </a:r>
            <a:endParaRPr lang="en-US" b="0" dirty="0" smtClean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72" y="228600"/>
            <a:ext cx="777542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9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How it </a:t>
            </a:r>
            <a:r>
              <a:rPr lang="en-US" sz="32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works:</a:t>
            </a:r>
            <a:br>
              <a:rPr lang="en-US" sz="32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</a:br>
            <a:r>
              <a:rPr lang="en-US" sz="32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electronic items</a:t>
            </a:r>
            <a:endParaRPr lang="en-US" sz="3200" b="1" dirty="0">
              <a:solidFill>
                <a:srgbClr val="BA0C2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038600" cy="48768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Bib </a:t>
            </a:r>
            <a:r>
              <a:rPr lang="en-US" b="0" dirty="0">
                <a:latin typeface="Palatino Linotype" panose="02040502050505030304" pitchFamily="18" charset="0"/>
              </a:rPr>
              <a:t>records loaded in the NZ </a:t>
            </a:r>
            <a:r>
              <a:rPr lang="en-US" b="0" dirty="0" smtClean="0">
                <a:latin typeface="Palatino Linotype" panose="02040502050505030304" pitchFamily="18" charset="0"/>
              </a:rPr>
              <a:t>monthly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Records </a:t>
            </a:r>
            <a:r>
              <a:rPr lang="en-US" b="0" dirty="0" smtClean="0">
                <a:latin typeface="Palatino Linotype" panose="02040502050505030304" pitchFamily="18" charset="0"/>
              </a:rPr>
              <a:t>for ALL electronic items appear in Primo for ALL USG libraries, not just FDLs</a:t>
            </a:r>
          </a:p>
          <a:p>
            <a:pPr marL="800100" lvl="1" indent="-342900"/>
            <a:r>
              <a:rPr lang="en-US" i="1" dirty="0" smtClean="0">
                <a:latin typeface="Palatino Linotype" panose="02040502050505030304" pitchFamily="18" charset="0"/>
              </a:rPr>
              <a:t>Works like GALILEO purchased e-books</a:t>
            </a:r>
          </a:p>
          <a:p>
            <a:pPr marL="800100" lvl="1" indent="-342900"/>
            <a:r>
              <a:rPr lang="en-US" b="0" i="1" dirty="0" smtClean="0">
                <a:latin typeface="Palatino Linotype" panose="02040502050505030304" pitchFamily="18" charset="0"/>
              </a:rPr>
              <a:t>FDLs will not have to touch records, but...</a:t>
            </a:r>
          </a:p>
          <a:p>
            <a:pPr marL="800100" lvl="1" indent="-342900"/>
            <a:r>
              <a:rPr lang="en-US" b="0" i="1" dirty="0" smtClean="0">
                <a:latin typeface="Palatino Linotype" panose="02040502050505030304" pitchFamily="18" charset="0"/>
              </a:rPr>
              <a:t>Will not have the option to suppress records in IZ</a:t>
            </a:r>
            <a:endParaRPr lang="en-US" b="0" i="1" dirty="0" smtClean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Updates </a:t>
            </a:r>
            <a:r>
              <a:rPr lang="en-US" b="0" dirty="0" smtClean="0">
                <a:latin typeface="Palatino Linotype" panose="02040502050505030304" pitchFamily="18" charset="0"/>
              </a:rPr>
              <a:t>to bib records done via OCLC </a:t>
            </a:r>
            <a:r>
              <a:rPr lang="en-US" b="0" dirty="0" err="1" smtClean="0">
                <a:latin typeface="Palatino Linotype" panose="02040502050505030304" pitchFamily="18" charset="0"/>
              </a:rPr>
              <a:t>WorldShare</a:t>
            </a:r>
            <a:endParaRPr lang="en-US" b="0" dirty="0" smtClean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1981200"/>
            <a:ext cx="1600200" cy="914400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Bib </a:t>
            </a:r>
            <a:r>
              <a:rPr lang="en-US" sz="1400" b="1" dirty="0" smtClean="0"/>
              <a:t>record</a:t>
            </a:r>
            <a:br>
              <a:rPr lang="en-US" sz="1400" b="1" dirty="0" smtClean="0"/>
            </a:br>
            <a:r>
              <a:rPr lang="en-US" sz="1400" b="1" dirty="0" smtClean="0"/>
              <a:t>in Alma NZ</a:t>
            </a:r>
            <a:endParaRPr lang="en-US" sz="1400" b="1" dirty="0"/>
          </a:p>
        </p:txBody>
      </p:sp>
      <p:sp>
        <p:nvSpPr>
          <p:cNvPr id="20" name="Rectangle 19"/>
          <p:cNvSpPr/>
          <p:nvPr/>
        </p:nvSpPr>
        <p:spPr>
          <a:xfrm>
            <a:off x="5945369" y="4052807"/>
            <a:ext cx="1600200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Record in</a:t>
            </a:r>
            <a:br>
              <a:rPr lang="en-US" sz="1400" b="1" dirty="0" smtClean="0"/>
            </a:br>
            <a:r>
              <a:rPr lang="en-US" sz="1400" b="1" dirty="0" smtClean="0"/>
              <a:t>Primo</a:t>
            </a:r>
            <a:endParaRPr lang="en-US" sz="1400" b="1" dirty="0"/>
          </a:p>
        </p:txBody>
      </p:sp>
      <p:cxnSp>
        <p:nvCxnSpPr>
          <p:cNvPr id="5" name="Elbow Connector 4"/>
          <p:cNvCxnSpPr>
            <a:stCxn id="6" idx="2"/>
            <a:endCxn id="20" idx="0"/>
          </p:cNvCxnSpPr>
          <p:nvPr/>
        </p:nvCxnSpPr>
        <p:spPr>
          <a:xfrm rot="16200000" flipH="1">
            <a:off x="6165981" y="3473318"/>
            <a:ext cx="1157207" cy="1769"/>
          </a:xfrm>
          <a:prstGeom prst="bentConnector3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4800600" y="990600"/>
            <a:ext cx="3962400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Alma</a:t>
            </a:r>
          </a:p>
          <a:p>
            <a:pPr algn="ctr"/>
            <a:endParaRPr lang="en-US" b="1" dirty="0">
              <a:solidFill>
                <a:schemeClr val="accent1"/>
              </a:solidFill>
            </a:endParaRPr>
          </a:p>
          <a:p>
            <a:pPr algn="ctr"/>
            <a:endParaRPr lang="en-US" b="1" dirty="0" smtClean="0">
              <a:solidFill>
                <a:schemeClr val="accent1"/>
              </a:solidFill>
            </a:endParaRPr>
          </a:p>
          <a:p>
            <a:pPr algn="ctr"/>
            <a:endParaRPr lang="en-US" b="1" dirty="0">
              <a:solidFill>
                <a:schemeClr val="accent1"/>
              </a:solidFill>
            </a:endParaRPr>
          </a:p>
          <a:p>
            <a:pPr algn="ctr"/>
            <a:endParaRPr lang="en-US" b="1" dirty="0" smtClean="0">
              <a:solidFill>
                <a:schemeClr val="accent1"/>
              </a:solidFill>
            </a:endParaRPr>
          </a:p>
          <a:p>
            <a:pPr algn="ctr"/>
            <a:endParaRPr lang="en-US" b="1" dirty="0">
              <a:solidFill>
                <a:schemeClr val="accent1"/>
              </a:solidFill>
            </a:endParaRPr>
          </a:p>
          <a:p>
            <a:pPr algn="ctr"/>
            <a:endParaRPr lang="en-US" b="1" dirty="0" smtClean="0">
              <a:solidFill>
                <a:schemeClr val="accent1"/>
              </a:solidFill>
            </a:endParaRPr>
          </a:p>
          <a:p>
            <a:pPr algn="ctr"/>
            <a:endParaRPr lang="en-US" b="1" dirty="0">
              <a:solidFill>
                <a:schemeClr val="accent1"/>
              </a:solidFill>
            </a:endParaRPr>
          </a:p>
          <a:p>
            <a:pPr algn="ctr"/>
            <a:endParaRPr lang="en-US" b="1" dirty="0" smtClean="0">
              <a:solidFill>
                <a:schemeClr val="accent1"/>
              </a:solidFill>
            </a:endParaRPr>
          </a:p>
          <a:p>
            <a:pPr algn="ctr"/>
            <a:endParaRPr lang="en-US" b="1" dirty="0">
              <a:solidFill>
                <a:schemeClr val="accent1"/>
              </a:solidFill>
            </a:endParaRPr>
          </a:p>
          <a:p>
            <a:pPr algn="ctr"/>
            <a:endParaRPr lang="en-US" b="1" dirty="0" smtClean="0">
              <a:solidFill>
                <a:schemeClr val="accent1"/>
              </a:solidFill>
            </a:endParaRPr>
          </a:p>
          <a:p>
            <a:pPr algn="ctr"/>
            <a:endParaRPr lang="en-US" b="1" dirty="0">
              <a:solidFill>
                <a:schemeClr val="accent1"/>
              </a:solidFill>
            </a:endParaRPr>
          </a:p>
          <a:p>
            <a:pPr algn="ctr"/>
            <a:endParaRPr lang="en-US" b="1" dirty="0" smtClean="0">
              <a:solidFill>
                <a:schemeClr val="accent1"/>
              </a:solidFill>
            </a:endParaRPr>
          </a:p>
          <a:p>
            <a:pPr algn="ctr"/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How </a:t>
            </a:r>
            <a:r>
              <a:rPr lang="en-US" sz="28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it should work:</a:t>
            </a:r>
            <a:br>
              <a:rPr lang="en-US" sz="28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</a:br>
            <a:r>
              <a:rPr lang="en-US" sz="28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Tangible items</a:t>
            </a:r>
            <a:endParaRPr lang="en-US" sz="2800" b="1" dirty="0">
              <a:solidFill>
                <a:srgbClr val="BA0C2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038600" cy="4876800"/>
          </a:xfrm>
        </p:spPr>
        <p:txBody>
          <a:bodyPr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Holdings information based on each FDLs’ selection profile attached to a single bib record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>
                <a:latin typeface="Palatino Linotype" panose="02040502050505030304" pitchFamily="18" charset="0"/>
              </a:rPr>
              <a:t>Bib records loaded in the NZ </a:t>
            </a:r>
            <a:r>
              <a:rPr lang="en-US" b="0" dirty="0" smtClean="0">
                <a:latin typeface="Palatino Linotype" panose="02040502050505030304" pitchFamily="18" charset="0"/>
              </a:rPr>
              <a:t>monthly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Records appear in the IZ based on holdings record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FDL processes tangible documents once record is loaded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Updates to bib records done via OCLC </a:t>
            </a:r>
            <a:r>
              <a:rPr lang="en-US" b="0" dirty="0" err="1" smtClean="0">
                <a:latin typeface="Palatino Linotype" panose="02040502050505030304" pitchFamily="18" charset="0"/>
              </a:rPr>
              <a:t>WorldShare</a:t>
            </a:r>
            <a:endParaRPr lang="en-US" b="0" dirty="0" smtClean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1890793"/>
            <a:ext cx="1600200" cy="914400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Bib record</a:t>
            </a:r>
            <a:endParaRPr lang="en-US" sz="1400" b="1" dirty="0"/>
          </a:p>
        </p:txBody>
      </p:sp>
      <p:sp>
        <p:nvSpPr>
          <p:cNvPr id="7" name="Oval 6"/>
          <p:cNvSpPr/>
          <p:nvPr/>
        </p:nvSpPr>
        <p:spPr>
          <a:xfrm>
            <a:off x="5029200" y="3224293"/>
            <a:ext cx="9144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UGA </a:t>
            </a:r>
            <a:r>
              <a:rPr lang="en-US" sz="1200" b="1" dirty="0" err="1" smtClean="0">
                <a:solidFill>
                  <a:schemeClr val="accent1"/>
                </a:solidFill>
              </a:rPr>
              <a:t>hldgs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86500" y="3523927"/>
            <a:ext cx="9144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GIT</a:t>
            </a:r>
          </a:p>
          <a:p>
            <a:pPr algn="ctr"/>
            <a:r>
              <a:rPr lang="en-US" sz="1200" b="1" dirty="0" err="1" smtClean="0">
                <a:solidFill>
                  <a:schemeClr val="accent1"/>
                </a:solidFill>
              </a:rPr>
              <a:t>hldgs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372100" y="4261388"/>
            <a:ext cx="9144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accent1"/>
                </a:solidFill>
              </a:rPr>
              <a:t>GSoU</a:t>
            </a:r>
            <a:r>
              <a:rPr lang="en-US" sz="1200" b="1" dirty="0" smtClean="0">
                <a:solidFill>
                  <a:schemeClr val="accent1"/>
                </a:solidFill>
              </a:rPr>
              <a:t> </a:t>
            </a:r>
            <a:r>
              <a:rPr lang="en-US" sz="1200" b="1" dirty="0" err="1" smtClean="0">
                <a:solidFill>
                  <a:schemeClr val="accent1"/>
                </a:solidFill>
              </a:rPr>
              <a:t>hldgs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200900" y="4267200"/>
            <a:ext cx="9144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GCSU </a:t>
            </a:r>
            <a:r>
              <a:rPr lang="en-US" sz="1200" b="1" dirty="0" err="1" smtClean="0">
                <a:solidFill>
                  <a:schemeClr val="accent1"/>
                </a:solidFill>
              </a:rPr>
              <a:t>hldgs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43800" y="3226876"/>
            <a:ext cx="9144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GSU</a:t>
            </a:r>
          </a:p>
          <a:p>
            <a:pPr algn="ctr"/>
            <a:r>
              <a:rPr lang="en-US" sz="1200" b="1" dirty="0" err="1" smtClean="0">
                <a:solidFill>
                  <a:schemeClr val="accent1"/>
                </a:solidFill>
              </a:rPr>
              <a:t>hldgs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19" name="Straight Arrow Connector 18"/>
          <p:cNvCxnSpPr>
            <a:stCxn id="6" idx="2"/>
            <a:endCxn id="8" idx="0"/>
          </p:cNvCxnSpPr>
          <p:nvPr/>
        </p:nvCxnSpPr>
        <p:spPr>
          <a:xfrm>
            <a:off x="6743700" y="2805193"/>
            <a:ext cx="0" cy="718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  <a:endCxn id="11" idx="0"/>
          </p:cNvCxnSpPr>
          <p:nvPr/>
        </p:nvCxnSpPr>
        <p:spPr>
          <a:xfrm>
            <a:off x="6743700" y="2805193"/>
            <a:ext cx="1257300" cy="421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2"/>
            <a:endCxn id="7" idx="0"/>
          </p:cNvCxnSpPr>
          <p:nvPr/>
        </p:nvCxnSpPr>
        <p:spPr>
          <a:xfrm flipH="1">
            <a:off x="5486400" y="2805193"/>
            <a:ext cx="12573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  <a:endCxn id="10" idx="0"/>
          </p:cNvCxnSpPr>
          <p:nvPr/>
        </p:nvCxnSpPr>
        <p:spPr>
          <a:xfrm>
            <a:off x="6743700" y="2805193"/>
            <a:ext cx="914400" cy="1462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9" idx="0"/>
          </p:cNvCxnSpPr>
          <p:nvPr/>
        </p:nvCxnSpPr>
        <p:spPr>
          <a:xfrm flipH="1">
            <a:off x="5829300" y="2805193"/>
            <a:ext cx="914400" cy="1456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496086" y="5729207"/>
            <a:ext cx="457200" cy="304800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204775" y="5729207"/>
            <a:ext cx="4572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943600" y="57150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NZ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661975" y="5696941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Next steps</a:t>
            </a:r>
            <a:endParaRPr lang="en-US" sz="2000" b="1" i="1" dirty="0">
              <a:solidFill>
                <a:srgbClr val="BA0C2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76800"/>
          </a:xfrm>
        </p:spPr>
        <p:txBody>
          <a:bodyPr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400" b="0" dirty="0" smtClean="0">
                <a:latin typeface="Palatino Linotype" panose="02040502050505030304" pitchFamily="18" charset="0"/>
              </a:rPr>
              <a:t>First test record load expected by next week</a:t>
            </a:r>
          </a:p>
          <a:p>
            <a:pPr marL="800100" lvl="1" indent="-342900"/>
            <a:r>
              <a:rPr lang="en-US" sz="2400" i="1" dirty="0" smtClean="0">
                <a:latin typeface="Palatino Linotype" panose="02040502050505030304" pitchFamily="18" charset="0"/>
              </a:rPr>
              <a:t>MARCIVE GPO Import Project group will evaluate and make adjustments as necessary</a:t>
            </a:r>
            <a:endParaRPr lang="en-US" sz="2400" b="0" i="1" dirty="0" smtClean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Palatino Linotype" panose="02040502050505030304" pitchFamily="18" charset="0"/>
              </a:rPr>
              <a:t>By July</a:t>
            </a:r>
          </a:p>
          <a:p>
            <a:pPr marL="800100" lvl="1" indent="-342900"/>
            <a:r>
              <a:rPr lang="en-US" sz="2400" b="0" i="1" dirty="0" smtClean="0">
                <a:latin typeface="Palatino Linotype" panose="02040502050505030304" pitchFamily="18" charset="0"/>
              </a:rPr>
              <a:t>Training and documentation  for USG FDLs</a:t>
            </a:r>
          </a:p>
          <a:p>
            <a:pPr marL="800100" lvl="1" indent="-342900"/>
            <a:r>
              <a:rPr lang="en-US" sz="2400" i="1" dirty="0" smtClean="0">
                <a:latin typeface="Palatino Linotype" panose="02040502050505030304" pitchFamily="18" charset="0"/>
              </a:rPr>
              <a:t>Records go live in Alma</a:t>
            </a:r>
          </a:p>
          <a:p>
            <a:pPr marL="800100" lvl="1" indent="-342900"/>
            <a:r>
              <a:rPr lang="en-US" sz="2400" i="1" dirty="0" smtClean="0">
                <a:latin typeface="Palatino Linotype" panose="02040502050505030304" pitchFamily="18" charset="0"/>
              </a:rPr>
              <a:t>Processing </a:t>
            </a:r>
            <a:r>
              <a:rPr lang="en-US" sz="2400" i="1" dirty="0">
                <a:latin typeface="Palatino Linotype" panose="02040502050505030304" pitchFamily="18" charset="0"/>
              </a:rPr>
              <a:t>for new </a:t>
            </a:r>
            <a:r>
              <a:rPr lang="en-US" sz="2400" i="1" dirty="0" smtClean="0">
                <a:latin typeface="Palatino Linotype" panose="02040502050505030304" pitchFamily="18" charset="0"/>
              </a:rPr>
              <a:t>tangible federal </a:t>
            </a:r>
            <a:r>
              <a:rPr lang="en-US" sz="2400" i="1" dirty="0">
                <a:latin typeface="Palatino Linotype" panose="02040502050505030304" pitchFamily="18" charset="0"/>
              </a:rPr>
              <a:t>documents </a:t>
            </a:r>
            <a:r>
              <a:rPr lang="en-US" sz="2400" i="1" dirty="0" smtClean="0">
                <a:latin typeface="Palatino Linotype" panose="02040502050505030304" pitchFamily="18" charset="0"/>
              </a:rPr>
              <a:t>begins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Palatino Linotype" panose="02040502050505030304" pitchFamily="18" charset="0"/>
              </a:rPr>
              <a:t>After July</a:t>
            </a:r>
          </a:p>
          <a:p>
            <a:pPr marL="800100" lvl="1" indent="-342900"/>
            <a:r>
              <a:rPr lang="en-US" sz="2400" i="1" dirty="0" smtClean="0">
                <a:latin typeface="Palatino Linotype" panose="02040502050505030304" pitchFamily="18" charset="0"/>
              </a:rPr>
              <a:t>Will continue to evaluate record loads, especially records for electronic items</a:t>
            </a:r>
            <a:endParaRPr lang="en-US" sz="2400" b="0" i="1" dirty="0" smtClean="0">
              <a:latin typeface="Palatino Linotype" panose="02040502050505030304" pitchFamily="18" charset="0"/>
            </a:endParaRPr>
          </a:p>
          <a:p>
            <a:pPr lvl="1" indent="0">
              <a:buNone/>
            </a:pPr>
            <a:endParaRPr lang="en-US" sz="2400" dirty="0" smtClean="0">
              <a:latin typeface="Palatino Linotype" panose="02040502050505030304" pitchFamily="18" charset="0"/>
            </a:endParaRPr>
          </a:p>
          <a:p>
            <a:pPr marL="800100" lvl="1" indent="-342900"/>
            <a:endParaRPr lang="en-US" sz="2400" b="0" dirty="0" smtClean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 smtClean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 smtClean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Further information</a:t>
            </a:r>
            <a:endParaRPr lang="en-US" sz="2000" b="1" i="1" dirty="0">
              <a:solidFill>
                <a:srgbClr val="BA0C2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76800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400" b="0" dirty="0" smtClean="0">
                <a:latin typeface="Palatino Linotype" panose="02040502050505030304" pitchFamily="18" charset="0"/>
              </a:rPr>
              <a:t>G3 Alma &amp; Primo Training – FDL MARCIVE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Palatino Linotype" panose="02040502050505030304" pitchFamily="18" charset="0"/>
              </a:rPr>
              <a:t>sites.google.com/view/g3almatraining/cataloging/</a:t>
            </a:r>
            <a:r>
              <a:rPr lang="en-US" b="0" dirty="0" err="1" smtClean="0">
                <a:latin typeface="Palatino Linotype" panose="02040502050505030304" pitchFamily="18" charset="0"/>
              </a:rPr>
              <a:t>fdl-marcive</a:t>
            </a:r>
            <a:endParaRPr lang="en-US" b="0" dirty="0" smtClean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1" dirty="0" smtClean="0">
                <a:latin typeface="Palatino Linotype" panose="02040502050505030304" pitchFamily="18" charset="0"/>
              </a:rPr>
              <a:t>Under Cataloging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  <a:p>
            <a:r>
              <a:rPr lang="en-US" sz="2400" b="0" dirty="0" smtClean="0">
                <a:latin typeface="Palatino Linotype" panose="02040502050505030304" pitchFamily="18" charset="0"/>
              </a:rPr>
              <a:t>USGFDL-L@listserv.uga.edu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1" dirty="0" smtClean="0">
                <a:latin typeface="Palatino Linotype" panose="02040502050505030304" pitchFamily="18" charset="0"/>
              </a:rPr>
              <a:t>Listserv for Federal Depository Libraries in the USG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1" dirty="0" smtClean="0">
                <a:latin typeface="Palatino Linotype" panose="02040502050505030304" pitchFamily="18" charset="0"/>
              </a:rPr>
              <a:t>Announcements, questions</a:t>
            </a:r>
            <a:r>
              <a:rPr lang="en-US" sz="2400" b="0" i="1" smtClean="0">
                <a:latin typeface="Palatino Linotype" panose="02040502050505030304" pitchFamily="18" charset="0"/>
              </a:rPr>
              <a:t>, etc.</a:t>
            </a:r>
            <a:endParaRPr lang="en-US" sz="2400" b="0" i="1" dirty="0" smtClean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 smtClean="0">
              <a:latin typeface="Palatino Linotype" panose="02040502050505030304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b="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2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BA0C2F"/>
                </a:solidFill>
                <a:latin typeface="Century Gothic" panose="020B0502020202020204" pitchFamily="34" charset="0"/>
              </a:rPr>
              <a:t>Questions?</a:t>
            </a:r>
            <a:endParaRPr lang="en-US" sz="4000" b="1" dirty="0">
              <a:solidFill>
                <a:srgbClr val="BA0C2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152650"/>
            <a:ext cx="3505200" cy="3105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350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3">
      <a:dk1>
        <a:srgbClr val="000000"/>
      </a:dk1>
      <a:lt1>
        <a:srgbClr val="FFFFFF"/>
      </a:lt1>
      <a:dk2>
        <a:srgbClr val="BA0C2F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1513</TotalTime>
  <Words>357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marcive UPDATE for USG Federal Depository libraries </vt:lpstr>
      <vt:lpstr>MARCIVE implementation timeline</vt:lpstr>
      <vt:lpstr>Done as of May 31st </vt:lpstr>
      <vt:lpstr>PowerPoint Presentation</vt:lpstr>
      <vt:lpstr>How it works: electronic items</vt:lpstr>
      <vt:lpstr>How it should work: Tangible items</vt:lpstr>
      <vt:lpstr>Next steps</vt:lpstr>
      <vt:lpstr>Further information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Georgia libraries Map &amp; Government Information Library</dc:title>
  <dc:creator>Hallie Pritchett</dc:creator>
  <cp:lastModifiedBy>Hallie Pritchett</cp:lastModifiedBy>
  <cp:revision>95</cp:revision>
  <dcterms:created xsi:type="dcterms:W3CDTF">2014-11-07T19:14:30Z</dcterms:created>
  <dcterms:modified xsi:type="dcterms:W3CDTF">2017-06-14T20:48:32Z</dcterms:modified>
</cp:coreProperties>
</file>